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3"/>
  </p:notesMasterIdLst>
  <p:sldIdLst>
    <p:sldId id="256" r:id="rId2"/>
    <p:sldId id="257" r:id="rId3"/>
    <p:sldId id="269" r:id="rId4"/>
    <p:sldId id="332" r:id="rId5"/>
    <p:sldId id="333" r:id="rId6"/>
    <p:sldId id="261" r:id="rId7"/>
    <p:sldId id="334" r:id="rId8"/>
    <p:sldId id="294" r:id="rId9"/>
    <p:sldId id="263" r:id="rId10"/>
    <p:sldId id="266" r:id="rId11"/>
    <p:sldId id="267" r:id="rId12"/>
    <p:sldId id="268" r:id="rId13"/>
    <p:sldId id="270" r:id="rId14"/>
    <p:sldId id="272" r:id="rId15"/>
    <p:sldId id="274" r:id="rId16"/>
    <p:sldId id="273" r:id="rId17"/>
    <p:sldId id="275" r:id="rId18"/>
    <p:sldId id="271" r:id="rId19"/>
    <p:sldId id="276" r:id="rId20"/>
    <p:sldId id="295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96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7" r:id="rId37"/>
    <p:sldId id="298" r:id="rId38"/>
    <p:sldId id="299" r:id="rId39"/>
    <p:sldId id="300" r:id="rId40"/>
    <p:sldId id="301" r:id="rId41"/>
    <p:sldId id="302" r:id="rId42"/>
    <p:sldId id="303" r:id="rId43"/>
    <p:sldId id="311" r:id="rId44"/>
    <p:sldId id="304" r:id="rId45"/>
    <p:sldId id="305" r:id="rId46"/>
    <p:sldId id="306" r:id="rId47"/>
    <p:sldId id="307" r:id="rId48"/>
    <p:sldId id="308" r:id="rId49"/>
    <p:sldId id="309" r:id="rId50"/>
    <p:sldId id="310" r:id="rId51"/>
    <p:sldId id="312" r:id="rId52"/>
    <p:sldId id="313" r:id="rId53"/>
    <p:sldId id="314" r:id="rId54"/>
    <p:sldId id="315" r:id="rId55"/>
    <p:sldId id="316" r:id="rId56"/>
    <p:sldId id="335" r:id="rId57"/>
    <p:sldId id="318" r:id="rId58"/>
    <p:sldId id="319" r:id="rId59"/>
    <p:sldId id="320" r:id="rId60"/>
    <p:sldId id="321" r:id="rId61"/>
    <p:sldId id="323" r:id="rId62"/>
    <p:sldId id="322" r:id="rId63"/>
    <p:sldId id="324" r:id="rId64"/>
    <p:sldId id="326" r:id="rId65"/>
    <p:sldId id="325" r:id="rId66"/>
    <p:sldId id="328" r:id="rId67"/>
    <p:sldId id="329" r:id="rId68"/>
    <p:sldId id="330" r:id="rId69"/>
    <p:sldId id="331" r:id="rId70"/>
    <p:sldId id="327" r:id="rId71"/>
    <p:sldId id="260" r:id="rId7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>
          <p15:clr>
            <a:srgbClr val="A4A3A4"/>
          </p15:clr>
        </p15:guide>
        <p15:guide id="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C13B"/>
    <a:srgbClr val="E04930"/>
    <a:srgbClr val="FF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976" autoAdjust="0"/>
  </p:normalViewPr>
  <p:slideViewPr>
    <p:cSldViewPr showGuides="1">
      <p:cViewPr varScale="1">
        <p:scale>
          <a:sx n="84" d="100"/>
          <a:sy n="84" d="100"/>
        </p:scale>
        <p:origin x="-660" y="-78"/>
      </p:cViewPr>
      <p:guideLst>
        <p:guide orient="horz" pos="2160"/>
        <p:guide orient="horz"/>
        <p:guide pos="2880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25" d="100"/>
          <a:sy n="125" d="100"/>
        </p:scale>
        <p:origin x="493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1D09C0-C005-4596-AE65-6134B149B7BD}" type="datetimeFigureOut">
              <a:rPr lang="es-ES" smtClean="0"/>
              <a:pPr/>
              <a:t>05/03/2014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19453-0A5C-478D-8E6D-254551CE309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2875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19453-0A5C-478D-8E6D-254551CE309B}" type="slidenum">
              <a:rPr lang="es-ES" smtClean="0"/>
              <a:pPr/>
              <a:t>27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98288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b="1" u="sng" dirty="0" smtClean="0"/>
              <a:t>Introducción:</a:t>
            </a:r>
          </a:p>
          <a:p>
            <a:endParaRPr lang="es-ES" b="1" u="sng" dirty="0" smtClean="0"/>
          </a:p>
          <a:p>
            <a:r>
              <a:rPr lang="es-ES" b="0" u="none" dirty="0" smtClean="0"/>
              <a:t>Las</a:t>
            </a:r>
            <a:r>
              <a:rPr lang="es-ES" b="0" u="none" baseline="0" dirty="0" smtClean="0"/>
              <a:t> llamadas de la API cuyo objetivo es consultar información de las observaciones y de los especímenes, y que permite la descarga de los mismos, trabajan contra el </a:t>
            </a:r>
            <a:r>
              <a:rPr lang="es-ES" b="1" u="none" baseline="0" dirty="0" smtClean="0"/>
              <a:t>GBIF </a:t>
            </a:r>
            <a:r>
              <a:rPr lang="es-ES" b="1" u="none" baseline="0" dirty="0" err="1" smtClean="0"/>
              <a:t>Occurrence</a:t>
            </a:r>
            <a:r>
              <a:rPr lang="es-ES" b="1" u="none" baseline="0" dirty="0" smtClean="0"/>
              <a:t> </a:t>
            </a:r>
            <a:r>
              <a:rPr lang="es-ES" b="1" u="none" baseline="0" dirty="0" err="1" smtClean="0"/>
              <a:t>Store</a:t>
            </a:r>
            <a:r>
              <a:rPr lang="es-ES" b="1" u="none" baseline="0" dirty="0" smtClean="0"/>
              <a:t>.</a:t>
            </a:r>
            <a:endParaRPr lang="es-ES" b="1" dirty="0" smtClean="0"/>
          </a:p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19453-0A5C-478D-8E6D-254551CE309B}" type="slidenum">
              <a:rPr lang="es-ES" smtClean="0"/>
              <a:pPr/>
              <a:t>60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97143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1050" b="1" u="sng" dirty="0" smtClean="0"/>
              <a:t>Explicación:</a:t>
            </a:r>
            <a:endParaRPr lang="es-ES" sz="105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19453-0A5C-478D-8E6D-254551CE309B}" type="slidenum">
              <a:rPr lang="es-ES" smtClean="0"/>
              <a:pPr/>
              <a:t>61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40438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b="1" u="sng" dirty="0" smtClean="0"/>
              <a:t>Opciones de Búsqueda</a:t>
            </a:r>
            <a:r>
              <a:rPr lang="es-ES" b="1" u="sng" baseline="0" dirty="0" smtClean="0"/>
              <a:t>:</a:t>
            </a:r>
            <a:r>
              <a:rPr lang="es-ES" baseline="0" dirty="0" smtClean="0"/>
              <a:t> </a:t>
            </a:r>
          </a:p>
          <a:p>
            <a:endParaRPr lang="es-ES" baseline="0" dirty="0" smtClean="0"/>
          </a:p>
          <a:p>
            <a:r>
              <a:rPr lang="es-ES" baseline="0" dirty="0" smtClean="0"/>
              <a:t>El buscador de especímenes y observaciones permite encontrar registros de estos elementos que han sido indexados por GBIF y que se encuentran por tanto en el GBIF Occurrence Storage.</a:t>
            </a:r>
          </a:p>
          <a:p>
            <a:endParaRPr lang="es-ES" baseline="0" dirty="0" smtClean="0"/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s-ES" sz="105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19453-0A5C-478D-8E6D-254551CE309B}" type="slidenum">
              <a:rPr lang="es-ES" smtClean="0"/>
              <a:pPr/>
              <a:t>62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93261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b="1" u="sng" dirty="0" smtClean="0"/>
              <a:t>Opciones de Búsqueda</a:t>
            </a:r>
            <a:r>
              <a:rPr lang="es-ES" b="1" u="sng" baseline="0" dirty="0" smtClean="0"/>
              <a:t>:</a:t>
            </a:r>
            <a:r>
              <a:rPr lang="es-ES" baseline="0" dirty="0" smtClean="0"/>
              <a:t> </a:t>
            </a:r>
          </a:p>
          <a:p>
            <a:endParaRPr lang="es-ES" baseline="0" dirty="0" smtClean="0"/>
          </a:p>
          <a:p>
            <a:r>
              <a:rPr lang="es-ES" baseline="0" dirty="0" smtClean="0"/>
              <a:t>El buscador de especímenes y observaciones permite encontrar registros de estos elementos que han sido indexados por GBIF.</a:t>
            </a:r>
          </a:p>
          <a:p>
            <a:endParaRPr lang="es-ES" baseline="0" dirty="0" smtClean="0"/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s-ES" sz="105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19453-0A5C-478D-8E6D-254551CE309B}" type="slidenum">
              <a:rPr lang="es-ES" smtClean="0"/>
              <a:pPr/>
              <a:t>63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02787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baseline="0" dirty="0" smtClean="0"/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s-ES" sz="105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19453-0A5C-478D-8E6D-254551CE309B}" type="slidenum">
              <a:rPr lang="es-ES" smtClean="0"/>
              <a:pPr/>
              <a:t>64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94374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baseline="0" dirty="0" smtClean="0"/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s-ES" sz="105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19453-0A5C-478D-8E6D-254551CE309B}" type="slidenum">
              <a:rPr lang="es-ES" smtClean="0"/>
              <a:pPr/>
              <a:t>65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95302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b="1" u="sng" dirty="0" smtClean="0"/>
              <a:t>Introducción:</a:t>
            </a:r>
          </a:p>
          <a:p>
            <a:endParaRPr lang="es-ES" b="1" u="sng" dirty="0" smtClean="0"/>
          </a:p>
          <a:p>
            <a:r>
              <a:rPr lang="es-ES" b="0" u="none" dirty="0" smtClean="0"/>
              <a:t>Las</a:t>
            </a:r>
            <a:r>
              <a:rPr lang="es-ES" b="0" u="none" baseline="0" dirty="0" smtClean="0"/>
              <a:t> llamadas de la API cuyo objetivo es consultar información de las observaciones y de los especímenes, y que permite la descarga de los mismos, trabajan contra el </a:t>
            </a:r>
            <a:r>
              <a:rPr lang="es-ES" b="1" u="none" baseline="0" dirty="0" smtClean="0"/>
              <a:t>GBIF </a:t>
            </a:r>
            <a:r>
              <a:rPr lang="es-ES" b="1" u="none" baseline="0" dirty="0" err="1" smtClean="0"/>
              <a:t>Occurrence</a:t>
            </a:r>
            <a:r>
              <a:rPr lang="es-ES" b="1" u="none" baseline="0" dirty="0" smtClean="0"/>
              <a:t> </a:t>
            </a:r>
            <a:r>
              <a:rPr lang="es-ES" b="1" u="none" baseline="0" dirty="0" err="1" smtClean="0"/>
              <a:t>Store</a:t>
            </a:r>
            <a:r>
              <a:rPr lang="es-ES" b="1" u="none" baseline="0" dirty="0" smtClean="0"/>
              <a:t>.</a:t>
            </a:r>
            <a:endParaRPr lang="es-ES" b="1" dirty="0" smtClean="0"/>
          </a:p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19453-0A5C-478D-8E6D-254551CE309B}" type="slidenum">
              <a:rPr lang="es-ES" smtClean="0"/>
              <a:pPr/>
              <a:t>66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24035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1050" b="1" u="sng" dirty="0" smtClean="0"/>
              <a:t>Explicación:</a:t>
            </a:r>
            <a:endParaRPr lang="es-ES" sz="105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19453-0A5C-478D-8E6D-254551CE309B}" type="slidenum">
              <a:rPr lang="es-ES" smtClean="0"/>
              <a:pPr/>
              <a:t>67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7050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1050" b="1" u="sng" dirty="0" smtClean="0"/>
              <a:t>Explicación:</a:t>
            </a:r>
            <a:endParaRPr lang="es-ES" sz="105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19453-0A5C-478D-8E6D-254551CE309B}" type="slidenum">
              <a:rPr lang="es-ES" smtClean="0"/>
              <a:pPr/>
              <a:t>68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21309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1050" b="1" u="sng" dirty="0" smtClean="0"/>
              <a:t>Explicación:</a:t>
            </a:r>
            <a:endParaRPr lang="es-ES" sz="105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19453-0A5C-478D-8E6D-254551CE309B}" type="slidenum">
              <a:rPr lang="es-ES" smtClean="0"/>
              <a:pPr/>
              <a:t>69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76517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b="1" u="sng" dirty="0" smtClean="0"/>
              <a:t>Introducción:</a:t>
            </a:r>
          </a:p>
          <a:p>
            <a:endParaRPr lang="es-ES" b="1" u="sng" dirty="0" smtClean="0"/>
          </a:p>
          <a:p>
            <a:r>
              <a:rPr lang="es-ES" b="0" u="none" dirty="0" smtClean="0"/>
              <a:t>Las</a:t>
            </a:r>
            <a:r>
              <a:rPr lang="es-ES" b="0" u="none" baseline="0" dirty="0" smtClean="0"/>
              <a:t> llamadas de la API cuyo objetivo es consultar información de las especies, trabajan contra el GBIF </a:t>
            </a:r>
            <a:r>
              <a:rPr lang="es-ES" b="0" u="none" baseline="0" dirty="0" err="1" smtClean="0"/>
              <a:t>Checklist</a:t>
            </a:r>
            <a:r>
              <a:rPr lang="es-ES" b="0" u="none" baseline="0" dirty="0" smtClean="0"/>
              <a:t> Bank. Esta checklist tiene registrados todas las checklist de los dataset dentro de la red de GBIF.</a:t>
            </a:r>
          </a:p>
          <a:p>
            <a:endParaRPr lang="es-ES" b="0" u="none" baseline="0" dirty="0" smtClean="0"/>
          </a:p>
          <a:p>
            <a:r>
              <a:rPr lang="es-ES" b="0" u="none" baseline="0" dirty="0" smtClean="0"/>
              <a:t>Para ver datos métricos/estadísticos  del checklist de los dataset, recordemos que dentro de las API del sistema de registro tenemos las llamadas </a:t>
            </a:r>
            <a:r>
              <a:rPr lang="es-ES" b="0" u="none" baseline="0" dirty="0" err="1" smtClean="0"/>
              <a:t>referecidas</a:t>
            </a:r>
            <a:r>
              <a:rPr lang="es-ES" b="0" u="none" baseline="0" dirty="0" smtClean="0"/>
              <a:t> a </a:t>
            </a:r>
            <a:r>
              <a:rPr lang="es-ES" b="0" u="none" baseline="0" dirty="0" err="1" smtClean="0"/>
              <a:t>metrics</a:t>
            </a:r>
            <a:r>
              <a:rPr lang="es-ES" b="0" u="none" baseline="0" dirty="0" smtClean="0"/>
              <a:t>.</a:t>
            </a:r>
            <a:endParaRPr lang="es-ES" b="0" u="none" dirty="0" smtClean="0"/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19453-0A5C-478D-8E6D-254551CE309B}" type="slidenum">
              <a:rPr lang="es-ES" smtClean="0"/>
              <a:pPr/>
              <a:t>52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39344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b="1" u="sng" dirty="0" smtClean="0"/>
              <a:t>Introducción:</a:t>
            </a:r>
          </a:p>
          <a:p>
            <a:endParaRPr lang="es-ES" b="1" u="sng" dirty="0" smtClean="0"/>
          </a:p>
          <a:p>
            <a:r>
              <a:rPr lang="es-ES" b="0" u="none" dirty="0" smtClean="0"/>
              <a:t>Las</a:t>
            </a:r>
            <a:r>
              <a:rPr lang="es-ES" b="0" u="none" baseline="0" dirty="0" smtClean="0"/>
              <a:t> llamadas de la API cuyo objetivo es consultar información de las observaciones y de los especímenes, y que permite la descarga de los mismos, trabajan contra el </a:t>
            </a:r>
            <a:r>
              <a:rPr lang="es-ES" b="1" u="none" baseline="0" dirty="0" smtClean="0"/>
              <a:t>GBIF </a:t>
            </a:r>
            <a:r>
              <a:rPr lang="es-ES" b="1" u="none" baseline="0" dirty="0" err="1" smtClean="0"/>
              <a:t>Occurrence</a:t>
            </a:r>
            <a:r>
              <a:rPr lang="es-ES" b="1" u="none" baseline="0" dirty="0" smtClean="0"/>
              <a:t> </a:t>
            </a:r>
            <a:r>
              <a:rPr lang="es-ES" b="1" u="none" baseline="0" dirty="0" err="1" smtClean="0"/>
              <a:t>Store</a:t>
            </a:r>
            <a:r>
              <a:rPr lang="es-ES" b="1" u="none" baseline="0" dirty="0" smtClean="0"/>
              <a:t>.</a:t>
            </a:r>
            <a:endParaRPr lang="es-ES" b="1" dirty="0" smtClean="0"/>
          </a:p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19453-0A5C-478D-8E6D-254551CE309B}" type="slidenum">
              <a:rPr lang="es-ES" smtClean="0"/>
              <a:pPr/>
              <a:t>70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75273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b="1" u="sng" dirty="0" smtClean="0"/>
              <a:t>Definición</a:t>
            </a:r>
            <a:r>
              <a:rPr lang="es-ES" b="1" u="sng" baseline="0" dirty="0" smtClean="0"/>
              <a:t> de </a:t>
            </a:r>
            <a:r>
              <a:rPr lang="es-ES" b="1" u="sng" baseline="0" dirty="0" err="1" smtClean="0"/>
              <a:t>Name</a:t>
            </a:r>
            <a:r>
              <a:rPr lang="es-ES" b="1" u="sng" baseline="0" dirty="0" smtClean="0"/>
              <a:t> </a:t>
            </a:r>
            <a:r>
              <a:rPr lang="es-ES" b="1" u="sng" baseline="0" dirty="0" err="1" smtClean="0"/>
              <a:t>Usage</a:t>
            </a:r>
            <a:r>
              <a:rPr lang="es-ES" b="1" u="sng" baseline="0" dirty="0" smtClean="0"/>
              <a:t>:</a:t>
            </a:r>
            <a:r>
              <a:rPr lang="es-ES" baseline="0" dirty="0" smtClean="0"/>
              <a:t> </a:t>
            </a:r>
          </a:p>
          <a:p>
            <a:endParaRPr lang="es-ES" baseline="0" dirty="0" smtClean="0"/>
          </a:p>
          <a:p>
            <a:r>
              <a:rPr lang="es-ES" baseline="0" dirty="0" smtClean="0"/>
              <a:t>Es el tratamiento de un nombre científico de acuerdo a una checklist la cual está incluida en lo que el secretariado llama: GBIF </a:t>
            </a:r>
            <a:r>
              <a:rPr lang="es-ES" baseline="0" dirty="0" err="1" smtClean="0"/>
              <a:t>taxonomic</a:t>
            </a:r>
            <a:r>
              <a:rPr lang="es-ES" baseline="0" dirty="0" smtClean="0"/>
              <a:t> </a:t>
            </a:r>
            <a:r>
              <a:rPr lang="es-ES" baseline="0" dirty="0" err="1" smtClean="0"/>
              <a:t>Backbone</a:t>
            </a:r>
            <a:r>
              <a:rPr lang="es-ES" baseline="0" dirty="0" smtClean="0"/>
              <a:t> (</a:t>
            </a:r>
            <a:r>
              <a:rPr lang="es-ES" baseline="0" dirty="0" err="1" smtClean="0"/>
              <a:t>nub</a:t>
            </a:r>
            <a:r>
              <a:rPr lang="es-ES" baseline="0" dirty="0" smtClean="0"/>
              <a:t>). Los usos de nombres en otras checklist también están en el </a:t>
            </a:r>
            <a:r>
              <a:rPr lang="es-ES" baseline="0" dirty="0" err="1" smtClean="0"/>
              <a:t>nub</a:t>
            </a:r>
            <a:r>
              <a:rPr lang="es-ES" baseline="0" dirty="0" smtClean="0"/>
              <a:t>, identificados con una clave (nubkey), la cual nos permite saber en todo momento los usos dentro del </a:t>
            </a:r>
            <a:r>
              <a:rPr lang="es-ES" baseline="0" dirty="0" err="1" smtClean="0"/>
              <a:t>nub</a:t>
            </a:r>
            <a:r>
              <a:rPr lang="es-ES" baseline="0" dirty="0" smtClean="0"/>
              <a:t>. </a:t>
            </a:r>
          </a:p>
          <a:p>
            <a:endParaRPr lang="es-ES" baseline="0" dirty="0" smtClean="0"/>
          </a:p>
          <a:p>
            <a:r>
              <a:rPr lang="es-ES" baseline="0" dirty="0" smtClean="0"/>
              <a:t>NOTA: Hacer especial hincapié en conocer el NUB, para saber los </a:t>
            </a:r>
            <a:r>
              <a:rPr lang="es-ES" baseline="0" dirty="0" err="1" smtClean="0"/>
              <a:t>nubKey</a:t>
            </a:r>
            <a:r>
              <a:rPr lang="es-ES" baseline="0" dirty="0" smtClean="0"/>
              <a:t> que tiene cada nodo de la jerarquía, y poder así obtener la información de cada nodo, fundamentalmente para obtener el uuid. </a:t>
            </a:r>
          </a:p>
          <a:p>
            <a:endParaRPr lang="es-ES" baseline="0" dirty="0" smtClean="0"/>
          </a:p>
          <a:p>
            <a:r>
              <a:rPr lang="es-ES" b="1" baseline="0" dirty="0" smtClean="0"/>
              <a:t>Llamadas que no funcionan: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s-ES" sz="1050" b="1" baseline="0" dirty="0" smtClean="0"/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s-ES" sz="1050" b="1" baseline="0" dirty="0" smtClean="0"/>
              <a:t> </a:t>
            </a:r>
            <a:r>
              <a:rPr lang="es-ES" sz="1050" b="0" baseline="0" dirty="0" smtClean="0"/>
              <a:t>V</a:t>
            </a:r>
            <a:r>
              <a:rPr lang="es-ES" sz="1050" dirty="0" smtClean="0"/>
              <a:t>erbatim: http://api.gbif.org/v0.9/species/5231190/verbatim 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19453-0A5C-478D-8E6D-254551CE309B}" type="slidenum">
              <a:rPr lang="es-ES" smtClean="0"/>
              <a:pPr/>
              <a:t>53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8343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b="1" u="sng" dirty="0" smtClean="0"/>
              <a:t>Definición</a:t>
            </a:r>
            <a:r>
              <a:rPr lang="es-ES" b="1" u="sng" baseline="0" dirty="0" smtClean="0"/>
              <a:t> de </a:t>
            </a:r>
            <a:r>
              <a:rPr lang="es-ES" b="1" u="sng" baseline="0" dirty="0" err="1" smtClean="0"/>
              <a:t>Name</a:t>
            </a:r>
            <a:r>
              <a:rPr lang="es-ES" b="1" u="sng" baseline="0" dirty="0" smtClean="0"/>
              <a:t> </a:t>
            </a:r>
            <a:r>
              <a:rPr lang="es-ES" b="1" u="sng" baseline="0" dirty="0" err="1" smtClean="0"/>
              <a:t>Usage</a:t>
            </a:r>
            <a:r>
              <a:rPr lang="es-ES" b="1" u="sng" baseline="0" dirty="0" smtClean="0"/>
              <a:t>:</a:t>
            </a:r>
            <a:r>
              <a:rPr lang="es-ES" baseline="0" dirty="0" smtClean="0"/>
              <a:t> </a:t>
            </a:r>
          </a:p>
          <a:p>
            <a:endParaRPr lang="es-ES" baseline="0" dirty="0" smtClean="0"/>
          </a:p>
          <a:p>
            <a:r>
              <a:rPr lang="es-ES" baseline="0" dirty="0" smtClean="0"/>
              <a:t>Es el uso de un nombre científico de acuerdo a una </a:t>
            </a:r>
            <a:r>
              <a:rPr lang="es-ES" baseline="0" dirty="0" err="1" smtClean="0"/>
              <a:t>checklist</a:t>
            </a:r>
            <a:r>
              <a:rPr lang="es-ES" baseline="0" dirty="0" smtClean="0"/>
              <a:t> la cual está incluida en lo que el secretariado llama: GBIF </a:t>
            </a:r>
            <a:r>
              <a:rPr lang="es-ES" baseline="0" dirty="0" err="1" smtClean="0"/>
              <a:t>taxonomic</a:t>
            </a:r>
            <a:r>
              <a:rPr lang="es-ES" baseline="0" dirty="0" smtClean="0"/>
              <a:t> </a:t>
            </a:r>
            <a:r>
              <a:rPr lang="es-ES" baseline="0" dirty="0" err="1" smtClean="0"/>
              <a:t>Backbone</a:t>
            </a:r>
            <a:r>
              <a:rPr lang="es-ES" baseline="0" dirty="0" smtClean="0"/>
              <a:t> (</a:t>
            </a:r>
            <a:r>
              <a:rPr lang="es-ES" baseline="0" dirty="0" err="1" smtClean="0"/>
              <a:t>nub</a:t>
            </a:r>
            <a:r>
              <a:rPr lang="es-ES" baseline="0" dirty="0" smtClean="0"/>
              <a:t>). Los usos de nombres de otras checklist también están en el </a:t>
            </a:r>
            <a:r>
              <a:rPr lang="es-ES" baseline="0" dirty="0" err="1" smtClean="0"/>
              <a:t>nub</a:t>
            </a:r>
            <a:r>
              <a:rPr lang="es-ES" baseline="0" dirty="0" smtClean="0"/>
              <a:t>, identificados con una clave (nubkey), la cual nos permite saber en todo momento los usos dentro del </a:t>
            </a:r>
            <a:r>
              <a:rPr lang="es-ES" baseline="0" dirty="0" err="1" smtClean="0"/>
              <a:t>nub</a:t>
            </a:r>
            <a:r>
              <a:rPr lang="es-ES" baseline="0" dirty="0" smtClean="0"/>
              <a:t>. </a:t>
            </a:r>
          </a:p>
          <a:p>
            <a:endParaRPr lang="es-ES" baseline="0" dirty="0" smtClean="0"/>
          </a:p>
          <a:p>
            <a:r>
              <a:rPr lang="es-ES" baseline="0" dirty="0" smtClean="0"/>
              <a:t>NOTA: Hacer especial hincapié en conocer el NUB, para saber los </a:t>
            </a:r>
            <a:r>
              <a:rPr lang="es-ES" baseline="0" dirty="0" err="1" smtClean="0"/>
              <a:t>nubKey</a:t>
            </a:r>
            <a:r>
              <a:rPr lang="es-ES" baseline="0" dirty="0" smtClean="0"/>
              <a:t> que tiene cada nodo de la jerarquía, y poder así obtener la información de cada nodo, fundamentalmente para obtener el uuid. </a:t>
            </a:r>
          </a:p>
          <a:p>
            <a:endParaRPr lang="es-ES" baseline="0" dirty="0" smtClean="0"/>
          </a:p>
          <a:p>
            <a:r>
              <a:rPr lang="es-ES" b="1" baseline="0" dirty="0" smtClean="0"/>
              <a:t>Llamadas que no funcionan: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s-ES" sz="1050" b="1" baseline="0" dirty="0" smtClean="0"/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s-ES" sz="1050" b="1" dirty="0" smtClean="0"/>
              <a:t> Orthotrichum gymnostomum:</a:t>
            </a:r>
            <a:r>
              <a:rPr lang="es-ES" sz="1050" b="1" baseline="0" dirty="0" smtClean="0"/>
              <a:t> </a:t>
            </a:r>
            <a:r>
              <a:rPr lang="es-ES" sz="1050" b="0" baseline="0" dirty="0" smtClean="0"/>
              <a:t>http://api.gbif.org/v0.9/species/2672666/synomyms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s-ES" sz="105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19453-0A5C-478D-8E6D-254551CE309B}" type="slidenum">
              <a:rPr lang="es-ES" smtClean="0"/>
              <a:pPr/>
              <a:t>54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24228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b="1" u="sng" dirty="0" smtClean="0"/>
              <a:t>Definición</a:t>
            </a:r>
            <a:r>
              <a:rPr lang="es-ES" b="1" u="sng" baseline="0" dirty="0" smtClean="0"/>
              <a:t> de </a:t>
            </a:r>
            <a:r>
              <a:rPr lang="es-ES" b="1" u="sng" baseline="0" dirty="0" err="1" smtClean="0"/>
              <a:t>Name</a:t>
            </a:r>
            <a:r>
              <a:rPr lang="es-ES" b="1" u="sng" baseline="0" dirty="0" smtClean="0"/>
              <a:t> </a:t>
            </a:r>
            <a:r>
              <a:rPr lang="es-ES" b="1" u="sng" baseline="0" dirty="0" err="1" smtClean="0"/>
              <a:t>Usage</a:t>
            </a:r>
            <a:r>
              <a:rPr lang="es-ES" b="1" u="sng" baseline="0" dirty="0" smtClean="0"/>
              <a:t>:</a:t>
            </a:r>
            <a:r>
              <a:rPr lang="es-ES" baseline="0" dirty="0" smtClean="0"/>
              <a:t> </a:t>
            </a:r>
          </a:p>
          <a:p>
            <a:endParaRPr lang="es-ES" baseline="0" dirty="0" smtClean="0"/>
          </a:p>
          <a:p>
            <a:r>
              <a:rPr lang="es-ES" baseline="0" dirty="0" smtClean="0"/>
              <a:t>Es el uso de un nombre científico de acuerdo a una </a:t>
            </a:r>
            <a:r>
              <a:rPr lang="es-ES" baseline="0" dirty="0" err="1" smtClean="0"/>
              <a:t>checklist</a:t>
            </a:r>
            <a:r>
              <a:rPr lang="es-ES" baseline="0" dirty="0" smtClean="0"/>
              <a:t> la cual está incluida en lo que el secretariado llama: GBIF </a:t>
            </a:r>
            <a:r>
              <a:rPr lang="es-ES" baseline="0" dirty="0" err="1" smtClean="0"/>
              <a:t>taxonomic</a:t>
            </a:r>
            <a:r>
              <a:rPr lang="es-ES" baseline="0" dirty="0" smtClean="0"/>
              <a:t> </a:t>
            </a:r>
            <a:r>
              <a:rPr lang="es-ES" baseline="0" dirty="0" err="1" smtClean="0"/>
              <a:t>Backbone</a:t>
            </a:r>
            <a:r>
              <a:rPr lang="es-ES" baseline="0" dirty="0" smtClean="0"/>
              <a:t> (</a:t>
            </a:r>
            <a:r>
              <a:rPr lang="es-ES" baseline="0" dirty="0" err="1" smtClean="0"/>
              <a:t>nub</a:t>
            </a:r>
            <a:r>
              <a:rPr lang="es-ES" baseline="0" dirty="0" smtClean="0"/>
              <a:t>). Los usos de nombres de otras checklist también están en el </a:t>
            </a:r>
            <a:r>
              <a:rPr lang="es-ES" baseline="0" dirty="0" err="1" smtClean="0"/>
              <a:t>nub</a:t>
            </a:r>
            <a:r>
              <a:rPr lang="es-ES" baseline="0" dirty="0" smtClean="0"/>
              <a:t>, identificados con una clave (nubkey), la cual nos permite saber en todo momento los usos dentro del </a:t>
            </a:r>
            <a:r>
              <a:rPr lang="es-ES" baseline="0" dirty="0" err="1" smtClean="0"/>
              <a:t>nub</a:t>
            </a:r>
            <a:r>
              <a:rPr lang="es-ES" baseline="0" dirty="0" smtClean="0"/>
              <a:t>. </a:t>
            </a:r>
          </a:p>
          <a:p>
            <a:endParaRPr lang="es-ES" baseline="0" dirty="0" smtClean="0"/>
          </a:p>
          <a:p>
            <a:r>
              <a:rPr lang="es-ES" baseline="0" dirty="0" smtClean="0"/>
              <a:t>NOTA: Hacer especial hincapié en conocer el NUB, para saber los </a:t>
            </a:r>
            <a:r>
              <a:rPr lang="es-ES" baseline="0" dirty="0" err="1" smtClean="0"/>
              <a:t>nubKey</a:t>
            </a:r>
            <a:r>
              <a:rPr lang="es-ES" baseline="0" dirty="0" smtClean="0"/>
              <a:t> que tiene cada nodo de la jerarquía, y poder así obtener la información de cada nodo, fundamentalmente para obtener el uuid. 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19453-0A5C-478D-8E6D-254551CE309B}" type="slidenum">
              <a:rPr lang="es-ES" smtClean="0"/>
              <a:pPr/>
              <a:t>55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86817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s-ES" sz="1050" b="0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19453-0A5C-478D-8E6D-254551CE309B}" type="slidenum">
              <a:rPr lang="es-ES" smtClean="0"/>
              <a:pPr/>
              <a:t>56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74329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s-ES" sz="1050" b="0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19453-0A5C-478D-8E6D-254551CE309B}" type="slidenum">
              <a:rPr lang="es-ES" smtClean="0"/>
              <a:pPr/>
              <a:t>57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74329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1050" b="1" u="sng" dirty="0" smtClean="0"/>
              <a:t>Introducción: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s-ES" sz="1050" b="1" u="sng" dirty="0" smtClean="0"/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1050" b="0" u="none" dirty="0" smtClean="0"/>
              <a:t>GBIF proporciona 4 tipos de búsqueda las</a:t>
            </a:r>
            <a:r>
              <a:rPr lang="es-ES" sz="1050" b="0" u="none" baseline="0" dirty="0" smtClean="0"/>
              <a:t> cuales se distinguen por cómo buscan la información, por el formato que devuelven y por el contenido sobre el cual realizan la búsqueda.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s-ES" sz="1050" b="0" u="none" baseline="0" dirty="0" smtClean="0"/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lang="es-ES" sz="1050" b="0" u="none" baseline="0" dirty="0" smtClean="0"/>
              <a:t>Busca los nombres en todas o en alguna de las checklist las cuales comparten el mismo canonical name, nombre científico sin autor.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lang="es-ES" sz="1050" b="0" u="none" baseline="0" dirty="0" smtClean="0"/>
              <a:t>Búsqueda aproximada del nombre dentro del </a:t>
            </a:r>
            <a:r>
              <a:rPr lang="es-ES" sz="1050" b="0" u="none" baseline="0" dirty="0" err="1" smtClean="0"/>
              <a:t>nub</a:t>
            </a:r>
            <a:r>
              <a:rPr lang="es-ES" sz="1050" b="0" u="none" baseline="0" dirty="0" smtClean="0"/>
              <a:t>, pudiendo especificar su clasificación. Si se especifica la clasificación y </a:t>
            </a:r>
            <a:r>
              <a:rPr lang="es-ES" sz="1050" b="0" u="none" baseline="0" dirty="0" err="1" smtClean="0"/>
              <a:t>strict</a:t>
            </a:r>
            <a:r>
              <a:rPr lang="es-ES" sz="1050" b="0" u="none" baseline="0" dirty="0" smtClean="0"/>
              <a:t> != true, entonces tratará de encontrar nombres similares dentro de esa jerarquía.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lang="es-ES" sz="1050" b="0" u="none" baseline="0" dirty="0" smtClean="0"/>
              <a:t>Búsqueda completa del nombre, científico o nombre común. En esta búsqueda obtenemos el nombre científico, los nombres comunes, las descripciones, las distribuciones y la jerarquía taxonómica.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lang="es-ES" sz="1050" b="0" u="none" dirty="0" smtClean="0"/>
              <a:t>Búsqueda</a:t>
            </a:r>
            <a:r>
              <a:rPr lang="es-ES" sz="1050" b="0" u="none" baseline="0" dirty="0" smtClean="0"/>
              <a:t> que muestra los 20 primeros registros por relevancia, y autocompleta la misma.</a:t>
            </a:r>
            <a:endParaRPr lang="es-ES" sz="1050" b="0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19453-0A5C-478D-8E6D-254551CE309B}" type="slidenum">
              <a:rPr lang="es-ES" smtClean="0"/>
              <a:pPr/>
              <a:t>58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34165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s-ES" sz="1050" b="0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19453-0A5C-478D-8E6D-254551CE309B}" type="slidenum">
              <a:rPr lang="es-ES" smtClean="0"/>
              <a:pPr/>
              <a:t>59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0217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8A77BF8-755E-4515-B63A-3A5C21BB1B35}" type="datetimeFigureOut">
              <a:rPr lang="es-ES" smtClean="0"/>
              <a:pPr/>
              <a:t>05/03/2014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4B1D4-EFE5-4BAE-8CB2-7E3014EDFB43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2380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77BF8-755E-4515-B63A-3A5C21BB1B35}" type="datetimeFigureOut">
              <a:rPr lang="es-ES" smtClean="0"/>
              <a:pPr/>
              <a:t>05/03/2014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4B1D4-EFE5-4BAE-8CB2-7E3014EDFB4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8442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77BF8-755E-4515-B63A-3A5C21BB1B35}" type="datetimeFigureOut">
              <a:rPr lang="es-ES" smtClean="0"/>
              <a:pPr/>
              <a:t>05/03/2014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4B1D4-EFE5-4BAE-8CB2-7E3014EDFB43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3592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77BF8-755E-4515-B63A-3A5C21BB1B35}" type="datetimeFigureOut">
              <a:rPr lang="es-ES" smtClean="0"/>
              <a:pPr/>
              <a:t>05/03/2014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4B1D4-EFE5-4BAE-8CB2-7E3014EDFB4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3338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686040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2686040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77BF8-755E-4515-B63A-3A5C21BB1B35}" type="datetimeFigureOut">
              <a:rPr lang="es-ES" smtClean="0"/>
              <a:pPr/>
              <a:t>05/03/2014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4B1D4-EFE5-4BAE-8CB2-7E3014EDFB4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198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77BF8-755E-4515-B63A-3A5C21BB1B35}" type="datetimeFigureOut">
              <a:rPr lang="es-ES" smtClean="0"/>
              <a:pPr/>
              <a:t>05/03/2014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4B1D4-EFE5-4BAE-8CB2-7E3014EDFB4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2575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>
            <a:lvl2pPr>
              <a:buClr>
                <a:schemeClr val="accent4">
                  <a:lumMod val="75000"/>
                </a:schemeClr>
              </a:buClr>
              <a:defRPr/>
            </a:lvl2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77BF8-755E-4515-B63A-3A5C21BB1B35}" type="datetimeFigureOut">
              <a:rPr lang="es-ES" smtClean="0"/>
              <a:pPr/>
              <a:t>05/03/2014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4B1D4-EFE5-4BAE-8CB2-7E3014EDFB4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5423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77BF8-755E-4515-B63A-3A5C21BB1B35}" type="datetimeFigureOut">
              <a:rPr lang="es-ES" smtClean="0"/>
              <a:pPr/>
              <a:t>05/03/2014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4B1D4-EFE5-4BAE-8CB2-7E3014EDFB4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727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77BF8-755E-4515-B63A-3A5C21BB1B35}" type="datetimeFigureOut">
              <a:rPr lang="es-ES" smtClean="0"/>
              <a:pPr/>
              <a:t>05/03/2014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4B1D4-EFE5-4BAE-8CB2-7E3014EDFB4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0761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77BF8-755E-4515-B63A-3A5C21BB1B35}" type="datetimeFigureOut">
              <a:rPr lang="es-ES" smtClean="0"/>
              <a:pPr/>
              <a:t>05/03/2014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4B1D4-EFE5-4BAE-8CB2-7E3014EDFB4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8207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77BF8-755E-4515-B63A-3A5C21BB1B35}" type="datetimeFigureOut">
              <a:rPr lang="es-ES" smtClean="0"/>
              <a:pPr/>
              <a:t>05/03/2014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4B1D4-EFE5-4BAE-8CB2-7E3014EDFB43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1953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8A77BF8-755E-4515-B63A-3A5C21BB1B35}" type="datetimeFigureOut">
              <a:rPr lang="es-ES" smtClean="0"/>
              <a:pPr/>
              <a:t>05/03/2014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784B1D4-EFE5-4BAE-8CB2-7E3014EDFB43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397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sama@gbif.es" TargetMode="Externa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api.gbif.org/v0.9/dataset/835d30de-f762-11e1-a439-00145eb45e9a/contac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api.gbif.org/v0.9/dataset/7168f063-0617-4cb3-87f5-352e4a57274b/endpoint" TargetMode="External"/><Relationship Id="rId2" Type="http://schemas.openxmlformats.org/officeDocument/2006/relationships/hyperlink" Target="http://en.wikipedia.org/wiki/Communication_endpoin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api.gbif.org/v0.9/dataset/838475f4-f762-11e1-a439-00145eb45e9a/identifier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Tag_(metadata)" TargetMode="External"/><Relationship Id="rId2" Type="http://schemas.openxmlformats.org/officeDocument/2006/relationships/hyperlink" Target="http://api.gbif.org/v0.9/dataset/7e31baf8-f762-11e1-a439-00145eb45e9a/ta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api.gbif.org/v0.9/dataset/7e31baf8-f762-11e1-a439-00145eb45e9a/machineta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api.gbif.org/v0.9/dataset/1d04e739-98a9-4e16-9970-8f8f3bf9e9e3/commen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api.gbif.org/v0.9/dataset/71d58564-f762-11e1-a439-00145eb45e9a/constituent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api.gbif.org/v0.9/dataset/db6cd9d7-7be5-4cd0-8b3c-fb6dd7446472/document" TargetMode="Externa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builds.gbif.org/view/Common/job/gbif-api/site/apidocs/org/gbif/api/vocabulary/MetadataType.html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://api.gbif.org/v0.9/dataset/134eca5f-65ab-49a2-a229-3d0d35fcbefe/metadata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api.gbif.org/v0.9/dataset/metadata/1/document" TargetMode="External"/><Relationship Id="rId4" Type="http://schemas.openxmlformats.org/officeDocument/2006/relationships/hyperlink" Target="http://api.gbif.org/v0.9/dataset/metadata/1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api.gbif.org/v0.9/dataset/duplicate" TargetMode="External"/><Relationship Id="rId2" Type="http://schemas.openxmlformats.org/officeDocument/2006/relationships/hyperlink" Target="http://api.gbif.org/v0.9/dataset/deleted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api.gbif.org/v0.9/dataset/withNoEndpoint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builds.gbif.org/view/Common/job/gbif-api/site/apidocs/org/gbif/api/vocabulary/DatasetType.html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://api.gbif.org/v0.9/dataset/search?q=plant&amp;publishing_country=SPAIN&amp;decade=201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api.gbif.org/v0.9/dataset/search?owning_org=6f3ccc65-0a54-4e65-ae7e-13b92d618e7c&amp;hosting_org=6c4a0bb0-2a4d-11d8-aa2d-b8a03c50a862" TargetMode="External"/><Relationship Id="rId4" Type="http://schemas.openxmlformats.org/officeDocument/2006/relationships/hyperlink" Target="http://builds.gbif.org/view/Common/job/gbif-api/site/apidocs/org/gbif/api/vocabulary/Country.html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api.gbif.org/v0.9/dataset_metrics/d7dddbf4-2cf0-4f39-9b2a-bb099caae36c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api.gbif.org/v0.9/installation?q=GBIF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://api.gbif.org/v0.9/installat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api.gbif.org/v0.9/installation/2a3f6a56-7591-4f05-8c4c-a1bb77aa4ea6" TargetMode="External"/><Relationship Id="rId4" Type="http://schemas.openxmlformats.org/officeDocument/2006/relationships/hyperlink" Target="http://es.wikipedia.org/wiki/Universally_unique_identifier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api.gbif.org/v0.9/installation/2a3f6a56-7591-4f05-8c4c-a1bb77aa4ea6/contac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api.gbif.org/v0.9/installation/2a3f6a56-7591-4f05-8c4c-a1bb77aa4ea6/endpoint" TargetMode="External"/><Relationship Id="rId2" Type="http://schemas.openxmlformats.org/officeDocument/2006/relationships/hyperlink" Target="http://en.wikipedia.org/wiki/Communication_endpoin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api.gbif.org/v0.9/installation/2a3f6a56-7591-4f05-8c4c-a1bb77aa4ea6/identifier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api.gbif.org/v0.9/installation/2a3f6a56-7591-4f05-8c4c-a1bb77aa4ea6/ta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api.gbif.org/v0.9/installation/605f2bc8-f762-11e1-a439-00145eb45e9a/machinetag" TargetMode="Externa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api.gbif.org/v0.9/installation/2a3f6a56-7591-4f05-8c4c-a1bb77aa4ea6/commen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://api.gbif.org/v0.9/installation/2a3f6a56-7591-4f05-8c4c-a1bb77aa4ea6/dataset?limit=25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pi.gbif.org/v0.9/installation/nonPublishing" TargetMode="External"/><Relationship Id="rId5" Type="http://schemas.openxmlformats.org/officeDocument/2006/relationships/hyperlink" Target="http://api.gbif.org/v0.9/installation/deleted" TargetMode="External"/><Relationship Id="rId4" Type="http://schemas.openxmlformats.org/officeDocument/2006/relationships/hyperlink" Target="http://api.gbif.org/v0.9/installation/f81f20ec-786f-413f-9c17-61cc0010d138/dataset" TargetMode="Externa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Universally_unique_identifier" TargetMode="External"/><Relationship Id="rId2" Type="http://schemas.openxmlformats.org/officeDocument/2006/relationships/hyperlink" Target="http://api.gbif.org/v0.9/organizat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api.gbif.org/v0.9/organization/730cd32c-627f-44a8-9d93-fcfb23ade969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://es.wikipedia.org/wiki/Interfaz_de_programaci%C3%B3n_de_aplicaciones" TargetMode="Externa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api.gbif.org/v0.9/organization/bf8bcf77-da9f-4df3-929a-d1dbb6ab5e5f/contac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api.gbif.org/v0.9/organization/9c56586d-d2c7-4eac-9cc9-436e6b8b1a54/endpoint" TargetMode="External"/><Relationship Id="rId2" Type="http://schemas.openxmlformats.org/officeDocument/2006/relationships/hyperlink" Target="http://en.wikipedia.org/wiki/Communication_endpoin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api.gbif.org/v0.9/organization/9c56586d-d2c7-4eac-9cc9-436e6b8b1a54/identifier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api.gbif.org/v0.9/organization/6f3ccc65-0a54-4e65-ae7e-13b92d618e7c/ta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api.gbif.org/v0.9/organization/6f3ccc65-0a54-4e65-ae7e-13b92d618e7c/machinetag" TargetMode="External"/><Relationship Id="rId4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api.gbif.org/v0.9/dataset/5a21e58d-5a4c-4ee4-b2e0-b67f5ce28720/commen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api.gbif.org/v0.9/organization/95cb537c-74c5-4c1e-ae24-32e7ea08f380/ownedDataset" TargetMode="External"/><Relationship Id="rId7" Type="http://schemas.openxmlformats.org/officeDocument/2006/relationships/hyperlink" Target="http://api.gbif.org/v0.9/organization/pending" TargetMode="External"/><Relationship Id="rId2" Type="http://schemas.openxmlformats.org/officeDocument/2006/relationships/hyperlink" Target="http://api.gbif.org/v0.9/organization/6c4a0bb0-2a4d-11d8-aa2d-b8a03c50a862/hostedDatase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pi.gbif.org/v0.9/organization/nonPublishing" TargetMode="External"/><Relationship Id="rId5" Type="http://schemas.openxmlformats.org/officeDocument/2006/relationships/hyperlink" Target="http://api.gbif.org/v0.9/organization/deleted" TargetMode="External"/><Relationship Id="rId4" Type="http://schemas.openxmlformats.org/officeDocument/2006/relationships/hyperlink" Target="http://api.gbif.org/v0.9/organization/6c4a0bb0-2a4d-11d8-aa2d-b8a03c50a862/installation" TargetMode="External"/><Relationship Id="rId9" Type="http://schemas.openxmlformats.org/officeDocument/2006/relationships/image" Target="../media/image4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Universally_unique_identifier" TargetMode="External"/><Relationship Id="rId7" Type="http://schemas.openxmlformats.org/officeDocument/2006/relationships/image" Target="../media/image4.png"/><Relationship Id="rId2" Type="http://schemas.openxmlformats.org/officeDocument/2006/relationships/hyperlink" Target="api.gbif.org/v0.9/node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api.gbif.org/v0.9/node/1f94b3ca-9345-4d65-afe2-4bace93aa0fe/organization" TargetMode="External"/><Relationship Id="rId4" Type="http://schemas.openxmlformats.org/officeDocument/2006/relationships/hyperlink" Target="http://api.gbif.org/v0.9/node/1f94b3ca-9345-4d65-afe2-4bace93aa0fe" TargetMode="Externa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api.gbif.org/v0.9/node/673f7038-4262-4149-b753-5658a4e912f6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://api.gbif.org/v0.9/node/1f94b3ca-9345-4d65-afe2-4bace93aa0fe/endpoint" TargetMode="External"/><Relationship Id="rId2" Type="http://schemas.openxmlformats.org/officeDocument/2006/relationships/hyperlink" Target="http://en.wikipedia.org/wiki/Communication_endpoin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api.gbif.org/v0.9/" TargetMode="Externa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api.gbif.org/v0.9/node/1f94b3ca-9345-4d65-afe2-4bace93aa0fe/identifier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api.gbif.org/v0.9/node/1f94b3ca-9345-4d65-afe2-4bace93aa0fe/ta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api.gbif.org/v0.9/node/1f94b3ca-9345-4d65-afe2-4bace93aa0fe/machinetag" TargetMode="External"/><Relationship Id="rId4" Type="http://schemas.openxmlformats.org/officeDocument/2006/relationships/image" Target="../media/image4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api.gbif.org/v0.9/node/1f94b3ca-9345-4d65-afe2-4bace93aa0fe/commen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api.gbif.org/v0.9/node/1f94b3ca-9345-4d65-afe2-4bace93aa0fe/pendingEndorsement" TargetMode="External"/><Relationship Id="rId7" Type="http://schemas.openxmlformats.org/officeDocument/2006/relationships/hyperlink" Target="http://api.gbif.org/v0.9/node/1f94b3ca-9345-4d65-afe2-4bace93aa0fe/installation" TargetMode="External"/><Relationship Id="rId2" Type="http://schemas.openxmlformats.org/officeDocument/2006/relationships/hyperlink" Target="http://api.gbif.org/v0.9/node/pendingEndorsemen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pi.gbif.org/v0.9/node/1f94b3ca-9345-4d65-afe2-4bace93aa0fe/dataset" TargetMode="External"/><Relationship Id="rId5" Type="http://schemas.openxmlformats.org/officeDocument/2006/relationships/hyperlink" Target="http://api.gbif.org/v0.9/node/activeCountries" TargetMode="External"/><Relationship Id="rId4" Type="http://schemas.openxmlformats.org/officeDocument/2006/relationships/hyperlink" Target="http://api.gbif.org/v0.9/node/country" TargetMode="External"/><Relationship Id="rId9" Type="http://schemas.openxmlformats.org/officeDocument/2006/relationships/image" Target="../media/image4.pn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Universally_unique_identifier" TargetMode="External"/><Relationship Id="rId2" Type="http://schemas.openxmlformats.org/officeDocument/2006/relationships/hyperlink" Target="http://api.gbif.org/v0.9/network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api.gbif.org/v0.9/network/7ddf754f-d193-4cc9-b351-99906754a03b" TargetMode="Externa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api.gbif.org/v0.9/network/60381621-d5ae-4289-a128-a0dbbb12df35/contac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http://api.gbif.org/v0.9/network/16ab5405-6c94-4189-ac71-16ca3b753df7/endpoint" TargetMode="External"/><Relationship Id="rId2" Type="http://schemas.openxmlformats.org/officeDocument/2006/relationships/hyperlink" Target="http://en.wikipedia.org/wiki/Communication_endpoin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api.gbif.org/v0.9/network/7ddd1f14-a2b0-4838-95b0-785846f656f3/identifier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api.gbif.org/v0.9/network/7ddf754f-d193-4cc9-b351-99906754a03b/ta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api.gbif.org/v0.9/network/7ddf754f-d193-4cc9-b351-99906754a03b/metatag" TargetMode="Externa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hyperlink" Target="http://es.wikipedia.org/wiki/JSON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pi.gbif.org/v0.9/dataset?q=VAL&amp;country=SPAIN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api.gbif.org/v0.9/network/2344f83d-eefb-4635-afed-fb2a1c9bd466/commen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api.gbif.org/v0.9/network/7e359ce2-3245-4079-ab93-9b08cd68739c/constituent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hyperlink" Target="api.gbif.org/v0.9/species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api.gbif.org/v0.9/species/3055964/name" TargetMode="External"/><Relationship Id="rId4" Type="http://schemas.openxmlformats.org/officeDocument/2006/relationships/hyperlink" Target="http://api.gbif.org/v0.9/species/3055964" TargetMode="Externa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://api.gbif.org/v0.9/species/3055964/parents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bif.org/species/2672666" TargetMode="External"/><Relationship Id="rId5" Type="http://schemas.openxmlformats.org/officeDocument/2006/relationships/hyperlink" Target="http://api.gbif.org/v0.9/species/3055964/related" TargetMode="External"/><Relationship Id="rId4" Type="http://schemas.openxmlformats.org/officeDocument/2006/relationships/hyperlink" Target="http://api.gbif.org/v0.9/species/3055964/children" TargetMode="Externa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hyperlink" Target="http://api.gbif.org/v0.9/species/2436412/descriptions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api.gbif.org/v0.9/species/2436412/images" TargetMode="External"/><Relationship Id="rId4" Type="http://schemas.openxmlformats.org/officeDocument/2006/relationships/hyperlink" Target="http://api.gbif.org/v0.9/species/2436412/distributions" TargetMode="Externa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hyperlink" Target="http://api.gbif.org/v0.9/species?name=Puma%20concolor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builds.gbif.org/view/Common/job/gbif-api/site/apidocs/org/gbif/api/vocabulary/Rank.html" TargetMode="External"/><Relationship Id="rId4" Type="http://schemas.openxmlformats.org/officeDocument/2006/relationships/hyperlink" Target="http://api.gbif.org/v0.9/species/match?verbose=true&amp;kingdom=Plantae&amp;name=Oenante" TargetMode="External"/></Relationships>
</file>

<file path=ppt/slides/_rels/slide5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api.gbif.org/v0.9/species/search?q=Puma&amp;rank=GENUS" TargetMode="External"/><Relationship Id="rId7" Type="http://schemas.openxmlformats.org/officeDocument/2006/relationships/hyperlink" Target="http://builds.gbif.org/view/Common/job/gbif-api/site/apidocs/org/gbif/api/vocabulary/Rank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pi.gbif.org/v0.9/species/suggest?datasetKey=d7dddbf4-2cf0-4f39-9b2a-bb099caae36c&amp;q=Puma%20con" TargetMode="External"/><Relationship Id="rId5" Type="http://schemas.openxmlformats.org/officeDocument/2006/relationships/hyperlink" Target="http://builds.gbif.org/view/Common/job/gbif-api/site/apidocs/org/gbif/api/vocabulary/NameType.html" TargetMode="External"/><Relationship Id="rId4" Type="http://schemas.openxmlformats.org/officeDocument/2006/relationships/hyperlink" Target="http://builds.gbif.org/view/Common/job/gbif-api/site/apidocs/org/gbif/api/vocabulary/TaxonomicStatus.html" TargetMode="External"/><Relationship Id="rId9" Type="http://schemas.openxmlformats.org/officeDocument/2006/relationships/image" Target="../media/image4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hyperlink" Target="http://api.gbif.org/v0.9/parser/name?name=Acalypha%20berteriana%20Muell.-Arg.&amp;name=Lemur%20catta%20Linnaeus,%201758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161.111.171.204/apidataportal.php" TargetMode="External"/><Relationship Id="rId4" Type="http://schemas.openxmlformats.org/officeDocument/2006/relationships/hyperlink" Target="http://es.wikipedia.org/wiki/JSON" TargetMode="Externa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hyperlink" Target="http://api.gbif.org/v0.9/occurrence/872485501" TargetMode="External"/><Relationship Id="rId7" Type="http://schemas.openxmlformats.org/officeDocument/2006/relationships/hyperlink" Target="http://www.gbif.org/occurrence/872485501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api.gbif.org/v0.9/occurrence/872485501/verbatim" TargetMode="External"/></Relationships>
</file>

<file path=ppt/slides/_rels/slide6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://api.gbif.org/v0.9/occurrence/search?datasetkey=837e52dc-f762-11e1-a439-00145eb45e9a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bif.org/developer/occurrence" TargetMode="External"/><Relationship Id="rId5" Type="http://schemas.openxmlformats.org/officeDocument/2006/relationships/hyperlink" Target="http://api.gbif.org/v0.9/occurrence/search?geometry=POLYGON%28%2830.1%2010.1,%2010%2020,%2020%2040,%2040%2040,%2030.1%2010.1%29%29" TargetMode="External"/><Relationship Id="rId4" Type="http://schemas.openxmlformats.org/officeDocument/2006/relationships/hyperlink" Target="http://builds.gbif.org/view/Common/job/gbif-api/site/apidocs/org/gbif/api/vocabulary/BasisOfRecord.html" TargetMode="External"/></Relationships>
</file>

<file path=ppt/slides/_rels/slide6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://api.gbif.org/v0.9/occurrence/search/catalog_number?q=GDA&amp;limit=5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pi.gbif.org/v0.9/occurrence/search/institution_code?q=MA&amp;limit=5" TargetMode="External"/><Relationship Id="rId5" Type="http://schemas.openxmlformats.org/officeDocument/2006/relationships/hyperlink" Target="http://api.gbif.org/v0.9/occurrence/search/collector_name?q=Jacint&amp;limit=5" TargetMode="External"/><Relationship Id="rId4" Type="http://schemas.openxmlformats.org/officeDocument/2006/relationships/hyperlink" Target="http://api.gbif.org/v0.9/occurrence/search/collection_code?q=SANT&amp;limit=5" TargetMode="External"/></Relationships>
</file>

<file path=ppt/slides/_rels/slide6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api.gbif.org/v0.9/occurrence/count" TargetMode="External"/><Relationship Id="rId7" Type="http://schemas.openxmlformats.org/officeDocument/2006/relationships/hyperlink" Target="http://api.gbif.org/v0.9/occurrence/counts/year?from=2013&amp;to=20014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pi.gbif.org/v0.9/occurrence/counts/basis_of_record" TargetMode="External"/><Relationship Id="rId5" Type="http://schemas.openxmlformats.org/officeDocument/2006/relationships/hyperlink" Target="http://api.gbif.org/v0.9/occurrence/counts/countries?publishingCountry=ES" TargetMode="External"/><Relationship Id="rId4" Type="http://schemas.openxmlformats.org/officeDocument/2006/relationships/hyperlink" Target="http://api.gbif.org/v0.9/occurrence/count?country=SPAIN&amp;georeferenced=true&amp;basisOfRecord=OBSERVATION" TargetMode="External"/><Relationship Id="rId9" Type="http://schemas.openxmlformats.org/officeDocument/2006/relationships/image" Target="../media/image4.png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hyperlink" Target="http://api.gbif.org/v0.9/occurrence/counts/datasets?country=ES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api.gbif.org/v0.9/occurrence/counts/publishing_countries?country=ES" TargetMode="External"/><Relationship Id="rId4" Type="http://schemas.openxmlformats.org/officeDocument/2006/relationships/hyperlink" Target="http://api.gbif.org/v0.9/occurrence/counts/countries?publishingCountry=ES" TargetMode="Externa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pi.gbif.org/v0.9/map/density/tile?x=%7bx%7d&amp;y=%7by%7d&amp;z=%7bz%7d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bif.es/Map.html" TargetMode="External"/><Relationship Id="rId5" Type="http://schemas.openxmlformats.org/officeDocument/2006/relationships/hyperlink" Target="http://www.gbif.es/occurrenceMap.html" TargetMode="Externa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code.google.com/apis/youtube/overview.html" TargetMode="External"/><Relationship Id="rId13" Type="http://schemas.openxmlformats.org/officeDocument/2006/relationships/hyperlink" Target="http://developers.facebook.com/documentation.php" TargetMode="External"/><Relationship Id="rId3" Type="http://schemas.openxmlformats.org/officeDocument/2006/relationships/image" Target="../media/image4.png"/><Relationship Id="rId7" Type="http://schemas.openxmlformats.org/officeDocument/2006/relationships/hyperlink" Target="http://code.google.com/apis/maps/documentation/" TargetMode="External"/><Relationship Id="rId12" Type="http://schemas.openxmlformats.org/officeDocument/2006/relationships/hyperlink" Target="http://developers.facebook.com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de.google.com/apis/maps/index.html" TargetMode="External"/><Relationship Id="rId11" Type="http://schemas.openxmlformats.org/officeDocument/2006/relationships/hyperlink" Target="http://developer.amazonwebservices.com/connect/kbcategory.jspa?categoryID=48" TargetMode="External"/><Relationship Id="rId5" Type="http://schemas.openxmlformats.org/officeDocument/2006/relationships/hyperlink" Target="http://www.idee.es/web/guest/ejemplos-de-api" TargetMode="External"/><Relationship Id="rId15" Type="http://schemas.openxmlformats.org/officeDocument/2006/relationships/hyperlink" Target="http://www.flickr.com/services/api/" TargetMode="External"/><Relationship Id="rId10" Type="http://schemas.openxmlformats.org/officeDocument/2006/relationships/hyperlink" Target="http://www.amazon.com/gp/browse.html/103-7232640-5009469?node=16427261" TargetMode="External"/><Relationship Id="rId4" Type="http://schemas.openxmlformats.org/officeDocument/2006/relationships/hyperlink" Target="http://www.opengeospatial.org/" TargetMode="External"/><Relationship Id="rId9" Type="http://schemas.openxmlformats.org/officeDocument/2006/relationships/hyperlink" Target="http://code.google.com/apis/youtube/developers_guide_protocol.html" TargetMode="External"/><Relationship Id="rId14" Type="http://schemas.openxmlformats.org/officeDocument/2006/relationships/hyperlink" Target="http://www.flickr.com/services/" TargetMode="Externa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hyperlink" Target="http://builds.gbif.org/view/Common/job/gbif-api/site/apidocs/allclasses-noframe.html" TargetMode="External"/><Relationship Id="rId2" Type="http://schemas.openxmlformats.org/officeDocument/2006/relationships/hyperlink" Target="http://www.gbif.org/dataset/d7dddbf4-2cf0-4f39-9b2a-bb099caae36c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api.gbif.org/v0.9/dataset?q=VAL&amp;country=SPAIN" TargetMode="External"/><Relationship Id="rId7" Type="http://schemas.openxmlformats.org/officeDocument/2006/relationships/hyperlink" Target="http://api.gbif.org/v0.9/dataset/834c9918-f762-11e1-a439-00145eb45e9a" TargetMode="External"/><Relationship Id="rId2" Type="http://schemas.openxmlformats.org/officeDocument/2006/relationships/hyperlink" Target="http://api.gbif.org/v0.9/datase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Universally_unique_identifier" TargetMode="External"/><Relationship Id="rId5" Type="http://schemas.openxmlformats.org/officeDocument/2006/relationships/hyperlink" Target="http://builds.gbif.org/view/Common/job/gbif-api/site/apidocs/org/gbif/api/vocabulary/IdentifierType.html" TargetMode="External"/><Relationship Id="rId4" Type="http://schemas.openxmlformats.org/officeDocument/2006/relationships/hyperlink" Target="http://builds.gbif.org/view/Common/job/gbif-api/site/apidocs/org/gbif/api/vocabulary/DatasetType.html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468560" y="3220616"/>
            <a:ext cx="7056784" cy="1463040"/>
          </a:xfrm>
        </p:spPr>
        <p:txBody>
          <a:bodyPr>
            <a:normAutofit fontScale="90000"/>
          </a:bodyPr>
          <a:lstStyle/>
          <a:p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4000" dirty="0" err="1" smtClean="0">
                <a:latin typeface="Calibri" panose="020F0502020204030204" pitchFamily="34" charset="0"/>
              </a:rPr>
              <a:t>Application</a:t>
            </a:r>
            <a:r>
              <a:rPr lang="es-ES" sz="4000" dirty="0" smtClean="0">
                <a:latin typeface="Calibri" panose="020F0502020204030204" pitchFamily="34" charset="0"/>
              </a:rPr>
              <a:t> </a:t>
            </a:r>
            <a:r>
              <a:rPr lang="es-ES" sz="4000" dirty="0" err="1" smtClean="0">
                <a:latin typeface="Calibri" panose="020F0502020204030204" pitchFamily="34" charset="0"/>
              </a:rPr>
              <a:t>Programming</a:t>
            </a:r>
            <a:r>
              <a:rPr lang="es-ES" sz="4000" dirty="0" smtClean="0">
                <a:latin typeface="Calibri" panose="020F0502020204030204" pitchFamily="34" charset="0"/>
              </a:rPr>
              <a:t> Interface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idx="1"/>
          </p:nvPr>
        </p:nvSpPr>
        <p:spPr>
          <a:xfrm>
            <a:off x="4788024" y="5229200"/>
            <a:ext cx="4320480" cy="1463040"/>
          </a:xfrm>
        </p:spPr>
        <p:txBody>
          <a:bodyPr>
            <a:normAutofit/>
          </a:bodyPr>
          <a:lstStyle/>
          <a:p>
            <a:pPr algn="r"/>
            <a:r>
              <a:rPr lang="es-ES_tradnl" sz="1400" dirty="0"/>
              <a:t>SANTIAGO MARTÍNEZ DE LA </a:t>
            </a:r>
            <a:r>
              <a:rPr lang="es-ES_tradnl" sz="1400" dirty="0" smtClean="0"/>
              <a:t>RIVA</a:t>
            </a:r>
          </a:p>
          <a:p>
            <a:pPr algn="r"/>
            <a:r>
              <a:rPr lang="es-ES_tradnl" sz="1400" dirty="0" smtClean="0">
                <a:hlinkClick r:id="rId2"/>
              </a:rPr>
              <a:t>sama@gbif.es</a:t>
            </a:r>
            <a:endParaRPr lang="es-ES_tradnl" sz="1400" dirty="0" smtClean="0"/>
          </a:p>
          <a:p>
            <a:pPr algn="r"/>
            <a:r>
              <a:rPr lang="es-ES_tradnl" dirty="0" smtClean="0"/>
              <a:t>Unidad de Coordinación GBIF.es</a:t>
            </a:r>
          </a:p>
          <a:p>
            <a:pPr algn="r"/>
            <a:r>
              <a:rPr lang="es-ES_tradnl" dirty="0" smtClean="0"/>
              <a:t>Taller de Formación del Portal Internacional GBIF.ORG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27384"/>
            <a:ext cx="9144000" cy="2362200"/>
          </a:xfrm>
          <a:prstGeom prst="rect">
            <a:avLst/>
          </a:prstGeom>
        </p:spPr>
      </p:pic>
      <p:cxnSp>
        <p:nvCxnSpPr>
          <p:cNvPr id="9" name="Straight Connector 7"/>
          <p:cNvCxnSpPr/>
          <p:nvPr/>
        </p:nvCxnSpPr>
        <p:spPr>
          <a:xfrm flipV="1">
            <a:off x="6804248" y="3429000"/>
            <a:ext cx="0" cy="914400"/>
          </a:xfrm>
          <a:prstGeom prst="line">
            <a:avLst/>
          </a:prstGeom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ángulo 12"/>
          <p:cNvSpPr/>
          <p:nvPr/>
        </p:nvSpPr>
        <p:spPr>
          <a:xfrm>
            <a:off x="7380313" y="3532257"/>
            <a:ext cx="87556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API</a:t>
            </a:r>
            <a:endParaRPr lang="es-ES" sz="4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44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3879341"/>
              </p:ext>
            </p:extLst>
          </p:nvPr>
        </p:nvGraphicFramePr>
        <p:xfrm>
          <a:off x="107504" y="2442056"/>
          <a:ext cx="8928993" cy="293116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160240"/>
                <a:gridCol w="1305100"/>
                <a:gridCol w="1449896"/>
                <a:gridCol w="2098337"/>
                <a:gridCol w="857895"/>
                <a:gridCol w="105752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/dataset/{UUID}/</a:t>
                      </a:r>
                    </a:p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contact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Contactos de UNEX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 de contactos del dataset.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/dataset/{UUID}/</a:t>
                      </a:r>
                    </a:p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contact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POST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ID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Crea</a:t>
                      </a:r>
                      <a:r>
                        <a:rPr lang="es-ES_tradnl" sz="18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y añade un nuevo contacto.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/dataset/{UUID}/</a:t>
                      </a:r>
                    </a:p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contact/{ID}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PUT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Actualiza el contacto.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/dataset/{UUID}/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contact/{ID}</a:t>
                      </a:r>
                      <a:endParaRPr lang="es-ES" sz="18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DELETE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Borra el contacto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6" name="CuadroTexto 15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u="none" dirty="0"/>
              <a:t>DATASET + </a:t>
            </a:r>
            <a:r>
              <a:rPr lang="es-ES_tradnl" u="none" dirty="0" smtClean="0"/>
              <a:t>CONTACTOS</a:t>
            </a:r>
            <a:endParaRPr lang="es-ES" u="none" dirty="0"/>
          </a:p>
        </p:txBody>
      </p:sp>
      <p:cxnSp>
        <p:nvCxnSpPr>
          <p:cNvPr id="19" name="Conector recto 18"/>
          <p:cNvCxnSpPr/>
          <p:nvPr/>
        </p:nvCxnSpPr>
        <p:spPr>
          <a:xfrm flipV="1">
            <a:off x="851968" y="1556792"/>
            <a:ext cx="3504008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n 10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15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cxnSp>
        <p:nvCxnSpPr>
          <p:cNvPr id="20" name="Conector recto 19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667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4973210"/>
              </p:ext>
            </p:extLst>
          </p:nvPr>
        </p:nvGraphicFramePr>
        <p:xfrm>
          <a:off x="107504" y="2461488"/>
          <a:ext cx="8856983" cy="283972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829955"/>
                <a:gridCol w="1032951"/>
                <a:gridCol w="1197838"/>
                <a:gridCol w="3068048"/>
                <a:gridCol w="720080"/>
                <a:gridCol w="10081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/dataset/{UUID}/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endpoint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3"/>
                        </a:rPr>
                        <a:t>Endpoints del Herbario LEB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 de puntos de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acceso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/dataset/{UUID}/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endpoint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POST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Crea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y añade un nuevo punto de acceso.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/dataset/{UUID}/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endpoint/{ID}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DELETE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Borra el punto de acceso.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1" name="CuadroTexto 10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u="none" dirty="0"/>
              <a:t>DATASET + </a:t>
            </a:r>
            <a:r>
              <a:rPr lang="es-ES_tradnl" u="none" dirty="0" smtClean="0"/>
              <a:t>ENDPOINTS</a:t>
            </a:r>
            <a:endParaRPr lang="es-ES" u="none" dirty="0"/>
          </a:p>
        </p:txBody>
      </p:sp>
      <p:cxnSp>
        <p:nvCxnSpPr>
          <p:cNvPr id="14" name="Conector recto 13"/>
          <p:cNvCxnSpPr/>
          <p:nvPr/>
        </p:nvCxnSpPr>
        <p:spPr>
          <a:xfrm flipV="1">
            <a:off x="851968" y="1556792"/>
            <a:ext cx="343200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n 1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15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cxnSp>
        <p:nvCxnSpPr>
          <p:cNvPr id="22" name="Conector recto 21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0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901478"/>
              </p:ext>
            </p:extLst>
          </p:nvPr>
        </p:nvGraphicFramePr>
        <p:xfrm>
          <a:off x="107504" y="2434064"/>
          <a:ext cx="8856983" cy="256540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829955"/>
                <a:gridCol w="1032951"/>
                <a:gridCol w="1601590"/>
                <a:gridCol w="2562532"/>
                <a:gridCol w="805180"/>
                <a:gridCol w="10247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/dataset/{UUID}/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identifier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Lista de </a:t>
                      </a:r>
                    </a:p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identificadores de BC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 de identificadores.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/dataset/{UUID}/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identifier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POST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Crea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y añade un nuevo identificador.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/dataset/{UUID}/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identifier/{ID}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DELETE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Borra el identificador.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CuadroTexto 8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DATASET + </a:t>
            </a:r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IDENTIFICADORES</a:t>
            </a:r>
            <a:endParaRPr lang="es-ES" sz="28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cxnSp>
        <p:nvCxnSpPr>
          <p:cNvPr id="13" name="Conector recto 12"/>
          <p:cNvCxnSpPr/>
          <p:nvPr/>
        </p:nvCxnSpPr>
        <p:spPr>
          <a:xfrm flipV="1">
            <a:off x="851968" y="1556792"/>
            <a:ext cx="4440112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n 1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19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cxnSp>
        <p:nvCxnSpPr>
          <p:cNvPr id="20" name="Conector recto 19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06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0231893"/>
              </p:ext>
            </p:extLst>
          </p:nvPr>
        </p:nvGraphicFramePr>
        <p:xfrm>
          <a:off x="107504" y="1844824"/>
          <a:ext cx="8928993" cy="229108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197538"/>
                <a:gridCol w="1240440"/>
                <a:gridCol w="1438447"/>
                <a:gridCol w="2081769"/>
                <a:gridCol w="844628"/>
                <a:gridCol w="11261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/dataset/{UUID}/tag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Tags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 de Bos-odo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 de todas las etiquetas.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/dataset/{UUID}/tag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POST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Crea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y añade un nueva etiqueta.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/dataset/{UUID}/tag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/{ID}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DELETE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Borra la etiqueta.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CuadroTexto 8"/>
          <p:cNvSpPr txBox="1"/>
          <p:nvPr/>
        </p:nvSpPr>
        <p:spPr>
          <a:xfrm>
            <a:off x="745232" y="1124744"/>
            <a:ext cx="6851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DATASET + </a:t>
            </a:r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( TAGS / MACHINE TAGS)  </a:t>
            </a:r>
            <a:r>
              <a:rPr lang="es-ES_tradnl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(</a:t>
            </a:r>
            <a:r>
              <a:rPr lang="es-ES_tradnl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  <a:hlinkClick r:id="rId3"/>
              </a:rPr>
              <a:t>explicación</a:t>
            </a:r>
            <a:r>
              <a:rPr lang="es-ES_tradnl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)</a:t>
            </a:r>
            <a:endParaRPr lang="es-ES" sz="2800" i="1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graphicFrame>
        <p:nvGraphicFramePr>
          <p:cNvPr id="10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011982"/>
              </p:ext>
            </p:extLst>
          </p:nvPr>
        </p:nvGraphicFramePr>
        <p:xfrm>
          <a:off x="107504" y="4292600"/>
          <a:ext cx="8928993" cy="229108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197538"/>
                <a:gridCol w="1240440"/>
                <a:gridCol w="1438447"/>
                <a:gridCol w="2081769"/>
                <a:gridCol w="844628"/>
                <a:gridCol w="11261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/dataset/{UUID}/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machinetag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4"/>
                        </a:rPr>
                        <a:t>Machinetags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4"/>
                        </a:rPr>
                        <a:t> de Bos-odo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 de todas las etiquetas.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/dataset/{UUID}/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machinetag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POST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Crea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y añade un nueva etiqueta.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/dataset/{UUID}/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machinetag/{ID}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DELETE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Borra la etiqueta.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13" name="Conector recto 12"/>
          <p:cNvCxnSpPr/>
          <p:nvPr/>
        </p:nvCxnSpPr>
        <p:spPr>
          <a:xfrm flipV="1">
            <a:off x="851968" y="1556792"/>
            <a:ext cx="523220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n 11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21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cxnSp>
        <p:nvCxnSpPr>
          <p:cNvPr id="22" name="Conector recto 21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24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3251893"/>
              </p:ext>
            </p:extLst>
          </p:nvPr>
        </p:nvGraphicFramePr>
        <p:xfrm>
          <a:off x="107504" y="2434064"/>
          <a:ext cx="8856983" cy="283972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829955"/>
                <a:gridCol w="1032951"/>
                <a:gridCol w="1529582"/>
                <a:gridCol w="2634540"/>
                <a:gridCol w="805180"/>
                <a:gridCol w="10247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/dataset/{UUID}/comment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Comentarios sobre el Herbario 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 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EMMA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 de comentarios.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/dataset/{UUID}/comment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POST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Crea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y añade un nuevo comentario.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/dataset/{UUID}/comment/{ID}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DELETE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Borra el comentario.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sp>
        <p:nvSpPr>
          <p:cNvPr id="9" name="CuadroTexto 8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DATASET + </a:t>
            </a:r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COMENTARIOS</a:t>
            </a:r>
            <a:endParaRPr lang="es-ES" sz="28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851968" y="1562888"/>
            <a:ext cx="3864048" cy="9365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073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0819600"/>
              </p:ext>
            </p:extLst>
          </p:nvPr>
        </p:nvGraphicFramePr>
        <p:xfrm>
          <a:off x="107504" y="2132856"/>
          <a:ext cx="8856983" cy="128524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829955"/>
                <a:gridCol w="1032951"/>
                <a:gridCol w="2105646"/>
                <a:gridCol w="2058476"/>
                <a:gridCol w="805180"/>
                <a:gridCol w="10247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/dataset/{UUID}/constituents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Subdataset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 de MCNM-</a:t>
                      </a:r>
                      <a:r>
                        <a:rPr lang="es-ES_tradnl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Cord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 todos los 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subdataset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. (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parentDatasetKey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)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3BC13B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dirty="0">
                        <a:solidFill>
                          <a:srgbClr val="3BC13B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sp>
        <p:nvSpPr>
          <p:cNvPr id="9" name="CuadroTexto 8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DATASET + </a:t>
            </a:r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SUBDATASET</a:t>
            </a:r>
            <a:endParaRPr lang="es-ES" sz="28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851968" y="1562888"/>
            <a:ext cx="3504008" cy="9365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7"/>
          <p:cNvCxnSpPr/>
          <p:nvPr/>
        </p:nvCxnSpPr>
        <p:spPr>
          <a:xfrm flipV="1">
            <a:off x="570032" y="3573016"/>
            <a:ext cx="0" cy="914400"/>
          </a:xfrm>
          <a:prstGeom prst="line">
            <a:avLst/>
          </a:prstGeom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adroTexto 10"/>
          <p:cNvSpPr txBox="1"/>
          <p:nvPr/>
        </p:nvSpPr>
        <p:spPr>
          <a:xfrm>
            <a:off x="750404" y="384188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DATASET + </a:t>
            </a:r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METADATA</a:t>
            </a:r>
            <a:endParaRPr lang="es-ES" sz="28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cxnSp>
        <p:nvCxnSpPr>
          <p:cNvPr id="12" name="Conector recto 11"/>
          <p:cNvCxnSpPr/>
          <p:nvPr/>
        </p:nvCxnSpPr>
        <p:spPr>
          <a:xfrm>
            <a:off x="857140" y="4280028"/>
            <a:ext cx="3354820" cy="13068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9498905"/>
              </p:ext>
            </p:extLst>
          </p:nvPr>
        </p:nvGraphicFramePr>
        <p:xfrm>
          <a:off x="107504" y="4509120"/>
          <a:ext cx="8856983" cy="192532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829955"/>
                <a:gridCol w="978357"/>
                <a:gridCol w="1584176"/>
                <a:gridCol w="2736304"/>
                <a:gridCol w="703416"/>
                <a:gridCol w="10247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/dataset/{UUID}/document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5"/>
                        </a:rPr>
                        <a:t>EML de 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5"/>
                        </a:rPr>
                        <a:t>Sinfonevada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5"/>
                        </a:rPr>
                        <a:t>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EML del dataset.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/dataset/{UUID}/document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POST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Actualiza el EML del dataset reemplazando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el antiguo..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66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1313385"/>
              </p:ext>
            </p:extLst>
          </p:nvPr>
        </p:nvGraphicFramePr>
        <p:xfrm>
          <a:off x="107504" y="1988840"/>
          <a:ext cx="8928993" cy="375412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944216"/>
                <a:gridCol w="1008112"/>
                <a:gridCol w="1296144"/>
                <a:gridCol w="1584176"/>
                <a:gridCol w="792088"/>
                <a:gridCol w="864096"/>
                <a:gridCol w="144016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Parámetros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/dataset/{UUID}/</a:t>
                      </a:r>
                    </a:p>
                    <a:p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metadata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Metadatos de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 </a:t>
                      </a:r>
                      <a:r>
                        <a:rPr lang="es-ES_tradnl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nzor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Visualiza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los metadatos.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anose="020F0502020204030204" pitchFamily="34" charset="0"/>
                          <a:hlinkClick r:id="rId3"/>
                        </a:rPr>
                        <a:t>Type</a:t>
                      </a:r>
                      <a:endParaRPr lang="es-ES_tradnl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s-ES_tradnl" sz="1800" kern="12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(DC, EML)</a:t>
                      </a:r>
                      <a:endParaRPr lang="es-ES" sz="1800" kern="1200" baseline="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dataset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metadata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/{ID}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4"/>
                        </a:rPr>
                        <a:t>Metadatos del checklist de 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4"/>
                        </a:rPr>
                        <a:t>nzor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Devuelve la descripción con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ese ID.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dataset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metadata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/{ID}/document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5"/>
                        </a:rPr>
                        <a:t>EML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Devuelve el documento asociado.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dataset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metadata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/{ID}/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DELETE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Borra el metadato.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745232" y="1124744"/>
            <a:ext cx="6851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DATASET </a:t>
            </a:r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type = METADATA</a:t>
            </a:r>
            <a:endParaRPr lang="es-ES" sz="2800" i="1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cxnSp>
        <p:nvCxnSpPr>
          <p:cNvPr id="12" name="Conector recto 11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/>
          <p:nvPr/>
        </p:nvCxnSpPr>
        <p:spPr>
          <a:xfrm flipV="1">
            <a:off x="851968" y="1556792"/>
            <a:ext cx="4080072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890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6609877"/>
              </p:ext>
            </p:extLst>
          </p:nvPr>
        </p:nvGraphicFramePr>
        <p:xfrm>
          <a:off x="107504" y="2348880"/>
          <a:ext cx="8784977" cy="284480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592288"/>
                <a:gridCol w="1008112"/>
                <a:gridCol w="2475612"/>
                <a:gridCol w="1191944"/>
                <a:gridCol w="151702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dataset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deleted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Lista de borrados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3BC13B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dirty="0">
                        <a:solidFill>
                          <a:srgbClr val="3BC13B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dataset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duplicate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3"/>
                        </a:rPr>
                        <a:t>Lista de dataset duplicados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3BC13B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dirty="0">
                        <a:solidFill>
                          <a:srgbClr val="3BC13B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dataset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withNoEndpoint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1800" kern="12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hlinkClick r:id="rId4"/>
                        </a:rPr>
                        <a:t>Lista de los</a:t>
                      </a:r>
                      <a:r>
                        <a:rPr lang="es-ES_tradnl" sz="1800" kern="12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hlinkClick r:id="rId4"/>
                        </a:rPr>
                        <a:t> dataset que no tienen puntos de acceso</a:t>
                      </a:r>
                      <a:endParaRPr lang="es-ES" sz="1800" kern="12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3BC13B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dirty="0">
                        <a:solidFill>
                          <a:srgbClr val="3BC13B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sp>
        <p:nvSpPr>
          <p:cNvPr id="9" name="CuadroTexto 8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DATASET</a:t>
            </a:r>
            <a:endParaRPr lang="es-ES" sz="28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839776" y="1556792"/>
            <a:ext cx="1427968" cy="0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614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4771925"/>
              </p:ext>
            </p:extLst>
          </p:nvPr>
        </p:nvGraphicFramePr>
        <p:xfrm>
          <a:off x="71500" y="1916832"/>
          <a:ext cx="8856984" cy="411988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972108"/>
                <a:gridCol w="1008112"/>
                <a:gridCol w="1872208"/>
                <a:gridCol w="1440160"/>
                <a:gridCol w="864096"/>
                <a:gridCol w="27003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Parámetros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/dataset/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search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Dataset que contengan la palabra 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plant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 y se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 hayan publicado en España, en el 2010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Búsqueda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sobre todo el listado de dataset. El resultado se ordena por relevancia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3BC13B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dirty="0">
                        <a:solidFill>
                          <a:srgbClr val="3BC13B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q, country, </a:t>
                      </a:r>
                      <a:r>
                        <a:rPr lang="en-US" sz="180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hlinkClick r:id="rId3"/>
                        </a:rPr>
                        <a:t>type</a:t>
                      </a:r>
                      <a:r>
                        <a:rPr lang="en-US" sz="180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, keyword,owning_org,</a:t>
                      </a:r>
                    </a:p>
                    <a:p>
                      <a:pPr algn="ctr"/>
                      <a:r>
                        <a:rPr lang="en-US" sz="180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hosting_org, decade,</a:t>
                      </a:r>
                    </a:p>
                    <a:p>
                      <a:pPr algn="ctr"/>
                      <a:r>
                        <a:rPr lang="en-US" sz="180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hlinkClick r:id="rId4"/>
                        </a:rPr>
                        <a:t>publishing_country</a:t>
                      </a:r>
                      <a:r>
                        <a:rPr lang="en-US" sz="180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,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/dataset/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suggest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5"/>
                        </a:rPr>
                        <a:t>Dataset de BC publicados por GBIF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5"/>
                        </a:rPr>
                        <a:t> España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Devuelve los 20 primeros dataset, ordenados por relevancia.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3BC13B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dirty="0">
                        <a:solidFill>
                          <a:srgbClr val="3BC13B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q, country, </a:t>
                      </a:r>
                      <a:r>
                        <a:rPr lang="en-US" sz="1800" kern="12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hlinkClick r:id="rId3"/>
                        </a:rPr>
                        <a:t>type</a:t>
                      </a:r>
                      <a:r>
                        <a:rPr lang="en-US" sz="1800" kern="12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, </a:t>
                      </a:r>
                    </a:p>
                    <a:p>
                      <a:pPr algn="ctr"/>
                      <a:r>
                        <a:rPr lang="en-US" sz="1800" kern="12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keyword,</a:t>
                      </a:r>
                    </a:p>
                    <a:p>
                      <a:pPr algn="ctr"/>
                      <a:r>
                        <a:rPr lang="en-US" sz="1800" kern="1200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owning_org</a:t>
                      </a:r>
                      <a:r>
                        <a:rPr lang="en-US" sz="1800" kern="12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1800" kern="1200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uuid</a:t>
                      </a:r>
                      <a:r>
                        <a:rPr lang="en-US" sz="1800" kern="12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),</a:t>
                      </a:r>
                    </a:p>
                    <a:p>
                      <a:pPr algn="ctr"/>
                      <a:r>
                        <a:rPr lang="en-US" sz="1800" kern="12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hosting_org(</a:t>
                      </a:r>
                      <a:r>
                        <a:rPr lang="en-US" sz="1800" kern="1200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uuid</a:t>
                      </a:r>
                      <a:r>
                        <a:rPr lang="en-US" sz="1800" kern="12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), decade,</a:t>
                      </a:r>
                    </a:p>
                    <a:p>
                      <a:pPr algn="ctr"/>
                      <a:r>
                        <a:rPr lang="en-US" sz="1800" kern="12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  <a:hlinkClick r:id="rId4"/>
                        </a:rPr>
                        <a:t>publishing_country</a:t>
                      </a:r>
                      <a:r>
                        <a:rPr lang="en-US" sz="1800" kern="12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,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745232" y="1124744"/>
            <a:ext cx="6851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BÚSQUEDA DE DATASET     </a:t>
            </a:r>
            <a:endParaRPr lang="es-ES" sz="1400" i="1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cxnSp>
        <p:nvCxnSpPr>
          <p:cNvPr id="12" name="Conector recto 11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/>
          <p:nvPr/>
        </p:nvCxnSpPr>
        <p:spPr>
          <a:xfrm flipV="1">
            <a:off x="851968" y="1556792"/>
            <a:ext cx="3648024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/>
          <p:cNvSpPr txBox="1"/>
          <p:nvPr/>
        </p:nvSpPr>
        <p:spPr>
          <a:xfrm>
            <a:off x="745232" y="6237312"/>
            <a:ext cx="6923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NOTA: </a:t>
            </a:r>
            <a:r>
              <a:rPr lang="es-ES_tradnl" dirty="0" err="1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Keywords</a:t>
            </a:r>
            <a:r>
              <a:rPr lang="es-ES_tradnl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 = Tags + </a:t>
            </a:r>
            <a:r>
              <a:rPr lang="es-ES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keywordCollections</a:t>
            </a:r>
            <a:r>
              <a:rPr lang="es-ES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+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temporalCoverages</a:t>
            </a:r>
            <a:endParaRPr lang="es-ES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41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0885523"/>
              </p:ext>
            </p:extLst>
          </p:nvPr>
        </p:nvGraphicFramePr>
        <p:xfrm>
          <a:off x="107504" y="2060848"/>
          <a:ext cx="8856983" cy="265684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487917"/>
                <a:gridCol w="968467"/>
                <a:gridCol w="1296144"/>
                <a:gridCol w="3096344"/>
                <a:gridCol w="10081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dataset_metrics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{UUID}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Estadísticas de GBIF 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Taxonomy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 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Backbone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Devuelve varios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datos estadísticos de una checklist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.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Número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de especies.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Número de 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sinónimos.</a:t>
                      </a:r>
                      <a:endParaRPr lang="es-ES_tradnl" baseline="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Cuenta por rangos.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Cantidad de nombres vernáculos por idioma,…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3BC13B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dirty="0">
                        <a:solidFill>
                          <a:srgbClr val="3BC13B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745232" y="1124744"/>
            <a:ext cx="6851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DATOS ESTADÍSTICOS DEL DATASET     </a:t>
            </a:r>
            <a:r>
              <a:rPr lang="es-ES_tradnl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(type = checklist)</a:t>
            </a:r>
            <a:endParaRPr lang="es-ES" sz="1400" i="1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cxnSp>
        <p:nvCxnSpPr>
          <p:cNvPr id="12" name="Conector recto 11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/>
          <p:nvPr/>
        </p:nvCxnSpPr>
        <p:spPr>
          <a:xfrm flipV="1">
            <a:off x="851968" y="1556792"/>
            <a:ext cx="5088184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257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dirty="0" smtClean="0"/>
              <a:t>ÍNDICE_</a:t>
            </a:r>
            <a:endParaRPr lang="es-ES" dirty="0"/>
          </a:p>
        </p:txBody>
      </p:sp>
      <p:graphicFrame>
        <p:nvGraphicFramePr>
          <p:cNvPr id="10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099122"/>
              </p:ext>
            </p:extLst>
          </p:nvPr>
        </p:nvGraphicFramePr>
        <p:xfrm>
          <a:off x="611560" y="2050048"/>
          <a:ext cx="8136904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6"/>
                <a:gridCol w="4392488"/>
              </a:tblGrid>
              <a:tr h="1306944">
                <a:tc>
                  <a:txBody>
                    <a:bodyPr/>
                    <a:lstStyle/>
                    <a:p>
                      <a:pPr marL="457200" indent="-457200">
                        <a:buClr>
                          <a:schemeClr val="accent5">
                            <a:lumMod val="60000"/>
                            <a:lumOff val="40000"/>
                          </a:schemeClr>
                        </a:buClr>
                        <a:buFont typeface="+mj-lt"/>
                        <a:buAutoNum type="arabicPeriod"/>
                      </a:pPr>
                      <a:r>
                        <a:rPr lang="es-ES_tradnl" sz="2400" b="0" u="sng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¿Qué es una API?</a:t>
                      </a:r>
                    </a:p>
                    <a:p>
                      <a:pPr lvl="2">
                        <a:buClr>
                          <a:schemeClr val="accent5">
                            <a:lumMod val="60000"/>
                            <a:lumOff val="40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s-ES_tradnl" sz="24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Explicación.</a:t>
                      </a:r>
                    </a:p>
                    <a:p>
                      <a:pPr lvl="2">
                        <a:buClr>
                          <a:schemeClr val="accent5">
                            <a:lumMod val="60000"/>
                            <a:lumOff val="40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s-ES_tradnl" sz="24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Respuestas.</a:t>
                      </a:r>
                    </a:p>
                    <a:p>
                      <a:pPr lvl="3">
                        <a:buClr>
                          <a:schemeClr val="accent5">
                            <a:lumMod val="60000"/>
                            <a:lumOff val="4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s-ES_tradnl" sz="24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Formato.</a:t>
                      </a:r>
                    </a:p>
                    <a:p>
                      <a:pPr lvl="3">
                        <a:buClr>
                          <a:schemeClr val="accent5">
                            <a:lumMod val="60000"/>
                            <a:lumOff val="4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s-ES_tradnl" sz="24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Manejo.</a:t>
                      </a:r>
                    </a:p>
                    <a:p>
                      <a:pPr marL="9144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5">
                            <a:lumMod val="60000"/>
                            <a:lumOff val="40000"/>
                          </a:schemeClr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24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Ejemplos</a:t>
                      </a:r>
                      <a:r>
                        <a:rPr lang="es-ES_tradnl" sz="2400" b="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y Aplicaciones.</a:t>
                      </a:r>
                      <a:endParaRPr lang="es-ES_tradnl" sz="2400" b="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457200" indent="-457200">
                        <a:buClr>
                          <a:schemeClr val="accent5">
                            <a:lumMod val="60000"/>
                            <a:lumOff val="40000"/>
                          </a:schemeClr>
                        </a:buClr>
                        <a:buFont typeface="+mj-lt"/>
                        <a:buAutoNum type="arabicPeriod" startAt="2"/>
                      </a:pPr>
                      <a:r>
                        <a:rPr lang="es-ES_tradnl" sz="2400" b="0" u="sng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APIs de GBIF.org:</a:t>
                      </a:r>
                    </a:p>
                    <a:p>
                      <a:pPr lvl="2">
                        <a:buClr>
                          <a:schemeClr val="accent5">
                            <a:lumMod val="60000"/>
                            <a:lumOff val="40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s-ES_tradnl" sz="24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Introducción.</a:t>
                      </a:r>
                    </a:p>
                    <a:p>
                      <a:pPr lvl="2">
                        <a:buClr>
                          <a:schemeClr val="accent5">
                            <a:lumMod val="60000"/>
                            <a:lumOff val="40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s-ES_tradnl" sz="24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Información a consultar:</a:t>
                      </a:r>
                    </a:p>
                    <a:p>
                      <a:pPr lvl="3">
                        <a:buClr>
                          <a:schemeClr val="accent5">
                            <a:lumMod val="60000"/>
                            <a:lumOff val="4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s-ES_tradnl" sz="24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A nivel del Registro.</a:t>
                      </a:r>
                    </a:p>
                    <a:p>
                      <a:pPr lvl="3">
                        <a:buClr>
                          <a:schemeClr val="accent5">
                            <a:lumMod val="60000"/>
                            <a:lumOff val="4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s-ES_tradnl" sz="24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A nivel de las Especies.</a:t>
                      </a:r>
                    </a:p>
                    <a:p>
                      <a:pPr lvl="3">
                        <a:buClr>
                          <a:schemeClr val="accent5">
                            <a:lumMod val="60000"/>
                            <a:lumOff val="4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s-ES_tradnl" sz="24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A nivel de Especímenes y Observaciones.</a:t>
                      </a:r>
                    </a:p>
                    <a:p>
                      <a:pPr lvl="3">
                        <a:buClr>
                          <a:schemeClr val="accent5">
                            <a:lumMod val="60000"/>
                            <a:lumOff val="4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s-ES_tradnl" sz="24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A nivel de Mapa.</a:t>
                      </a:r>
                    </a:p>
                    <a:p>
                      <a:endParaRPr lang="es-ES" b="0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995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27384"/>
            <a:ext cx="9144000" cy="2362200"/>
          </a:xfrm>
          <a:prstGeom prst="rect">
            <a:avLst/>
          </a:prstGeom>
        </p:spPr>
      </p:pic>
      <p:cxnSp>
        <p:nvCxnSpPr>
          <p:cNvPr id="9" name="Straight Connector 7"/>
          <p:cNvCxnSpPr/>
          <p:nvPr/>
        </p:nvCxnSpPr>
        <p:spPr>
          <a:xfrm>
            <a:off x="3059832" y="4437112"/>
            <a:ext cx="2880320" cy="0"/>
          </a:xfrm>
          <a:prstGeom prst="line">
            <a:avLst/>
          </a:prstGeom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ángulo 10"/>
          <p:cNvSpPr/>
          <p:nvPr/>
        </p:nvSpPr>
        <p:spPr>
          <a:xfrm>
            <a:off x="301408" y="4869160"/>
            <a:ext cx="854118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4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SISTEMA DE REGISTRO - INSTALACIONES</a:t>
            </a:r>
            <a:endParaRPr lang="es-ES" sz="4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-73024" y="2924944"/>
            <a:ext cx="9217024" cy="146304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4000" dirty="0" err="1" smtClean="0">
                <a:latin typeface="Calibri" panose="020F0502020204030204" pitchFamily="34" charset="0"/>
              </a:rPr>
              <a:t>Application</a:t>
            </a:r>
            <a:r>
              <a:rPr lang="es-ES" sz="4000" dirty="0" smtClean="0">
                <a:latin typeface="Calibri" panose="020F0502020204030204" pitchFamily="34" charset="0"/>
              </a:rPr>
              <a:t> </a:t>
            </a:r>
            <a:r>
              <a:rPr lang="es-ES" sz="4000" dirty="0" err="1" smtClean="0">
                <a:latin typeface="Calibri" panose="020F0502020204030204" pitchFamily="34" charset="0"/>
              </a:rPr>
              <a:t>Programming</a:t>
            </a:r>
            <a:r>
              <a:rPr lang="es-ES" sz="4000" dirty="0" smtClean="0">
                <a:latin typeface="Calibri" panose="020F0502020204030204" pitchFamily="34" charset="0"/>
              </a:rPr>
              <a:t> Interface</a:t>
            </a:r>
            <a:br>
              <a:rPr lang="es-ES" sz="4000" dirty="0" smtClean="0">
                <a:latin typeface="Calibri" panose="020F0502020204030204" pitchFamily="34" charset="0"/>
              </a:rPr>
            </a:br>
            <a:r>
              <a:rPr lang="es-ES" sz="4000" dirty="0" smtClean="0">
                <a:latin typeface="Calibri" panose="020F0502020204030204" pitchFamily="34" charset="0"/>
              </a:rPr>
              <a:t>(API)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5421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9564657"/>
              </p:ext>
            </p:extLst>
          </p:nvPr>
        </p:nvGraphicFramePr>
        <p:xfrm>
          <a:off x="107505" y="2060848"/>
          <a:ext cx="8928992" cy="401320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856136"/>
                <a:gridCol w="952175"/>
                <a:gridCol w="1186407"/>
                <a:gridCol w="1705362"/>
                <a:gridCol w="708631"/>
                <a:gridCol w="939631"/>
                <a:gridCol w="15806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Parámetros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/installation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Lista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todas las instalaciones.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_tradnl" dirty="0" smtClean="0">
                        <a:solidFill>
                          <a:srgbClr val="3BC13B"/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s-ES_tradnl" dirty="0" smtClean="0">
                          <a:solidFill>
                            <a:srgbClr val="3BC13B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</a:p>
                    <a:p>
                      <a:pPr algn="ctr"/>
                      <a:endParaRPr lang="es-ES" sz="11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anose="020F0502020204030204" pitchFamily="34" charset="0"/>
                          <a:hlinkClick r:id="rId3"/>
                        </a:rPr>
                        <a:t>q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_tradnl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anose="020F0502020204030204" pitchFamily="34" charset="0"/>
                        </a:rPr>
                        <a:t>identifier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s-ES_tradnl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anose="020F0502020204030204" pitchFamily="34" charset="0"/>
                        </a:rPr>
                        <a:t>identifierType</a:t>
                      </a:r>
                      <a:endParaRPr lang="es-ES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/installation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POST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UUID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Crea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una nueva instalación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/installation/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{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4"/>
                        </a:rPr>
                        <a:t>UUID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}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5"/>
                        </a:rPr>
                        <a:t>Instalación IPT de GBIF.es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Detalles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de la instalación.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/installation/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{UUID}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PUT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Actualiza la instalación.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/installation/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{UUID}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DELETE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Borra la instalación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7" name="Imagen 6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u="none" dirty="0" smtClean="0"/>
              <a:t>INSTALACIONES</a:t>
            </a:r>
            <a:endParaRPr lang="es-ES" u="none" dirty="0"/>
          </a:p>
        </p:txBody>
      </p:sp>
      <p:sp>
        <p:nvSpPr>
          <p:cNvPr id="14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cxnSp>
        <p:nvCxnSpPr>
          <p:cNvPr id="15" name="Conector recto 14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>
          <a:xfrm flipV="1">
            <a:off x="851968" y="1556792"/>
            <a:ext cx="2387884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516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8411952"/>
              </p:ext>
            </p:extLst>
          </p:nvPr>
        </p:nvGraphicFramePr>
        <p:xfrm>
          <a:off x="107504" y="2442056"/>
          <a:ext cx="8928993" cy="320548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160240"/>
                <a:gridCol w="1305100"/>
                <a:gridCol w="1449896"/>
                <a:gridCol w="2098337"/>
                <a:gridCol w="857895"/>
                <a:gridCol w="105752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installation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/{UUID}/contact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Contactos de la instalación de GBIF.es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 de contactos de</a:t>
                      </a:r>
                      <a:r>
                        <a:rPr lang="es-ES_tradnl" sz="18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la instalación</a:t>
                      </a:r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.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installation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/{UUID}/contact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POST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ID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Crea</a:t>
                      </a:r>
                      <a:r>
                        <a:rPr lang="es-ES_tradnl" sz="18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y añade un nuevo contacto.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installation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/{UUID}/contact/{ID}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PUT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Actualiza el contacto.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installation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/{UUID}/contact/{ID}</a:t>
                      </a:r>
                      <a:endParaRPr lang="es-ES" sz="18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DELETE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Borra el contacto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13" name="Imagen 1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16" name="CuadroTexto 15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u="none" dirty="0" smtClean="0"/>
              <a:t>INSTALACIONES </a:t>
            </a:r>
            <a:r>
              <a:rPr lang="es-ES_tradnl" u="none" dirty="0"/>
              <a:t>+ </a:t>
            </a:r>
            <a:r>
              <a:rPr lang="es-ES_tradnl" u="none" dirty="0" smtClean="0"/>
              <a:t>CONTACTOS</a:t>
            </a:r>
            <a:endParaRPr lang="es-ES" u="none" dirty="0"/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cxnSp>
        <p:nvCxnSpPr>
          <p:cNvPr id="18" name="Conector recto 17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 flipV="1">
            <a:off x="851968" y="1556792"/>
            <a:ext cx="45121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370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4565218"/>
              </p:ext>
            </p:extLst>
          </p:nvPr>
        </p:nvGraphicFramePr>
        <p:xfrm>
          <a:off x="107504" y="2461488"/>
          <a:ext cx="8856983" cy="311404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829955"/>
                <a:gridCol w="1032951"/>
                <a:gridCol w="1197838"/>
                <a:gridCol w="3068048"/>
                <a:gridCol w="720080"/>
                <a:gridCol w="10081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/installation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endpoint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3"/>
                        </a:rPr>
                        <a:t>rss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 los puntos de acceso de la instalación.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/installation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endpoint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POST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Crea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y añade un nuevo punto de acceso a la instalación.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/installation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endpoint/{ID}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DELETE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Borra el punto de acceso de la instalación.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u="none" dirty="0" smtClean="0"/>
              <a:t>INSTALACIONES </a:t>
            </a:r>
            <a:r>
              <a:rPr lang="es-ES_tradnl" u="none" dirty="0"/>
              <a:t>+ </a:t>
            </a:r>
            <a:r>
              <a:rPr lang="es-ES_tradnl" u="none" dirty="0" smtClean="0"/>
              <a:t>ENDPOINTS</a:t>
            </a:r>
            <a:endParaRPr lang="es-ES" u="none" dirty="0"/>
          </a:p>
        </p:txBody>
      </p:sp>
      <p:sp>
        <p:nvSpPr>
          <p:cNvPr id="12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cxnSp>
        <p:nvCxnSpPr>
          <p:cNvPr id="13" name="Conector recto 12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/>
          <p:cNvCxnSpPr/>
          <p:nvPr/>
        </p:nvCxnSpPr>
        <p:spPr>
          <a:xfrm flipV="1">
            <a:off x="851968" y="1556792"/>
            <a:ext cx="45121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4151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0876952"/>
              </p:ext>
            </p:extLst>
          </p:nvPr>
        </p:nvGraphicFramePr>
        <p:xfrm>
          <a:off x="107504" y="2434064"/>
          <a:ext cx="8856983" cy="338836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872208"/>
                <a:gridCol w="990698"/>
                <a:gridCol w="1673598"/>
                <a:gridCol w="2490524"/>
                <a:gridCol w="805180"/>
                <a:gridCol w="10247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/installation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/{UUID}/identifier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Listado de los identificadores de GBIF Francia.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 de identificadores de la instalación.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/installation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/{UUID}/identifier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POST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Crea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y añade un nuevo identificador a la instalación.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/installation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/{UUID}/identifier/{ID}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DELETE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Borra el identificador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de la instalación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sp>
        <p:nvSpPr>
          <p:cNvPr id="9" name="CuadroTexto 8"/>
          <p:cNvSpPr txBox="1"/>
          <p:nvPr/>
        </p:nvSpPr>
        <p:spPr>
          <a:xfrm>
            <a:off x="745232" y="1124744"/>
            <a:ext cx="6491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INSTLACIONES </a:t>
            </a:r>
            <a:r>
              <a:rPr lang="es-ES_tradnl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+ </a:t>
            </a:r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IDENTIFICADORES</a:t>
            </a:r>
            <a:endParaRPr lang="es-ES" sz="28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cxnSp>
        <p:nvCxnSpPr>
          <p:cNvPr id="13" name="Conector recto 12"/>
          <p:cNvCxnSpPr/>
          <p:nvPr/>
        </p:nvCxnSpPr>
        <p:spPr>
          <a:xfrm flipV="1">
            <a:off x="851968" y="1556792"/>
            <a:ext cx="523220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1586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3389512"/>
              </p:ext>
            </p:extLst>
          </p:nvPr>
        </p:nvGraphicFramePr>
        <p:xfrm>
          <a:off x="107504" y="1844824"/>
          <a:ext cx="8928993" cy="210820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197538"/>
                <a:gridCol w="1240440"/>
                <a:gridCol w="1438447"/>
                <a:gridCol w="2081769"/>
                <a:gridCol w="844628"/>
                <a:gridCol w="11261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/installation</a:t>
                      </a:r>
                      <a:endParaRPr lang="es-ES" sz="16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/{UUID}/tag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Tags de GBIF.es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 todas las etiquetas de</a:t>
                      </a:r>
                      <a:r>
                        <a:rPr lang="es-ES_tradnl" sz="16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la </a:t>
                      </a:r>
                      <a:r>
                        <a:rPr lang="es-ES_tradnl" sz="1600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inst</a:t>
                      </a:r>
                      <a:r>
                        <a:rPr lang="es-ES_tradnl" sz="16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.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/installation</a:t>
                      </a:r>
                      <a:endParaRPr lang="es-ES" sz="16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/{UUID}/tag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POST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ID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Crea</a:t>
                      </a:r>
                      <a:r>
                        <a:rPr lang="es-ES_tradnl" sz="16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y añade un nueva etiqueta.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sz="1600" dirty="0">
                        <a:solidFill>
                          <a:srgbClr val="E0493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/installation</a:t>
                      </a:r>
                      <a:endParaRPr lang="es-ES" sz="16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/{UUID}/tag/{ID}</a:t>
                      </a:r>
                      <a:endParaRPr lang="es-ES" sz="16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DELETE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Borra la etiqueta.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sz="1600" dirty="0">
                        <a:solidFill>
                          <a:srgbClr val="E0493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745232" y="1124744"/>
            <a:ext cx="6851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INSTALACIONES </a:t>
            </a:r>
            <a:r>
              <a:rPr lang="es-ES_tradnl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+ </a:t>
            </a:r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( TAGS / MACHINE TAGS)</a:t>
            </a:r>
            <a:endParaRPr lang="es-ES" sz="2800" i="1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graphicFrame>
        <p:nvGraphicFramePr>
          <p:cNvPr id="10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4026865"/>
              </p:ext>
            </p:extLst>
          </p:nvPr>
        </p:nvGraphicFramePr>
        <p:xfrm>
          <a:off x="107504" y="4145488"/>
          <a:ext cx="8928993" cy="235204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304256"/>
                <a:gridCol w="1133722"/>
                <a:gridCol w="1438447"/>
                <a:gridCol w="2081769"/>
                <a:gridCol w="844628"/>
                <a:gridCol w="11261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/installation</a:t>
                      </a:r>
                      <a:endParaRPr lang="es-ES" sz="16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/{UUID}/machinetag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5"/>
                        </a:rPr>
                        <a:t>Machinetag del herbario</a:t>
                      </a:r>
                      <a:r>
                        <a:rPr lang="es-ES_tradnl" sz="16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5"/>
                        </a:rPr>
                        <a:t> Tapir de SANT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 todas las etiquetas </a:t>
                      </a:r>
                      <a:r>
                        <a:rPr lang="es-ES_tradnl" sz="16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máq</a:t>
                      </a:r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.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/installation</a:t>
                      </a:r>
                      <a:endParaRPr lang="es-ES" sz="16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/{UUID}/machinetag</a:t>
                      </a:r>
                      <a:endParaRPr lang="es-ES" sz="16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POST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ID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Crea</a:t>
                      </a:r>
                      <a:r>
                        <a:rPr lang="es-ES_tradnl" sz="16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y añade un nueva etiqueta.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sz="1600" dirty="0">
                        <a:solidFill>
                          <a:srgbClr val="E0493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/installation</a:t>
                      </a:r>
                      <a:endParaRPr lang="es-ES" sz="16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/{UUID}/machinetag/{ID}</a:t>
                      </a:r>
                      <a:endParaRPr lang="es-ES" sz="16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DELETE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Borra la etiqueta.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sz="1600" dirty="0">
                        <a:solidFill>
                          <a:srgbClr val="E0493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1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cxnSp>
        <p:nvCxnSpPr>
          <p:cNvPr id="12" name="Conector recto 11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/>
          <p:nvPr/>
        </p:nvCxnSpPr>
        <p:spPr>
          <a:xfrm flipV="1">
            <a:off x="851968" y="1556792"/>
            <a:ext cx="63123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476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989133"/>
              </p:ext>
            </p:extLst>
          </p:nvPr>
        </p:nvGraphicFramePr>
        <p:xfrm>
          <a:off x="107504" y="2434064"/>
          <a:ext cx="8856983" cy="311404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829955"/>
                <a:gridCol w="1032951"/>
                <a:gridCol w="1673598"/>
                <a:gridCol w="2490524"/>
                <a:gridCol w="805180"/>
                <a:gridCol w="10247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/installation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comment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Comentarios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 de la instalación de GBIF Francia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 los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comentarios sobre la instalación.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/installation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comment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POST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Crea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y añade un nuevo comentario asociado a la instalación.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/installation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comment/{ID}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DELETE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Borra un comentario.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sp>
        <p:nvSpPr>
          <p:cNvPr id="9" name="CuadroTexto 8"/>
          <p:cNvSpPr txBox="1"/>
          <p:nvPr/>
        </p:nvSpPr>
        <p:spPr>
          <a:xfrm>
            <a:off x="745232" y="1124744"/>
            <a:ext cx="6059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INSTALACIONES </a:t>
            </a:r>
            <a:r>
              <a:rPr lang="es-ES_tradnl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+ </a:t>
            </a:r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COMENTARIOS</a:t>
            </a:r>
            <a:endParaRPr lang="es-ES" sz="28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cxnSp>
        <p:nvCxnSpPr>
          <p:cNvPr id="13" name="Conector recto 12"/>
          <p:cNvCxnSpPr/>
          <p:nvPr/>
        </p:nvCxnSpPr>
        <p:spPr>
          <a:xfrm flipV="1">
            <a:off x="851968" y="1556792"/>
            <a:ext cx="4944168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362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3754629"/>
              </p:ext>
            </p:extLst>
          </p:nvPr>
        </p:nvGraphicFramePr>
        <p:xfrm>
          <a:off x="107504" y="2434064"/>
          <a:ext cx="8856983" cy="338836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829955"/>
                <a:gridCol w="1032951"/>
                <a:gridCol w="1197838"/>
                <a:gridCol w="2966284"/>
                <a:gridCol w="805180"/>
                <a:gridCol w="10247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/installation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/{UUID}/dataset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3"/>
                        </a:rPr>
                        <a:t>Dataset servidos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3"/>
                        </a:rPr>
                        <a:t> a través del IPT de GBIF.es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,</a:t>
                      </a:r>
                    </a:p>
                    <a:p>
                      <a:pPr algn="ctr"/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4"/>
                        </a:rPr>
                        <a:t>TAPIR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, 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 todos los dataset servidos a través de esa instalación.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3BC13B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dirty="0">
                        <a:solidFill>
                          <a:srgbClr val="3BC13B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/installation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/deleted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5"/>
                        </a:rPr>
                        <a:t>Lista todas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5"/>
                        </a:rPr>
                        <a:t> las instalaciones marcadas como borradas.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3BC13B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3BC13B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/installation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/nonPublishing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6"/>
                        </a:rPr>
                        <a:t>Lista todas las instalaciones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6"/>
                        </a:rPr>
                        <a:t> que sirven 0 dataset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3BC13B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3BC13B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sp>
        <p:nvSpPr>
          <p:cNvPr id="9" name="CuadroTexto 8"/>
          <p:cNvSpPr txBox="1"/>
          <p:nvPr/>
        </p:nvSpPr>
        <p:spPr>
          <a:xfrm>
            <a:off x="745232" y="1124744"/>
            <a:ext cx="6059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INSTALACIONES</a:t>
            </a:r>
            <a:endParaRPr lang="es-ES" sz="28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cxnSp>
        <p:nvCxnSpPr>
          <p:cNvPr id="13" name="Conector recto 12"/>
          <p:cNvCxnSpPr/>
          <p:nvPr/>
        </p:nvCxnSpPr>
        <p:spPr>
          <a:xfrm flipV="1">
            <a:off x="851968" y="1556792"/>
            <a:ext cx="2423888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351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73024" y="2924944"/>
            <a:ext cx="9217024" cy="146304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4000" dirty="0" err="1" smtClean="0">
                <a:latin typeface="Calibri" panose="020F0502020204030204" pitchFamily="34" charset="0"/>
              </a:rPr>
              <a:t>Application</a:t>
            </a:r>
            <a:r>
              <a:rPr lang="es-ES" sz="4000" dirty="0" smtClean="0">
                <a:latin typeface="Calibri" panose="020F0502020204030204" pitchFamily="34" charset="0"/>
              </a:rPr>
              <a:t> </a:t>
            </a:r>
            <a:r>
              <a:rPr lang="es-ES" sz="4000" dirty="0" err="1" smtClean="0">
                <a:latin typeface="Calibri" panose="020F0502020204030204" pitchFamily="34" charset="0"/>
              </a:rPr>
              <a:t>Programming</a:t>
            </a:r>
            <a:r>
              <a:rPr lang="es-ES" sz="4000" dirty="0" smtClean="0">
                <a:latin typeface="Calibri" panose="020F0502020204030204" pitchFamily="34" charset="0"/>
              </a:rPr>
              <a:t> Interface</a:t>
            </a:r>
            <a:br>
              <a:rPr lang="es-ES" sz="4000" dirty="0" smtClean="0">
                <a:latin typeface="Calibri" panose="020F0502020204030204" pitchFamily="34" charset="0"/>
              </a:rPr>
            </a:br>
            <a:r>
              <a:rPr lang="es-ES" sz="4000" dirty="0" smtClean="0">
                <a:latin typeface="Calibri" panose="020F0502020204030204" pitchFamily="34" charset="0"/>
              </a:rPr>
              <a:t>(API)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27384"/>
            <a:ext cx="9144000" cy="2362200"/>
          </a:xfrm>
          <a:prstGeom prst="rect">
            <a:avLst/>
          </a:prstGeom>
        </p:spPr>
      </p:pic>
      <p:cxnSp>
        <p:nvCxnSpPr>
          <p:cNvPr id="9" name="Straight Connector 7"/>
          <p:cNvCxnSpPr/>
          <p:nvPr/>
        </p:nvCxnSpPr>
        <p:spPr>
          <a:xfrm>
            <a:off x="3059832" y="4437112"/>
            <a:ext cx="2880320" cy="0"/>
          </a:xfrm>
          <a:prstGeom prst="line">
            <a:avLst/>
          </a:prstGeom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ángulo 10"/>
          <p:cNvSpPr/>
          <p:nvPr/>
        </p:nvSpPr>
        <p:spPr>
          <a:xfrm>
            <a:off x="35496" y="4869160"/>
            <a:ext cx="905818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4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SISTEMA DE REGISTRO - ORGANIZACIONES</a:t>
            </a:r>
            <a:endParaRPr lang="es-ES" sz="4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11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5934066"/>
              </p:ext>
            </p:extLst>
          </p:nvPr>
        </p:nvGraphicFramePr>
        <p:xfrm>
          <a:off x="107505" y="2060848"/>
          <a:ext cx="8928992" cy="466852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584175"/>
                <a:gridCol w="1008112"/>
                <a:gridCol w="1402431"/>
                <a:gridCol w="1705362"/>
                <a:gridCol w="708631"/>
                <a:gridCol w="939631"/>
                <a:gridCol w="15806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Parámetros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/organization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Lista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 todas las organizaciones.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3BC13B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_tradnl" dirty="0" smtClean="0">
                        <a:solidFill>
                          <a:srgbClr val="3BC13B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anose="020F0502020204030204" pitchFamily="34" charset="0"/>
                        </a:rPr>
                        <a:t>q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_tradnl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anose="020F0502020204030204" pitchFamily="34" charset="0"/>
                        </a:rPr>
                        <a:t>identifier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s-ES_tradnl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anose="020F0502020204030204" pitchFamily="34" charset="0"/>
                        </a:rPr>
                        <a:t>identifierType</a:t>
                      </a:r>
                      <a:endParaRPr lang="es-ES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/organization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POST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UUID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Crea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una nueva organización.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/organization/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{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3"/>
                        </a:rPr>
                        <a:t>UUID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}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4"/>
                        </a:rPr>
                        <a:t>Información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4"/>
                        </a:rPr>
                        <a:t> de la Universidad de León ,LEB.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Devuelve información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sobre la organización.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/organization/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{UUID}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PUT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Actualiza información de la organización.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/organization/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{UUID}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DELETE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Borra la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organización.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u="none" dirty="0" smtClean="0"/>
              <a:t>ORGANIZACIONES</a:t>
            </a:r>
            <a:endParaRPr lang="es-ES" u="none" dirty="0"/>
          </a:p>
        </p:txBody>
      </p:sp>
      <p:sp>
        <p:nvSpPr>
          <p:cNvPr id="14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cxnSp>
        <p:nvCxnSpPr>
          <p:cNvPr id="15" name="Conector recto 14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>
          <a:xfrm flipV="1">
            <a:off x="851968" y="1556792"/>
            <a:ext cx="27119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582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68096" y="2060848"/>
            <a:ext cx="7290055" cy="4023360"/>
          </a:xfrm>
        </p:spPr>
        <p:txBody>
          <a:bodyPr/>
          <a:lstStyle/>
          <a:p>
            <a:r>
              <a:rPr lang="es-ES_tradnl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- Es una interfaz de comunicación entre un servidor y sus clientes.</a:t>
            </a:r>
            <a:endParaRPr lang="es-ES_tradnl" dirty="0" smtClean="0">
              <a:latin typeface="Calibri" panose="020F0502020204030204" pitchFamily="34" charset="0"/>
            </a:endParaRPr>
          </a:p>
          <a:p>
            <a:r>
              <a:rPr lang="es-ES_tradnl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-</a:t>
            </a:r>
            <a:r>
              <a:rPr lang="es-ES_tradnl" dirty="0">
                <a:latin typeface="Calibri" panose="020F0502020204030204" pitchFamily="34" charset="0"/>
              </a:rPr>
              <a:t> </a:t>
            </a:r>
            <a:r>
              <a:rPr lang="es-ES_tradnl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Este interfaz de comunicación (API), nos proporciona un lenguaje para poder comunicarnos con el servidor, de manera que podamos establecer una conversación con él, y así poder obtener información del mismo.</a:t>
            </a:r>
          </a:p>
          <a:p>
            <a:r>
              <a:rPr lang="es-ES_tradnl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-</a:t>
            </a:r>
            <a:r>
              <a:rPr lang="es-ES_tradnl" dirty="0">
                <a:latin typeface="Calibri" panose="020F0502020204030204" pitchFamily="34" charset="0"/>
              </a:rPr>
              <a:t> </a:t>
            </a:r>
            <a:r>
              <a:rPr lang="es-ES_tradnl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El lenguaje a través del cual nos comunicamos con el servidor, tiene un formato específico de cada servidor.</a:t>
            </a:r>
            <a:endParaRPr lang="es-ES_tradnl" dirty="0">
              <a:latin typeface="Calibri" panose="020F0502020204030204" pitchFamily="34" charset="0"/>
            </a:endParaRPr>
          </a:p>
          <a:p>
            <a:endParaRPr lang="es-ES_tradnl" dirty="0"/>
          </a:p>
          <a:p>
            <a:r>
              <a:rPr lang="es-ES_tradnl" dirty="0" smtClean="0"/>
              <a:t> </a:t>
            </a:r>
          </a:p>
          <a:p>
            <a:endParaRPr lang="es-ES_tradnl" dirty="0" smtClean="0"/>
          </a:p>
          <a:p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dirty="0" smtClean="0"/>
              <a:t>1. ¿Qué es una API? </a:t>
            </a:r>
            <a:r>
              <a:rPr lang="es-ES_tradnl" sz="1200" u="none" dirty="0" smtClean="0"/>
              <a:t>(</a:t>
            </a:r>
            <a:r>
              <a:rPr lang="es-ES_tradnl" sz="1200" u="none" dirty="0" smtClean="0">
                <a:hlinkClick r:id="rId4"/>
              </a:rPr>
              <a:t>wiki</a:t>
            </a:r>
            <a:r>
              <a:rPr lang="es-ES_tradnl" sz="1200" u="none" dirty="0" smtClean="0"/>
              <a:t>)</a:t>
            </a:r>
            <a:r>
              <a:rPr lang="es-ES_tradnl" dirty="0" smtClean="0"/>
              <a:t> </a:t>
            </a: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3183160" y="32175"/>
            <a:ext cx="484522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4000" u="sng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APPLICATION PROGRAMMING INTERFACE</a:t>
            </a:r>
            <a:endParaRPr lang="es-ES" sz="4000" u="sng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1026" name="Picture 2" descr="http://www.achoblogs.com/rociomaster/wp-content/uploads/2010/11/prestamobiblioteca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8143" y="4735141"/>
            <a:ext cx="2760241" cy="1646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406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9256997"/>
              </p:ext>
            </p:extLst>
          </p:nvPr>
        </p:nvGraphicFramePr>
        <p:xfrm>
          <a:off x="107504" y="2442056"/>
          <a:ext cx="8928993" cy="320548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160240"/>
                <a:gridCol w="1305100"/>
                <a:gridCol w="1449896"/>
                <a:gridCol w="2098337"/>
                <a:gridCol w="857895"/>
                <a:gridCol w="105752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organization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/{UUID}/contact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Contactos</a:t>
                      </a:r>
                      <a:r>
                        <a:rPr lang="es-ES_tradnl" sz="18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 del Herbario de UNEX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 los contactos de</a:t>
                      </a:r>
                      <a:r>
                        <a:rPr lang="es-ES_tradnl" sz="18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la organización</a:t>
                      </a:r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.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organization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/{UUID}/contact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POST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ID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Crea</a:t>
                      </a:r>
                      <a:r>
                        <a:rPr lang="es-ES_tradnl" sz="18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y añade un nuevo contacto.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organization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/{UUID}/contact/{ID}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PUT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Actualiza el contacto.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organization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/{UUID}/contact/{ID}</a:t>
                      </a:r>
                      <a:endParaRPr lang="es-ES" sz="18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DELETE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Borra el contacto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13" name="Imagen 1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16" name="CuadroTexto 15"/>
          <p:cNvSpPr txBox="1"/>
          <p:nvPr/>
        </p:nvSpPr>
        <p:spPr>
          <a:xfrm>
            <a:off x="745232" y="1124744"/>
            <a:ext cx="5698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u="none" dirty="0" smtClean="0"/>
              <a:t>ORGANIZACIONES </a:t>
            </a:r>
            <a:r>
              <a:rPr lang="es-ES_tradnl" u="none" dirty="0"/>
              <a:t>+ </a:t>
            </a:r>
            <a:r>
              <a:rPr lang="es-ES_tradnl" u="none" dirty="0" smtClean="0"/>
              <a:t>CONTACTOS</a:t>
            </a:r>
            <a:endParaRPr lang="es-ES" u="none" dirty="0"/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cxnSp>
        <p:nvCxnSpPr>
          <p:cNvPr id="18" name="Conector recto 17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851968" y="1562888"/>
            <a:ext cx="4872160" cy="9365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583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9467493"/>
              </p:ext>
            </p:extLst>
          </p:nvPr>
        </p:nvGraphicFramePr>
        <p:xfrm>
          <a:off x="107504" y="2461488"/>
          <a:ext cx="8856983" cy="338836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829955"/>
                <a:gridCol w="1032951"/>
                <a:gridCol w="2393678"/>
                <a:gridCol w="1872208"/>
                <a:gridCol w="720080"/>
                <a:gridCol w="10081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/organization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endpoint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3"/>
                        </a:rPr>
                        <a:t>Endpoints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3"/>
                        </a:rPr>
                        <a:t> del Instituto de la Universidad de Alicante.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 los puntos de acceso de la organización.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/organization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endpoint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POST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Crea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y añade un nuevo punto de acceso a la organización.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/organization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endpoint/{ID}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DELETE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Borra un punto de acceso de la organización.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745232" y="1124744"/>
            <a:ext cx="5770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u="none" dirty="0" smtClean="0"/>
              <a:t>ORGANIZACIONES </a:t>
            </a:r>
            <a:r>
              <a:rPr lang="es-ES_tradnl" u="none" dirty="0"/>
              <a:t>+ </a:t>
            </a:r>
            <a:r>
              <a:rPr lang="es-ES_tradnl" u="none" dirty="0" smtClean="0"/>
              <a:t>ENDPOINTS</a:t>
            </a:r>
            <a:endParaRPr lang="es-ES" u="none" dirty="0"/>
          </a:p>
        </p:txBody>
      </p:sp>
      <p:sp>
        <p:nvSpPr>
          <p:cNvPr id="12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cxnSp>
        <p:nvCxnSpPr>
          <p:cNvPr id="13" name="Conector recto 12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/>
          <p:cNvCxnSpPr/>
          <p:nvPr/>
        </p:nvCxnSpPr>
        <p:spPr>
          <a:xfrm flipV="1">
            <a:off x="851968" y="1556792"/>
            <a:ext cx="487216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255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1315405"/>
              </p:ext>
            </p:extLst>
          </p:nvPr>
        </p:nvGraphicFramePr>
        <p:xfrm>
          <a:off x="107504" y="2434064"/>
          <a:ext cx="8856983" cy="311404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872208"/>
                <a:gridCol w="990698"/>
                <a:gridCol w="1889622"/>
                <a:gridCol w="2274500"/>
                <a:gridCol w="805180"/>
                <a:gridCol w="10247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/organization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/{UUID}/identifier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Identificadores del CIBIO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 los identificadores de la organización.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/organization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/{UUID}/identifier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POST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Crea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y añade un nuevo identificador a la organización.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/organization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/{UUID}/identifier/{ID}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DELETE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Borra un identificador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de la organización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sp>
        <p:nvSpPr>
          <p:cNvPr id="9" name="CuadroTexto 8"/>
          <p:cNvSpPr txBox="1"/>
          <p:nvPr/>
        </p:nvSpPr>
        <p:spPr>
          <a:xfrm>
            <a:off x="745232" y="1124744"/>
            <a:ext cx="6491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ORGANIZACIONES </a:t>
            </a:r>
            <a:r>
              <a:rPr lang="es-ES_tradnl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+ </a:t>
            </a:r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IDENTIFICADORES</a:t>
            </a:r>
            <a:endParaRPr lang="es-ES" sz="28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cxnSp>
        <p:nvCxnSpPr>
          <p:cNvPr id="13" name="Conector recto 12"/>
          <p:cNvCxnSpPr/>
          <p:nvPr/>
        </p:nvCxnSpPr>
        <p:spPr>
          <a:xfrm flipV="1">
            <a:off x="851968" y="1556792"/>
            <a:ext cx="5736256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48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5696323"/>
              </p:ext>
            </p:extLst>
          </p:nvPr>
        </p:nvGraphicFramePr>
        <p:xfrm>
          <a:off x="107504" y="1844824"/>
          <a:ext cx="8928993" cy="283972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197538"/>
                <a:gridCol w="1240440"/>
                <a:gridCol w="1438447"/>
                <a:gridCol w="2081769"/>
                <a:gridCol w="844628"/>
                <a:gridCol w="11261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/organization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/{UUID}/tag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Tags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 del Jardín Botánico de Barcelona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 todas las etiquetas de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la </a:t>
                      </a:r>
                      <a:r>
                        <a:rPr lang="es-ES_tradnl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Org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/organization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/{UUID}/tag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POST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Crea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y añade un nueva etiqueta.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/organization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/{UUID}/tag/{ID}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DELETE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Borra la etiqueta.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745232" y="1124744"/>
            <a:ext cx="7175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ORGANIZACIONES </a:t>
            </a:r>
            <a:r>
              <a:rPr lang="es-ES_tradnl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+ </a:t>
            </a:r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( TAGS / MACHINE TAGS) </a:t>
            </a:r>
            <a:endParaRPr lang="es-ES" sz="2800" i="1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graphicFrame>
        <p:nvGraphicFramePr>
          <p:cNvPr id="10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8419869"/>
              </p:ext>
            </p:extLst>
          </p:nvPr>
        </p:nvGraphicFramePr>
        <p:xfrm>
          <a:off x="107504" y="4292600"/>
          <a:ext cx="8928993" cy="256540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197538"/>
                <a:gridCol w="1240440"/>
                <a:gridCol w="1438447"/>
                <a:gridCol w="2081769"/>
                <a:gridCol w="844628"/>
                <a:gridCol w="11261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/organization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/{UUID}/machinetag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5"/>
                        </a:rPr>
                        <a:t>Machinetags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 todas las etiquetas 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máq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/organization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/{UUID}/machinetag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POST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Crea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y añade un nueva etiqueta.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/organization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/{UUID}/machinetag/{ID}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DELETE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Borra la etiqueta.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1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cxnSp>
        <p:nvCxnSpPr>
          <p:cNvPr id="12" name="Conector recto 11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/>
          <p:nvPr/>
        </p:nvCxnSpPr>
        <p:spPr>
          <a:xfrm flipV="1">
            <a:off x="851968" y="1556792"/>
            <a:ext cx="667236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364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3173477"/>
              </p:ext>
            </p:extLst>
          </p:nvPr>
        </p:nvGraphicFramePr>
        <p:xfrm>
          <a:off x="107504" y="2434064"/>
          <a:ext cx="8856983" cy="338836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829955"/>
                <a:gridCol w="1032951"/>
                <a:gridCol w="1529582"/>
                <a:gridCol w="2634540"/>
                <a:gridCol w="805180"/>
                <a:gridCol w="10247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/organization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comment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Comentarios sobre</a:t>
                      </a:r>
                      <a:r>
                        <a:rPr lang="es-E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 </a:t>
                      </a:r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Universidad</a:t>
                      </a:r>
                      <a:r>
                        <a:rPr lang="es-E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 de Córdoba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 los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comentarios sobre la organización.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/organization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comment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POST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Crea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y añade un nuevo comentario asociado a la organización.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/organization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comment/{ID}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DELETE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Borra un comentario.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sp>
        <p:nvSpPr>
          <p:cNvPr id="9" name="CuadroTexto 8"/>
          <p:cNvSpPr txBox="1"/>
          <p:nvPr/>
        </p:nvSpPr>
        <p:spPr>
          <a:xfrm>
            <a:off x="745232" y="1124744"/>
            <a:ext cx="6059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ORGANIZACIONES </a:t>
            </a:r>
            <a:r>
              <a:rPr lang="es-ES_tradnl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+ </a:t>
            </a:r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COMENTARIOS</a:t>
            </a:r>
            <a:endParaRPr lang="es-ES" sz="28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cxnSp>
        <p:nvCxnSpPr>
          <p:cNvPr id="13" name="Conector recto 12"/>
          <p:cNvCxnSpPr/>
          <p:nvPr/>
        </p:nvCxnSpPr>
        <p:spPr>
          <a:xfrm flipV="1">
            <a:off x="851968" y="1556792"/>
            <a:ext cx="5304208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061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9148737"/>
              </p:ext>
            </p:extLst>
          </p:nvPr>
        </p:nvGraphicFramePr>
        <p:xfrm>
          <a:off x="107504" y="1848440"/>
          <a:ext cx="8856983" cy="482092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829955"/>
                <a:gridCol w="1032951"/>
                <a:gridCol w="1745606"/>
                <a:gridCol w="2664296"/>
                <a:gridCol w="720080"/>
                <a:gridCol w="86409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/organization</a:t>
                      </a:r>
                      <a:endParaRPr lang="es-ES" sz="16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</a:t>
                      </a:r>
                    </a:p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hostedDataset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Dataset alojados en GBIF.es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 todos los dataset alojados</a:t>
                      </a:r>
                      <a:r>
                        <a:rPr lang="es-ES_tradnl" sz="16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en la organización.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rgbClr val="3BC13B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/organization</a:t>
                      </a:r>
                      <a:endParaRPr lang="es-ES" sz="16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</a:t>
                      </a:r>
                    </a:p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ownedDataset</a:t>
                      </a:r>
                      <a:endParaRPr lang="es-ES" sz="16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3"/>
                        </a:rPr>
                        <a:t>Dataset pertenecientes</a:t>
                      </a:r>
                      <a:r>
                        <a:rPr lang="es-ES_tradnl" sz="16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3"/>
                        </a:rPr>
                        <a:t> a la Universidad de Oviedo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 todos los dataset publicados</a:t>
                      </a:r>
                      <a:r>
                        <a:rPr lang="es-ES_tradnl" sz="16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por la organización.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rgbClr val="3BC13B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/organization</a:t>
                      </a:r>
                      <a:endParaRPr lang="es-ES" sz="16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</a:t>
                      </a:r>
                    </a:p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installation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4"/>
                        </a:rPr>
                        <a:t>Instalaciones de GBIF</a:t>
                      </a:r>
                      <a:r>
                        <a:rPr lang="es-ES_tradnl" sz="16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4"/>
                        </a:rPr>
                        <a:t>.es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</a:t>
                      </a:r>
                      <a:r>
                        <a:rPr lang="es-ES_tradnl" sz="16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las instalaciones de la organización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dirty="0" smtClean="0">
                          <a:solidFill>
                            <a:srgbClr val="3BC13B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/organization</a:t>
                      </a:r>
                      <a:endParaRPr lang="es-ES" sz="16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/deleted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5"/>
                        </a:rPr>
                        <a:t>Lista todas</a:t>
                      </a:r>
                      <a:r>
                        <a:rPr lang="es-ES_tradnl" sz="16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5"/>
                        </a:rPr>
                        <a:t> las organizaciones marcadas como borradas.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rgbClr val="3BC13B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/organization</a:t>
                      </a:r>
                      <a:endParaRPr lang="es-ES" sz="16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/nonPublishing</a:t>
                      </a:r>
                      <a:endParaRPr lang="es-ES" sz="16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6"/>
                        </a:rPr>
                        <a:t>Lista todas las organizaciones</a:t>
                      </a:r>
                      <a:r>
                        <a:rPr lang="es-ES_tradnl" sz="16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6"/>
                        </a:rPr>
                        <a:t> que sirven 0 dataset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rgbClr val="3BC13B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/organization</a:t>
                      </a:r>
                      <a:r>
                        <a:rPr lang="es-ES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pending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7"/>
                        </a:rPr>
                        <a:t>Lista las organizaciones que están pendientes de </a:t>
                      </a:r>
                      <a:r>
                        <a:rPr lang="es-ES_tradnl" sz="16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7"/>
                        </a:rPr>
                        <a:t>asociac</a:t>
                      </a:r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7"/>
                        </a:rPr>
                        <a:t>.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dirty="0" smtClean="0">
                          <a:solidFill>
                            <a:srgbClr val="3BC13B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sp>
        <p:nvSpPr>
          <p:cNvPr id="9" name="CuadroTexto 8"/>
          <p:cNvSpPr txBox="1"/>
          <p:nvPr/>
        </p:nvSpPr>
        <p:spPr>
          <a:xfrm>
            <a:off x="745232" y="1124744"/>
            <a:ext cx="6059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ORGANIZACIONES</a:t>
            </a:r>
            <a:endParaRPr lang="es-ES" sz="28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cxnSp>
        <p:nvCxnSpPr>
          <p:cNvPr id="13" name="Conector recto 12"/>
          <p:cNvCxnSpPr/>
          <p:nvPr/>
        </p:nvCxnSpPr>
        <p:spPr>
          <a:xfrm flipV="1">
            <a:off x="851968" y="1556792"/>
            <a:ext cx="2783928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546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73024" y="2924944"/>
            <a:ext cx="9217024" cy="146304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4000" dirty="0" err="1" smtClean="0">
                <a:latin typeface="Calibri" panose="020F0502020204030204" pitchFamily="34" charset="0"/>
              </a:rPr>
              <a:t>Application</a:t>
            </a:r>
            <a:r>
              <a:rPr lang="es-ES" sz="4000" dirty="0" smtClean="0">
                <a:latin typeface="Calibri" panose="020F0502020204030204" pitchFamily="34" charset="0"/>
              </a:rPr>
              <a:t> </a:t>
            </a:r>
            <a:r>
              <a:rPr lang="es-ES" sz="4000" dirty="0" err="1" smtClean="0">
                <a:latin typeface="Calibri" panose="020F0502020204030204" pitchFamily="34" charset="0"/>
              </a:rPr>
              <a:t>Programming</a:t>
            </a:r>
            <a:r>
              <a:rPr lang="es-ES" sz="4000" dirty="0" smtClean="0">
                <a:latin typeface="Calibri" panose="020F0502020204030204" pitchFamily="34" charset="0"/>
              </a:rPr>
              <a:t> Interface</a:t>
            </a:r>
            <a:br>
              <a:rPr lang="es-ES" sz="4000" dirty="0" smtClean="0">
                <a:latin typeface="Calibri" panose="020F0502020204030204" pitchFamily="34" charset="0"/>
              </a:rPr>
            </a:br>
            <a:r>
              <a:rPr lang="es-ES" sz="4000" dirty="0" smtClean="0">
                <a:latin typeface="Calibri" panose="020F0502020204030204" pitchFamily="34" charset="0"/>
              </a:rPr>
              <a:t>(API)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27384"/>
            <a:ext cx="9144000" cy="2362200"/>
          </a:xfrm>
          <a:prstGeom prst="rect">
            <a:avLst/>
          </a:prstGeom>
        </p:spPr>
      </p:pic>
      <p:cxnSp>
        <p:nvCxnSpPr>
          <p:cNvPr id="9" name="Straight Connector 7"/>
          <p:cNvCxnSpPr/>
          <p:nvPr/>
        </p:nvCxnSpPr>
        <p:spPr>
          <a:xfrm>
            <a:off x="3059832" y="4437112"/>
            <a:ext cx="2880320" cy="0"/>
          </a:xfrm>
          <a:prstGeom prst="line">
            <a:avLst/>
          </a:prstGeom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ángulo 10"/>
          <p:cNvSpPr/>
          <p:nvPr/>
        </p:nvSpPr>
        <p:spPr>
          <a:xfrm>
            <a:off x="1152859" y="4869160"/>
            <a:ext cx="68382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4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SISTEMA DE REGISTRO - NODOS</a:t>
            </a:r>
            <a:endParaRPr lang="es-ES" sz="4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11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5497381"/>
              </p:ext>
            </p:extLst>
          </p:nvPr>
        </p:nvGraphicFramePr>
        <p:xfrm>
          <a:off x="107505" y="1700808"/>
          <a:ext cx="8928992" cy="510032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856136"/>
                <a:gridCol w="952175"/>
                <a:gridCol w="1296144"/>
                <a:gridCol w="1595625"/>
                <a:gridCol w="708631"/>
                <a:gridCol w="939631"/>
                <a:gridCol w="15806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latin typeface="Calibri" panose="020F0502020204030204" pitchFamily="34" charset="0"/>
                        </a:rPr>
                        <a:t>Parámetros</a:t>
                      </a:r>
                      <a:endParaRPr lang="es-ES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/node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 action="ppaction://hlinkfile"/>
                        </a:rPr>
                        <a:t>Lista</a:t>
                      </a:r>
                      <a:r>
                        <a:rPr lang="es-ES_tradnl" sz="16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 action="ppaction://hlinkfile"/>
                        </a:rPr>
                        <a:t> todos los nodos del registro.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rgbClr val="3BC13B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_tradnl" sz="1600" dirty="0" smtClean="0">
                        <a:solidFill>
                          <a:srgbClr val="3BC13B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6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anose="020F0502020204030204" pitchFamily="34" charset="0"/>
                        </a:rPr>
                        <a:t>q</a:t>
                      </a:r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es-ES_tradnl" sz="16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_tradnl" sz="160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anose="020F0502020204030204" pitchFamily="34" charset="0"/>
                        </a:rPr>
                        <a:t>identifier</a:t>
                      </a:r>
                      <a:r>
                        <a:rPr lang="es-ES_tradnl" sz="16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s-ES_tradnl" sz="160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anose="020F0502020204030204" pitchFamily="34" charset="0"/>
                        </a:rPr>
                        <a:t>identifierType</a:t>
                      </a:r>
                      <a:endParaRPr lang="es-ES" sz="16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/node</a:t>
                      </a:r>
                      <a:endParaRPr lang="es-ES" sz="16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POST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UUID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Crea</a:t>
                      </a:r>
                      <a:r>
                        <a:rPr lang="es-ES_tradnl" sz="16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un nuevo nodo.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6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6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/node/{</a:t>
                      </a:r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3"/>
                        </a:rPr>
                        <a:t>UUID</a:t>
                      </a:r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}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4"/>
                        </a:rPr>
                        <a:t>Información</a:t>
                      </a:r>
                      <a:r>
                        <a:rPr lang="es-ES_tradnl" sz="16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4"/>
                        </a:rPr>
                        <a:t> del nodo de GBIF.es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Devuelve información</a:t>
                      </a:r>
                      <a:r>
                        <a:rPr lang="es-ES_tradnl" sz="16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sobre el nodo.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/node/{UUID}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PUT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Actualiza información del nodo.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6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6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/node/{UUID}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DELETE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Borra el nodo</a:t>
                      </a:r>
                      <a:r>
                        <a:rPr lang="es-ES_tradnl" sz="16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.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6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6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/node/{UUID}/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organization</a:t>
                      </a:r>
                      <a:endParaRPr lang="es-ES" sz="16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_tradnl" sz="16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5"/>
                        </a:rPr>
                        <a:t>Organizaciones asociadas a GBIF.es</a:t>
                      </a:r>
                      <a:endParaRPr lang="es-ES" sz="16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/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</a:t>
                      </a:r>
                      <a:r>
                        <a:rPr lang="es-ES_tradnl" sz="16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todas las organizaciones </a:t>
                      </a:r>
                      <a:r>
                        <a:rPr lang="es-ES_tradnl" sz="1600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asoc</a:t>
                      </a:r>
                      <a:r>
                        <a:rPr lang="es-ES_tradnl" sz="16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. a el nodo.</a:t>
                      </a:r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60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NO</a:t>
                      </a:r>
                      <a:endParaRPr lang="es-ES" sz="1600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>
                          <a:solidFill>
                            <a:srgbClr val="3BC13B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6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7" name="Imagen 6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u="none" dirty="0" smtClean="0"/>
              <a:t>NODOS</a:t>
            </a:r>
            <a:endParaRPr lang="es-ES" u="none" dirty="0"/>
          </a:p>
        </p:txBody>
      </p:sp>
      <p:sp>
        <p:nvSpPr>
          <p:cNvPr id="14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cxnSp>
        <p:nvCxnSpPr>
          <p:cNvPr id="15" name="Conector recto 14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>
          <a:xfrm flipV="1">
            <a:off x="851968" y="1556792"/>
            <a:ext cx="127176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746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7931013"/>
              </p:ext>
            </p:extLst>
          </p:nvPr>
        </p:nvGraphicFramePr>
        <p:xfrm>
          <a:off x="107504" y="2442056"/>
          <a:ext cx="8928993" cy="293116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160240"/>
                <a:gridCol w="1305100"/>
                <a:gridCol w="1449896"/>
                <a:gridCol w="2098337"/>
                <a:gridCol w="857895"/>
                <a:gridCol w="105752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node</a:t>
                      </a:r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</a:t>
                      </a:r>
                    </a:p>
                    <a:p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contact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Contactos</a:t>
                      </a:r>
                      <a:r>
                        <a:rPr lang="es-ES_tradnl" sz="18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 de GBIF Portugal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 los contactos del</a:t>
                      </a:r>
                      <a:r>
                        <a:rPr lang="es-ES_tradnl" sz="18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nodo</a:t>
                      </a:r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.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node</a:t>
                      </a:r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</a:t>
                      </a:r>
                    </a:p>
                    <a:p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contact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POST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ID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Crea</a:t>
                      </a:r>
                      <a:r>
                        <a:rPr lang="es-ES_tradnl" sz="18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y añade un nuevo contacto.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node</a:t>
                      </a:r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</a:t>
                      </a:r>
                    </a:p>
                    <a:p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contact/{ID}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PUT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Actualiza el contacto.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node</a:t>
                      </a:r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/{UUID}/</a:t>
                      </a:r>
                    </a:p>
                    <a:p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contact/{ID}</a:t>
                      </a:r>
                      <a:endParaRPr lang="es-ES" sz="18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DELETE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Borra el contacto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13" name="Imagen 1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16" name="CuadroTexto 15"/>
          <p:cNvSpPr txBox="1"/>
          <p:nvPr/>
        </p:nvSpPr>
        <p:spPr>
          <a:xfrm>
            <a:off x="745232" y="1124744"/>
            <a:ext cx="5698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u="none" dirty="0" smtClean="0"/>
              <a:t>NODOS </a:t>
            </a:r>
            <a:r>
              <a:rPr lang="es-ES_tradnl" u="none" dirty="0"/>
              <a:t>+ </a:t>
            </a:r>
            <a:r>
              <a:rPr lang="es-ES_tradnl" u="none" dirty="0" smtClean="0"/>
              <a:t>CONTACTOS</a:t>
            </a:r>
            <a:endParaRPr lang="es-ES" u="none" dirty="0"/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cxnSp>
        <p:nvCxnSpPr>
          <p:cNvPr id="18" name="Conector recto 17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 flipV="1">
            <a:off x="851968" y="1556792"/>
            <a:ext cx="3287984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5706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0612672"/>
              </p:ext>
            </p:extLst>
          </p:nvPr>
        </p:nvGraphicFramePr>
        <p:xfrm>
          <a:off x="107504" y="2461488"/>
          <a:ext cx="8856983" cy="229108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829955"/>
                <a:gridCol w="1032951"/>
                <a:gridCol w="1197838"/>
                <a:gridCol w="3068048"/>
                <a:gridCol w="720080"/>
                <a:gridCol w="10081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/node/{UUID}/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endpoint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3"/>
                        </a:rPr>
                        <a:t>Endpoint de GBIF.es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 los puntos de acceso del nodo.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/node/{UUID}/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endpoint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POST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Crea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y añade un nuevo punto de acceso del nodo.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/node/{UUID}/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endpoint/{ID}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DELETE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Borra un punto de acceso del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nodo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745232" y="1124744"/>
            <a:ext cx="5770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u="none" dirty="0" smtClean="0"/>
              <a:t>NODOS </a:t>
            </a:r>
            <a:r>
              <a:rPr lang="es-ES_tradnl" u="none" dirty="0"/>
              <a:t>+ </a:t>
            </a:r>
            <a:r>
              <a:rPr lang="es-ES_tradnl" u="none" dirty="0" smtClean="0"/>
              <a:t>ENDPOINTS</a:t>
            </a:r>
            <a:endParaRPr lang="es-ES" u="none" dirty="0"/>
          </a:p>
        </p:txBody>
      </p:sp>
      <p:sp>
        <p:nvSpPr>
          <p:cNvPr id="12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cxnSp>
        <p:nvCxnSpPr>
          <p:cNvPr id="13" name="Conector recto 12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/>
          <p:cNvCxnSpPr/>
          <p:nvPr/>
        </p:nvCxnSpPr>
        <p:spPr>
          <a:xfrm flipV="1">
            <a:off x="851968" y="1556792"/>
            <a:ext cx="3215976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309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187624" y="3647237"/>
            <a:ext cx="252028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68096" y="2060848"/>
            <a:ext cx="7290055" cy="4023360"/>
          </a:xfrm>
        </p:spPr>
        <p:txBody>
          <a:bodyPr/>
          <a:lstStyle/>
          <a:p>
            <a:r>
              <a:rPr lang="es-ES_tradnl" dirty="0" smtClean="0">
                <a:solidFill>
                  <a:schemeClr val="bg2">
                    <a:lumMod val="50000"/>
                  </a:schemeClr>
                </a:solidFill>
              </a:rPr>
              <a:t>-</a:t>
            </a:r>
            <a:r>
              <a:rPr lang="es-ES_tradnl" dirty="0" smtClean="0"/>
              <a:t> </a:t>
            </a:r>
            <a:r>
              <a:rPr lang="es-ES_tradnl" u="sng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FORMATO:</a:t>
            </a:r>
          </a:p>
          <a:p>
            <a:pPr marL="310896" lvl="2" indent="0">
              <a:buNone/>
            </a:pPr>
            <a:endParaRPr lang="es-ES_tradnl" dirty="0" smtClean="0"/>
          </a:p>
          <a:p>
            <a:endParaRPr lang="es-ES_tradnl" dirty="0" smtClean="0"/>
          </a:p>
          <a:p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dirty="0" smtClean="0"/>
              <a:t>1. ¿Qué es una API? </a:t>
            </a: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3183160" y="32175"/>
            <a:ext cx="484522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4000" u="sng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APPLICATION PROGRAMMING INTERFACE</a:t>
            </a:r>
            <a:endParaRPr lang="es-ES" sz="4000" u="sng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1187624" y="3647237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latin typeface="Calibri" panose="020F0502020204030204" pitchFamily="34" charset="0"/>
                <a:hlinkClick r:id="rId4"/>
              </a:rPr>
              <a:t>http://api.gbif.org/v0.9</a:t>
            </a:r>
            <a:r>
              <a:rPr lang="es-ES" dirty="0" smtClean="0">
                <a:latin typeface="Calibri" panose="020F0502020204030204" pitchFamily="34" charset="0"/>
                <a:hlinkClick r:id="rId4"/>
              </a:rPr>
              <a:t>/</a:t>
            </a:r>
            <a:r>
              <a:rPr lang="es-ES" dirty="0" smtClean="0">
                <a:latin typeface="Calibri" panose="020F0502020204030204" pitchFamily="34" charset="0"/>
              </a:rPr>
              <a:t>     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dataset  ? q=VAL &amp; country=SPAIN</a:t>
            </a:r>
            <a:endParaRPr lang="es-ES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1475656" y="4223301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Nombre de la API</a:t>
            </a:r>
          </a:p>
          <a:p>
            <a:pPr algn="ctr"/>
            <a:r>
              <a:rPr lang="es-ES_tradnl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(Constate)</a:t>
            </a:r>
            <a:endParaRPr lang="es-ES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3779912" y="3647237"/>
            <a:ext cx="792088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/>
          <p:cNvSpPr txBox="1"/>
          <p:nvPr/>
        </p:nvSpPr>
        <p:spPr>
          <a:xfrm>
            <a:off x="3203848" y="4198803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Etiqueta</a:t>
            </a:r>
            <a:endParaRPr lang="es-ES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Conector recto 12"/>
          <p:cNvCxnSpPr>
            <a:stCxn id="2" idx="2"/>
          </p:cNvCxnSpPr>
          <p:nvPr/>
        </p:nvCxnSpPr>
        <p:spPr>
          <a:xfrm>
            <a:off x="4752020" y="4016569"/>
            <a:ext cx="2340260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/>
          <p:cNvSpPr txBox="1"/>
          <p:nvPr/>
        </p:nvSpPr>
        <p:spPr>
          <a:xfrm>
            <a:off x="4985792" y="4164886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Parámetros</a:t>
            </a:r>
          </a:p>
          <a:p>
            <a:pPr algn="ctr"/>
            <a:r>
              <a:rPr lang="es-ES_tradnl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Atributo=Valor</a:t>
            </a:r>
            <a:endParaRPr lang="es-ES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7" name="Conector recto de flecha 16"/>
          <p:cNvCxnSpPr/>
          <p:nvPr/>
        </p:nvCxnSpPr>
        <p:spPr>
          <a:xfrm>
            <a:off x="5508104" y="2867152"/>
            <a:ext cx="0" cy="803530"/>
          </a:xfrm>
          <a:prstGeom prst="straightConnector1">
            <a:avLst/>
          </a:pr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9" name="Conector recto de flecha 18"/>
          <p:cNvCxnSpPr/>
          <p:nvPr/>
        </p:nvCxnSpPr>
        <p:spPr>
          <a:xfrm>
            <a:off x="4692571" y="3310642"/>
            <a:ext cx="0" cy="360040"/>
          </a:xfrm>
          <a:prstGeom prst="straightConnector1">
            <a:avLst/>
          </a:pr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0" name="CuadroTexto 19"/>
          <p:cNvSpPr txBox="1"/>
          <p:nvPr/>
        </p:nvSpPr>
        <p:spPr>
          <a:xfrm>
            <a:off x="4572000" y="2194282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Concatena  los parámetros</a:t>
            </a:r>
            <a:endParaRPr lang="es-ES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3755419" y="2867152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Indicador</a:t>
            </a:r>
            <a:endParaRPr lang="es-ES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516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6230881"/>
              </p:ext>
            </p:extLst>
          </p:nvPr>
        </p:nvGraphicFramePr>
        <p:xfrm>
          <a:off x="107504" y="2434064"/>
          <a:ext cx="8856983" cy="229108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872208"/>
                <a:gridCol w="990698"/>
                <a:gridCol w="1673598"/>
                <a:gridCol w="2490524"/>
                <a:gridCol w="805180"/>
                <a:gridCol w="10247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/node/{UUID}/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identifier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Identificadores de GBIF.es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 los identificadores del nodo.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/node/{UUID}/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identifier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POST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Crea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y añade un nuevo identificador a el nodo.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/node/{UUID}/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identifier/{ID}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DELETE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Borra un identificador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del nodo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sp>
        <p:nvSpPr>
          <p:cNvPr id="9" name="CuadroTexto 8"/>
          <p:cNvSpPr txBox="1"/>
          <p:nvPr/>
        </p:nvSpPr>
        <p:spPr>
          <a:xfrm>
            <a:off x="745232" y="1124744"/>
            <a:ext cx="6491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NODOS </a:t>
            </a:r>
            <a:r>
              <a:rPr lang="es-ES_tradnl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+ </a:t>
            </a:r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IDENTIFICADORES</a:t>
            </a:r>
            <a:endParaRPr lang="es-ES" sz="28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cxnSp>
        <p:nvCxnSpPr>
          <p:cNvPr id="13" name="Conector recto 12"/>
          <p:cNvCxnSpPr/>
          <p:nvPr/>
        </p:nvCxnSpPr>
        <p:spPr>
          <a:xfrm flipV="1">
            <a:off x="851968" y="1556792"/>
            <a:ext cx="4224088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779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2174605"/>
              </p:ext>
            </p:extLst>
          </p:nvPr>
        </p:nvGraphicFramePr>
        <p:xfrm>
          <a:off x="107504" y="1727696"/>
          <a:ext cx="8928993" cy="229108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197538"/>
                <a:gridCol w="1240440"/>
                <a:gridCol w="1438447"/>
                <a:gridCol w="2081769"/>
                <a:gridCol w="844628"/>
                <a:gridCol w="11261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/>
                        <a:t>URL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/>
                        <a:t>Método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/>
                        <a:t>Respuesta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/>
                        <a:t>Descripción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/>
                        <a:t>Auth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/>
                        <a:t>Paging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/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node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/{UUID}/tag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hlinkClick r:id="rId2"/>
                        </a:rPr>
                        <a:t>Tags de GBIF.es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Lista todas las etiquetas del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nodo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/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node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/{UUID}/tag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POST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ID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Crea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y añade un nueva etiqueta.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/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node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/{UUID}/tag/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{ID}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DELETE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Borra la etiqueta.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745232" y="1124744"/>
            <a:ext cx="7175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NODOS </a:t>
            </a:r>
            <a:r>
              <a:rPr lang="es-ES_tradnl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+ </a:t>
            </a:r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( TAGS / MACHINE TAGS) </a:t>
            </a:r>
            <a:endParaRPr lang="es-ES" sz="2800" i="1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graphicFrame>
        <p:nvGraphicFramePr>
          <p:cNvPr id="10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1233730"/>
              </p:ext>
            </p:extLst>
          </p:nvPr>
        </p:nvGraphicFramePr>
        <p:xfrm>
          <a:off x="107504" y="4450288"/>
          <a:ext cx="8928993" cy="229108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197538"/>
                <a:gridCol w="1240440"/>
                <a:gridCol w="1438447"/>
                <a:gridCol w="2081769"/>
                <a:gridCol w="844628"/>
                <a:gridCol w="11261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/>
                        <a:t>URL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/>
                        <a:t>Método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/>
                        <a:t>Respuesta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/>
                        <a:t>Descripción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/>
                        <a:t>Auth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/>
                        <a:t>Paging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/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node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/{UUID}/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machinetag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hlinkClick r:id="rId5"/>
                        </a:rPr>
                        <a:t>Machinetags de GBIF.es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Lista todas las etiquetas 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máq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/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node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/{UUID}/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machinetag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POST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ID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Crea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y añade un nueva etiqueta.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/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node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/{UUID}/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machinetag/{ID}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DELETE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Borra la etiqueta.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1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cxnSp>
        <p:nvCxnSpPr>
          <p:cNvPr id="12" name="Conector recto 11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/>
          <p:nvPr/>
        </p:nvCxnSpPr>
        <p:spPr>
          <a:xfrm flipV="1">
            <a:off x="851968" y="1556792"/>
            <a:ext cx="5088184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2907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184966"/>
              </p:ext>
            </p:extLst>
          </p:nvPr>
        </p:nvGraphicFramePr>
        <p:xfrm>
          <a:off x="107504" y="2434064"/>
          <a:ext cx="8856983" cy="256540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829955"/>
                <a:gridCol w="1032951"/>
                <a:gridCol w="1529582"/>
                <a:gridCol w="2634540"/>
                <a:gridCol w="805180"/>
                <a:gridCol w="10247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/node/{UUID}/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comment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Comentarios sobre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 GBIF.es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 los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comentarios sobre el nodo.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/node/{UUID}/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comment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POST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ID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Crea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y añade un nuevo comentario asociado a ese nodo.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/node/{UUID}/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comment/{ID}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DELETE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Borra un comentario.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sp>
        <p:nvSpPr>
          <p:cNvPr id="9" name="CuadroTexto 8"/>
          <p:cNvSpPr txBox="1"/>
          <p:nvPr/>
        </p:nvSpPr>
        <p:spPr>
          <a:xfrm>
            <a:off x="745232" y="1124744"/>
            <a:ext cx="6059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NODOS </a:t>
            </a:r>
            <a:r>
              <a:rPr lang="es-ES_tradnl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+ </a:t>
            </a:r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COMENTARIOS</a:t>
            </a:r>
            <a:endParaRPr lang="es-ES" sz="28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cxnSp>
        <p:nvCxnSpPr>
          <p:cNvPr id="13" name="Conector recto 12"/>
          <p:cNvCxnSpPr/>
          <p:nvPr/>
        </p:nvCxnSpPr>
        <p:spPr>
          <a:xfrm flipV="1">
            <a:off x="851968" y="1556792"/>
            <a:ext cx="379204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082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1133471"/>
              </p:ext>
            </p:extLst>
          </p:nvPr>
        </p:nvGraphicFramePr>
        <p:xfrm>
          <a:off x="107504" y="1718291"/>
          <a:ext cx="8856983" cy="5023077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829955"/>
                <a:gridCol w="1032951"/>
                <a:gridCol w="1313558"/>
                <a:gridCol w="2850564"/>
                <a:gridCol w="805180"/>
                <a:gridCol w="1024775"/>
              </a:tblGrid>
              <a:tr h="348029">
                <a:tc>
                  <a:txBody>
                    <a:bodyPr/>
                    <a:lstStyle/>
                    <a:p>
                      <a:pPr algn="ctr"/>
                      <a:r>
                        <a:rPr lang="es-ES_tradnl" sz="1400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sz="1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609051">
                <a:tc>
                  <a:txBody>
                    <a:bodyPr/>
                    <a:lstStyle/>
                    <a:p>
                      <a:r>
                        <a:rPr lang="es-ES_tradnl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/node/</a:t>
                      </a:r>
                      <a:r>
                        <a:rPr lang="es-ES" sz="140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pendingEndorsement</a:t>
                      </a:r>
                      <a:endParaRPr lang="es-ES" sz="1400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Lista todas las organizaciones pendientes de afiliación.</a:t>
                      </a:r>
                      <a:endParaRPr lang="es-ES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 smtClean="0">
                          <a:solidFill>
                            <a:srgbClr val="3BC13B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</a:p>
                  </a:txBody>
                  <a:tcPr anchor="ctr"/>
                </a:tc>
              </a:tr>
              <a:tr h="870072">
                <a:tc>
                  <a:txBody>
                    <a:bodyPr/>
                    <a:lstStyle/>
                    <a:p>
                      <a:r>
                        <a:rPr lang="es-ES_tradnl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/node/{UUID}/</a:t>
                      </a:r>
                    </a:p>
                    <a:p>
                      <a:r>
                        <a:rPr lang="es-ES" sz="140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pendingEndorsement</a:t>
                      </a:r>
                      <a:endParaRPr lang="es-ES" sz="1400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3"/>
                        </a:rPr>
                        <a:t>Organizaciones pendientes de afiliación a GBIF.es</a:t>
                      </a:r>
                      <a:endParaRPr lang="es-ES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 todas las organizaciones pendientes de asociación a</a:t>
                      </a:r>
                      <a:r>
                        <a:rPr lang="es-ES_tradnl" sz="14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el nodo.</a:t>
                      </a:r>
                      <a:endParaRPr lang="es-ES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 smtClean="0">
                          <a:solidFill>
                            <a:srgbClr val="3BC13B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</a:p>
                  </a:txBody>
                  <a:tcPr anchor="ctr"/>
                </a:tc>
              </a:tr>
              <a:tr h="672047">
                <a:tc>
                  <a:txBody>
                    <a:bodyPr/>
                    <a:lstStyle/>
                    <a:p>
                      <a:r>
                        <a:rPr lang="es-ES_tradnl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/node/country</a:t>
                      </a:r>
                      <a:endParaRPr lang="es-ES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4"/>
                        </a:rPr>
                        <a:t>Lista todos los países miembros de GBIF.</a:t>
                      </a:r>
                      <a:endParaRPr lang="es-ES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870072">
                <a:tc>
                  <a:txBody>
                    <a:bodyPr/>
                    <a:lstStyle/>
                    <a:p>
                      <a:r>
                        <a:rPr lang="es-ES_tradnl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/node/</a:t>
                      </a:r>
                    </a:p>
                    <a:p>
                      <a:r>
                        <a:rPr lang="es-ES_tradnl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activeCountries</a:t>
                      </a:r>
                      <a:endParaRPr lang="es-ES" sz="14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5"/>
                        </a:rPr>
                        <a:t>Lista todos los países</a:t>
                      </a:r>
                      <a:r>
                        <a:rPr lang="es-ES_tradnl" sz="14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5"/>
                        </a:rPr>
                        <a:t> con derecho a votos o países participantes. (ISO-CODE)</a:t>
                      </a:r>
                      <a:endParaRPr lang="es-ES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759783">
                <a:tc>
                  <a:txBody>
                    <a:bodyPr/>
                    <a:lstStyle/>
                    <a:p>
                      <a:r>
                        <a:rPr lang="es-ES_tradnl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/node/{UUID}/</a:t>
                      </a:r>
                    </a:p>
                    <a:p>
                      <a:r>
                        <a:rPr lang="es-ES" sz="140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dataset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6"/>
                        </a:rPr>
                        <a:t>Dataset en</a:t>
                      </a:r>
                      <a:r>
                        <a:rPr lang="es-ES_tradnl" sz="14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6"/>
                        </a:rPr>
                        <a:t> GBIF.es</a:t>
                      </a:r>
                      <a:endParaRPr lang="es-ES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 todos</a:t>
                      </a:r>
                      <a:r>
                        <a:rPr lang="es-ES_tradnl" sz="14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los dataset por organización alojados en ese nodo.</a:t>
                      </a:r>
                      <a:endParaRPr lang="es-ES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 smtClean="0">
                          <a:solidFill>
                            <a:srgbClr val="3BC13B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</a:p>
                  </a:txBody>
                  <a:tcPr anchor="ctr"/>
                </a:tc>
              </a:tr>
              <a:tr h="819215">
                <a:tc>
                  <a:txBody>
                    <a:bodyPr/>
                    <a:lstStyle/>
                    <a:p>
                      <a:r>
                        <a:rPr lang="es-ES_tradnl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/node/{UUID}/</a:t>
                      </a:r>
                    </a:p>
                    <a:p>
                      <a:r>
                        <a:rPr lang="es-ES_tradnl" sz="140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installation</a:t>
                      </a:r>
                      <a:endParaRPr lang="es-ES" sz="14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7"/>
                        </a:rPr>
                        <a:t>Instalaciones</a:t>
                      </a:r>
                      <a:r>
                        <a:rPr lang="es-ES_tradnl" sz="14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7"/>
                        </a:rPr>
                        <a:t> organizaciones de GBIF.es</a:t>
                      </a:r>
                      <a:endParaRPr lang="es-ES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 las</a:t>
                      </a:r>
                      <a:r>
                        <a:rPr lang="es-ES_tradnl" sz="14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instalaciones de las organizaciones asociadas a un nodo.</a:t>
                      </a:r>
                      <a:endParaRPr lang="es-ES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sz="14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 smtClean="0">
                          <a:solidFill>
                            <a:srgbClr val="3BC13B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  <a:endParaRPr lang="es-ES" sz="1400" dirty="0">
                        <a:solidFill>
                          <a:srgbClr val="3BC13B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sp>
        <p:nvSpPr>
          <p:cNvPr id="9" name="CuadroTexto 8"/>
          <p:cNvSpPr txBox="1"/>
          <p:nvPr/>
        </p:nvSpPr>
        <p:spPr>
          <a:xfrm>
            <a:off x="745232" y="1033572"/>
            <a:ext cx="6059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NODOS</a:t>
            </a:r>
            <a:endParaRPr lang="es-ES" sz="28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cxnSp>
        <p:nvCxnSpPr>
          <p:cNvPr id="13" name="Conector recto 12"/>
          <p:cNvCxnSpPr/>
          <p:nvPr/>
        </p:nvCxnSpPr>
        <p:spPr>
          <a:xfrm flipV="1">
            <a:off x="851968" y="1465620"/>
            <a:ext cx="1199752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725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73024" y="2924944"/>
            <a:ext cx="9217024" cy="146304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4000" dirty="0" err="1" smtClean="0">
                <a:latin typeface="Calibri" panose="020F0502020204030204" pitchFamily="34" charset="0"/>
              </a:rPr>
              <a:t>Application</a:t>
            </a:r>
            <a:r>
              <a:rPr lang="es-ES" sz="4000" dirty="0" smtClean="0">
                <a:latin typeface="Calibri" panose="020F0502020204030204" pitchFamily="34" charset="0"/>
              </a:rPr>
              <a:t> </a:t>
            </a:r>
            <a:r>
              <a:rPr lang="es-ES" sz="4000" dirty="0" err="1" smtClean="0">
                <a:latin typeface="Calibri" panose="020F0502020204030204" pitchFamily="34" charset="0"/>
              </a:rPr>
              <a:t>Programming</a:t>
            </a:r>
            <a:r>
              <a:rPr lang="es-ES" sz="4000" dirty="0" smtClean="0">
                <a:latin typeface="Calibri" panose="020F0502020204030204" pitchFamily="34" charset="0"/>
              </a:rPr>
              <a:t> Interface</a:t>
            </a:r>
            <a:br>
              <a:rPr lang="es-ES" sz="4000" dirty="0" smtClean="0">
                <a:latin typeface="Calibri" panose="020F0502020204030204" pitchFamily="34" charset="0"/>
              </a:rPr>
            </a:br>
            <a:r>
              <a:rPr lang="es-ES" sz="4000" dirty="0" smtClean="0">
                <a:latin typeface="Calibri" panose="020F0502020204030204" pitchFamily="34" charset="0"/>
              </a:rPr>
              <a:t>(API)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27384"/>
            <a:ext cx="9144000" cy="2362200"/>
          </a:xfrm>
          <a:prstGeom prst="rect">
            <a:avLst/>
          </a:prstGeom>
        </p:spPr>
      </p:pic>
      <p:cxnSp>
        <p:nvCxnSpPr>
          <p:cNvPr id="9" name="Straight Connector 7"/>
          <p:cNvCxnSpPr/>
          <p:nvPr/>
        </p:nvCxnSpPr>
        <p:spPr>
          <a:xfrm>
            <a:off x="3059832" y="4437112"/>
            <a:ext cx="2880320" cy="0"/>
          </a:xfrm>
          <a:prstGeom prst="line">
            <a:avLst/>
          </a:prstGeom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ángulo 10"/>
          <p:cNvSpPr/>
          <p:nvPr/>
        </p:nvSpPr>
        <p:spPr>
          <a:xfrm>
            <a:off x="698155" y="4869160"/>
            <a:ext cx="767466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4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SISTEMA DE REGISTRO - NETWORKS</a:t>
            </a:r>
            <a:endParaRPr lang="es-ES" sz="4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41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9850689"/>
              </p:ext>
            </p:extLst>
          </p:nvPr>
        </p:nvGraphicFramePr>
        <p:xfrm>
          <a:off x="107505" y="2060848"/>
          <a:ext cx="8928992" cy="411988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368151"/>
                <a:gridCol w="1080120"/>
                <a:gridCol w="1546447"/>
                <a:gridCol w="1705362"/>
                <a:gridCol w="708631"/>
                <a:gridCol w="939631"/>
                <a:gridCol w="15806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itchFamily="34" charset="0"/>
                        </a:rPr>
                        <a:t>URL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Método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Respuesta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Descripción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Auth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Paging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Parámetros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/network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2"/>
                        </a:rPr>
                        <a:t>Lista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2"/>
                        </a:rPr>
                        <a:t> todas las redes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3BC13B"/>
                          </a:solidFill>
                          <a:latin typeface="Calibri" pitchFamily="34" charset="0"/>
                        </a:rPr>
                        <a:t>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</a:rPr>
                        <a:t>q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,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_tradnl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</a:rPr>
                        <a:t>identifier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, </a:t>
                      </a:r>
                      <a:r>
                        <a:rPr lang="es-ES_tradnl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</a:rPr>
                        <a:t>identifierType</a:t>
                      </a:r>
                      <a:endParaRPr lang="es-ES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/network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POST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UUID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Crea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 una nueva red.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/network/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{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3"/>
                        </a:rPr>
                        <a:t>UUID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}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4"/>
                        </a:rPr>
                        <a:t>Catalogue of 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4"/>
                        </a:rPr>
                        <a:t>Life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Devuelve información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 sobre la red.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/network/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{UUID}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PUT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Actualiza información de la red.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/network/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{UUID}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DELETE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Borra la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 red.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u="none" dirty="0" smtClean="0"/>
              <a:t>NETWORKS</a:t>
            </a:r>
            <a:endParaRPr lang="es-ES" u="none" dirty="0"/>
          </a:p>
        </p:txBody>
      </p:sp>
      <p:sp>
        <p:nvSpPr>
          <p:cNvPr id="14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cxnSp>
        <p:nvCxnSpPr>
          <p:cNvPr id="15" name="Conector recto 14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>
          <a:xfrm>
            <a:off x="851968" y="1562888"/>
            <a:ext cx="1775816" cy="9365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085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5315173"/>
              </p:ext>
            </p:extLst>
          </p:nvPr>
        </p:nvGraphicFramePr>
        <p:xfrm>
          <a:off x="107504" y="2442056"/>
          <a:ext cx="8928993" cy="293116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160240"/>
                <a:gridCol w="1305100"/>
                <a:gridCol w="1449896"/>
                <a:gridCol w="2098337"/>
                <a:gridCol w="857895"/>
                <a:gridCol w="105752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itchFamily="34" charset="0"/>
                        </a:rPr>
                        <a:t>URL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Método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Respuesta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Descripción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Auth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Paging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network</a:t>
                      </a:r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/{UUID}/</a:t>
                      </a:r>
                    </a:p>
                    <a:p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contact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2"/>
                        </a:rPr>
                        <a:t>Contactos de </a:t>
                      </a:r>
                      <a:r>
                        <a:rPr lang="es-ES_tradnl" sz="18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2"/>
                        </a:rPr>
                        <a:t>HerpNET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Lista los contactos de</a:t>
                      </a:r>
                      <a:r>
                        <a:rPr lang="es-ES_tradnl" sz="18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 la red</a:t>
                      </a:r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.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network</a:t>
                      </a:r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/{UUID}/</a:t>
                      </a:r>
                    </a:p>
                    <a:p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contact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POST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ID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Crea</a:t>
                      </a:r>
                      <a:r>
                        <a:rPr lang="es-ES_tradnl" sz="18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 y añade un nuevo contacto.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network</a:t>
                      </a:r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/{UUID}/</a:t>
                      </a:r>
                    </a:p>
                    <a:p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contact/{ID}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PUT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Actualiza el contacto.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network</a:t>
                      </a:r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/{UUID}/</a:t>
                      </a:r>
                    </a:p>
                    <a:p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contact/{ID}</a:t>
                      </a:r>
                      <a:endParaRPr lang="es-ES" sz="18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DELETE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Borra el contacto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13" name="Imagen 1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16" name="CuadroTexto 15"/>
          <p:cNvSpPr txBox="1"/>
          <p:nvPr/>
        </p:nvSpPr>
        <p:spPr>
          <a:xfrm>
            <a:off x="745232" y="1124744"/>
            <a:ext cx="5698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u="none" dirty="0" smtClean="0"/>
              <a:t>NETWORKS </a:t>
            </a:r>
            <a:r>
              <a:rPr lang="es-ES_tradnl" u="none" dirty="0"/>
              <a:t>+ </a:t>
            </a:r>
            <a:r>
              <a:rPr lang="es-ES_tradnl" u="none" dirty="0" smtClean="0"/>
              <a:t>CONTACTOS</a:t>
            </a:r>
            <a:endParaRPr lang="es-ES" u="none" dirty="0"/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cxnSp>
        <p:nvCxnSpPr>
          <p:cNvPr id="18" name="Conector recto 17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 flipV="1">
            <a:off x="851968" y="1556792"/>
            <a:ext cx="3864048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667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436552"/>
              </p:ext>
            </p:extLst>
          </p:nvPr>
        </p:nvGraphicFramePr>
        <p:xfrm>
          <a:off x="107504" y="2461488"/>
          <a:ext cx="8856983" cy="229108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829955"/>
                <a:gridCol w="1194381"/>
                <a:gridCol w="1368152"/>
                <a:gridCol w="2736304"/>
                <a:gridCol w="720080"/>
                <a:gridCol w="10081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itchFamily="34" charset="0"/>
                        </a:rPr>
                        <a:t>URL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Método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Respuesta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Descripción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Auth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Paging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/network/{UUID}/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2"/>
                        </a:rPr>
                        <a:t>endpoint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3"/>
                        </a:rPr>
                        <a:t>Dryad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Lista los puntos de acceso de la red.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/network/{UUID}/endpoint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POST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ID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Crea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 y añade un nuevo punto de acceso a la red.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/network/{UUID}/endpoint/{ID}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DELETE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Borra un punto de acceso de la red.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745232" y="1124744"/>
            <a:ext cx="5770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u="none" dirty="0" smtClean="0"/>
              <a:t>NETWORKS </a:t>
            </a:r>
            <a:r>
              <a:rPr lang="es-ES_tradnl" u="none" dirty="0"/>
              <a:t>+ </a:t>
            </a:r>
            <a:r>
              <a:rPr lang="es-ES_tradnl" u="none" dirty="0" smtClean="0"/>
              <a:t>ENDPOINTS</a:t>
            </a:r>
            <a:endParaRPr lang="es-ES" u="none" dirty="0"/>
          </a:p>
        </p:txBody>
      </p:sp>
      <p:sp>
        <p:nvSpPr>
          <p:cNvPr id="12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cxnSp>
        <p:nvCxnSpPr>
          <p:cNvPr id="13" name="Conector recto 12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/>
          <p:cNvCxnSpPr/>
          <p:nvPr/>
        </p:nvCxnSpPr>
        <p:spPr>
          <a:xfrm flipV="1">
            <a:off x="851968" y="1556792"/>
            <a:ext cx="379204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1185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9946329"/>
              </p:ext>
            </p:extLst>
          </p:nvPr>
        </p:nvGraphicFramePr>
        <p:xfrm>
          <a:off x="107504" y="2434064"/>
          <a:ext cx="8856983" cy="256540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872208"/>
                <a:gridCol w="1152128"/>
                <a:gridCol w="1440160"/>
                <a:gridCol w="2562532"/>
                <a:gridCol w="805180"/>
                <a:gridCol w="10247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itchFamily="34" charset="0"/>
                        </a:rPr>
                        <a:t>URL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Método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Respuesta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Descripción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Auth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Paging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/network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/{UUID}/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identifier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2"/>
                        </a:rPr>
                        <a:t>Identificadores de 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2"/>
                        </a:rPr>
                        <a:t>VerNet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Lista los identificadores de la red.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/network/{UUID}/identifier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POST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ID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Crea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 y añade un nuevo identificador a la red.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/network/{UUID}/identifier/{ID}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DELETE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Borra un identificador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 de la red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sp>
        <p:nvSpPr>
          <p:cNvPr id="9" name="CuadroTexto 8"/>
          <p:cNvSpPr txBox="1"/>
          <p:nvPr/>
        </p:nvSpPr>
        <p:spPr>
          <a:xfrm>
            <a:off x="745232" y="1124744"/>
            <a:ext cx="6491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NETWORKS </a:t>
            </a:r>
            <a:r>
              <a:rPr lang="es-ES_tradnl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+ </a:t>
            </a:r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IDENTIFICADORES</a:t>
            </a:r>
            <a:endParaRPr lang="es-ES" sz="28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cxnSp>
        <p:nvCxnSpPr>
          <p:cNvPr id="13" name="Conector recto 12"/>
          <p:cNvCxnSpPr/>
          <p:nvPr/>
        </p:nvCxnSpPr>
        <p:spPr>
          <a:xfrm flipV="1">
            <a:off x="851968" y="1556792"/>
            <a:ext cx="4800152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139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7049595"/>
              </p:ext>
            </p:extLst>
          </p:nvPr>
        </p:nvGraphicFramePr>
        <p:xfrm>
          <a:off x="107504" y="1858000"/>
          <a:ext cx="8928993" cy="256540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197538"/>
                <a:gridCol w="1240440"/>
                <a:gridCol w="1438447"/>
                <a:gridCol w="2081769"/>
                <a:gridCol w="844628"/>
                <a:gridCol w="11261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itchFamily="34" charset="0"/>
                        </a:rPr>
                        <a:t>URL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Método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Respuesta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Descripción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Auth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Paging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/network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/{UUID}/tag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2"/>
                        </a:rPr>
                        <a:t>Tags de Catalogue of 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2"/>
                        </a:rPr>
                        <a:t>Life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Lista todas las etiquetas de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 la red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/network/{UUID}/</a:t>
                      </a:r>
                    </a:p>
                    <a:p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tag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POST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ID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Crea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 y añade un nueva etiqueta.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/network/{UUID}/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tag/{ID}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DELETE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Borra la etiqueta.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745232" y="1124744"/>
            <a:ext cx="7175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NETWORKS </a:t>
            </a:r>
            <a:r>
              <a:rPr lang="es-ES_tradnl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+ </a:t>
            </a:r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( TAGS / MACHINE TAGS) </a:t>
            </a:r>
            <a:endParaRPr lang="es-ES" sz="2800" i="1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graphicFrame>
        <p:nvGraphicFramePr>
          <p:cNvPr id="10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6863928"/>
              </p:ext>
            </p:extLst>
          </p:nvPr>
        </p:nvGraphicFramePr>
        <p:xfrm>
          <a:off x="107504" y="4437112"/>
          <a:ext cx="8928993" cy="229108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197538"/>
                <a:gridCol w="1240440"/>
                <a:gridCol w="1438447"/>
                <a:gridCol w="2081769"/>
                <a:gridCol w="844628"/>
                <a:gridCol w="11261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itchFamily="34" charset="0"/>
                        </a:rPr>
                        <a:t>URL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Método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Respuesta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Descripción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Auth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Paging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/network/{UUID}/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machinetag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5"/>
                        </a:rPr>
                        <a:t>Metatags 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5"/>
                        </a:rPr>
                        <a:t>CoL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Lista todas las etiquetas 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máq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/network/{UUID}/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machinetag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POST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ID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Crea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 y añade un nueva etiqueta.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/network/{UUID}/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machinetag/{ID}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DELETE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Borra la etiqueta.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1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cxnSp>
        <p:nvCxnSpPr>
          <p:cNvPr id="12" name="Conector recto 11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/>
          <p:nvPr/>
        </p:nvCxnSpPr>
        <p:spPr>
          <a:xfrm flipV="1">
            <a:off x="851968" y="1556792"/>
            <a:ext cx="5664248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404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68096" y="2060848"/>
            <a:ext cx="7290055" cy="4023360"/>
          </a:xfrm>
        </p:spPr>
        <p:txBody>
          <a:bodyPr/>
          <a:lstStyle/>
          <a:p>
            <a:r>
              <a:rPr lang="es-ES_tradnl" dirty="0" smtClean="0">
                <a:latin typeface="Calibri" panose="020F0502020204030204" pitchFamily="34" charset="0"/>
              </a:rPr>
              <a:t>- </a:t>
            </a:r>
            <a:r>
              <a:rPr lang="es-ES_tradnl" u="sng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FLUJO DE INFORMACIÓN:</a:t>
            </a:r>
            <a:endParaRPr lang="es-ES_tradnl" u="sng" dirty="0" smtClean="0">
              <a:latin typeface="Calibri" panose="020F0502020204030204" pitchFamily="34" charset="0"/>
            </a:endParaRPr>
          </a:p>
          <a:p>
            <a:pPr marL="310896" lvl="2" indent="0">
              <a:buNone/>
            </a:pPr>
            <a:endParaRPr lang="es-ES_tradnl" dirty="0" smtClean="0"/>
          </a:p>
          <a:p>
            <a:r>
              <a:rPr lang="es-ES_tradnl" dirty="0" smtClean="0"/>
              <a:t> </a:t>
            </a:r>
          </a:p>
          <a:p>
            <a:endParaRPr lang="es-ES_tradnl" dirty="0" smtClean="0"/>
          </a:p>
          <a:p>
            <a:endParaRPr lang="es-ES" sz="12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dirty="0" smtClean="0"/>
              <a:t>1. ¿Qué es una API?  </a:t>
            </a: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3183160" y="32175"/>
            <a:ext cx="484522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4000" u="sng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APPLICATION PROGRAMMING INTERFACE</a:t>
            </a:r>
            <a:endParaRPr lang="es-ES" sz="4000" u="sng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2050" name="Picture 2" descr="http://static.freepik.com/foto-gratis/base-de-datos-del-servidor_17-101513203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519884"/>
            <a:ext cx="589657" cy="724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/>
          <p:cNvSpPr txBox="1"/>
          <p:nvPr/>
        </p:nvSpPr>
        <p:spPr>
          <a:xfrm>
            <a:off x="834380" y="2774046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solidFill>
                  <a:schemeClr val="bg2">
                    <a:lumMod val="50000"/>
                  </a:schemeClr>
                </a:solidFill>
              </a:rPr>
              <a:t>SERVIDOR</a:t>
            </a:r>
            <a:endParaRPr lang="es-ES" sz="2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1482452" y="4256798"/>
            <a:ext cx="496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 smtClean="0">
                <a:solidFill>
                  <a:schemeClr val="bg2">
                    <a:lumMod val="50000"/>
                  </a:schemeClr>
                </a:solidFill>
              </a:rPr>
              <a:t>S.I</a:t>
            </a:r>
            <a:endParaRPr lang="es-ES" sz="2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4" name="CuadroTexto 23"/>
          <p:cNvSpPr txBox="1"/>
          <p:nvPr/>
        </p:nvSpPr>
        <p:spPr>
          <a:xfrm>
            <a:off x="7164288" y="4685074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 smtClean="0">
                <a:solidFill>
                  <a:schemeClr val="bg2">
                    <a:lumMod val="50000"/>
                  </a:schemeClr>
                </a:solidFill>
              </a:rPr>
              <a:t>CLIENTE</a:t>
            </a:r>
            <a:endParaRPr lang="es-ES" sz="20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23" name="Imagen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4288" y="3264544"/>
            <a:ext cx="953468" cy="1234819"/>
          </a:xfrm>
          <a:prstGeom prst="rect">
            <a:avLst/>
          </a:prstGeom>
        </p:spPr>
      </p:pic>
      <p:cxnSp>
        <p:nvCxnSpPr>
          <p:cNvPr id="26" name="Conector recto de flecha 25"/>
          <p:cNvCxnSpPr/>
          <p:nvPr/>
        </p:nvCxnSpPr>
        <p:spPr>
          <a:xfrm>
            <a:off x="1331640" y="4365104"/>
            <a:ext cx="0" cy="720080"/>
          </a:xfrm>
          <a:prstGeom prst="straightConnector1">
            <a:avLst/>
          </a:pr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8" name="CuadroTexto 27"/>
          <p:cNvSpPr txBox="1"/>
          <p:nvPr/>
        </p:nvSpPr>
        <p:spPr>
          <a:xfrm>
            <a:off x="54364" y="5047410"/>
            <a:ext cx="23762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dirty="0" smtClean="0">
                <a:solidFill>
                  <a:schemeClr val="bg2">
                    <a:lumMod val="50000"/>
                  </a:schemeClr>
                </a:solidFill>
              </a:rPr>
              <a:t>API</a:t>
            </a:r>
          </a:p>
          <a:p>
            <a:pPr algn="ctr"/>
            <a:r>
              <a:rPr lang="es-ES_tradnl" sz="1200" dirty="0" smtClean="0">
                <a:solidFill>
                  <a:schemeClr val="bg2">
                    <a:lumMod val="50000"/>
                  </a:schemeClr>
                </a:solidFill>
              </a:rPr>
              <a:t>(Lenguaje </a:t>
            </a:r>
          </a:p>
          <a:p>
            <a:pPr algn="ctr"/>
            <a:r>
              <a:rPr lang="es-ES_tradnl" sz="1200" dirty="0" smtClean="0">
                <a:solidFill>
                  <a:schemeClr val="bg2">
                    <a:lumMod val="50000"/>
                  </a:schemeClr>
                </a:solidFill>
              </a:rPr>
              <a:t>de </a:t>
            </a:r>
          </a:p>
          <a:p>
            <a:pPr algn="ctr"/>
            <a:r>
              <a:rPr lang="es-ES_tradnl" sz="1200" dirty="0" smtClean="0">
                <a:solidFill>
                  <a:schemeClr val="bg2">
                    <a:lumMod val="50000"/>
                  </a:schemeClr>
                </a:solidFill>
              </a:rPr>
              <a:t>comunicación)</a:t>
            </a:r>
            <a:endParaRPr lang="es-ES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7" name="Rectángulo 26">
            <a:hlinkClick r:id="rId6"/>
          </p:cNvPr>
          <p:cNvSpPr/>
          <p:nvPr/>
        </p:nvSpPr>
        <p:spPr>
          <a:xfrm>
            <a:off x="3347864" y="2646802"/>
            <a:ext cx="54923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bg2">
                    <a:lumMod val="50000"/>
                  </a:schemeClr>
                </a:solidFill>
                <a:hlinkClick r:id="rId6"/>
              </a:rPr>
              <a:t>http://api.gbif.org/v0.9/dataset?q=VAL&amp;country=SPAIN</a:t>
            </a:r>
            <a:endParaRPr lang="es-ES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30" name="Conector recto de flecha 29"/>
          <p:cNvCxnSpPr/>
          <p:nvPr/>
        </p:nvCxnSpPr>
        <p:spPr>
          <a:xfrm>
            <a:off x="7596336" y="2996952"/>
            <a:ext cx="0" cy="234250"/>
          </a:xfrm>
          <a:prstGeom prst="straightConnector1">
            <a:avLst/>
          </a:pr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1" name="Forma libre 30"/>
          <p:cNvSpPr/>
          <p:nvPr/>
        </p:nvSpPr>
        <p:spPr>
          <a:xfrm>
            <a:off x="1979080" y="3102708"/>
            <a:ext cx="4998951" cy="739118"/>
          </a:xfrm>
          <a:custGeom>
            <a:avLst/>
            <a:gdLst>
              <a:gd name="connsiteX0" fmla="*/ 3071446 w 3819618"/>
              <a:gd name="connsiteY0" fmla="*/ 0 h 669197"/>
              <a:gd name="connsiteX1" fmla="*/ 3610708 w 3819618"/>
              <a:gd name="connsiteY1" fmla="*/ 601784 h 669197"/>
              <a:gd name="connsiteX2" fmla="*/ 0 w 3819618"/>
              <a:gd name="connsiteY2" fmla="*/ 656492 h 669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19618" h="669197">
                <a:moveTo>
                  <a:pt x="3071446" y="0"/>
                </a:moveTo>
                <a:cubicBezTo>
                  <a:pt x="3597031" y="246184"/>
                  <a:pt x="4122616" y="492369"/>
                  <a:pt x="3610708" y="601784"/>
                </a:cubicBezTo>
                <a:cubicBezTo>
                  <a:pt x="3098800" y="711199"/>
                  <a:pt x="622626" y="653887"/>
                  <a:pt x="0" y="656492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CuadroTexto 31"/>
          <p:cNvSpPr txBox="1"/>
          <p:nvPr/>
        </p:nvSpPr>
        <p:spPr>
          <a:xfrm>
            <a:off x="5688274" y="2914707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1</a:t>
            </a:r>
            <a:endParaRPr lang="es-ES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5" name="Forma libre 34"/>
          <p:cNvSpPr/>
          <p:nvPr/>
        </p:nvSpPr>
        <p:spPr>
          <a:xfrm>
            <a:off x="265564" y="3519883"/>
            <a:ext cx="799900" cy="1084155"/>
          </a:xfrm>
          <a:custGeom>
            <a:avLst/>
            <a:gdLst>
              <a:gd name="connsiteX0" fmla="*/ 805145 w 805145"/>
              <a:gd name="connsiteY0" fmla="*/ 244955 h 1160132"/>
              <a:gd name="connsiteX1" fmla="*/ 320591 w 805145"/>
              <a:gd name="connsiteY1" fmla="*/ 10493 h 1160132"/>
              <a:gd name="connsiteX2" fmla="*/ 160 w 805145"/>
              <a:gd name="connsiteY2" fmla="*/ 549755 h 1160132"/>
              <a:gd name="connsiteX3" fmla="*/ 359668 w 805145"/>
              <a:gd name="connsiteY3" fmla="*/ 1159355 h 1160132"/>
              <a:gd name="connsiteX4" fmla="*/ 750437 w 805145"/>
              <a:gd name="connsiteY4" fmla="*/ 651355 h 1160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5145" h="1160132">
                <a:moveTo>
                  <a:pt x="805145" y="244955"/>
                </a:moveTo>
                <a:cubicBezTo>
                  <a:pt x="629950" y="102324"/>
                  <a:pt x="454755" y="-40307"/>
                  <a:pt x="320591" y="10493"/>
                </a:cubicBezTo>
                <a:cubicBezTo>
                  <a:pt x="186427" y="61293"/>
                  <a:pt x="-6353" y="358278"/>
                  <a:pt x="160" y="549755"/>
                </a:cubicBezTo>
                <a:cubicBezTo>
                  <a:pt x="6673" y="741232"/>
                  <a:pt x="234622" y="1142422"/>
                  <a:pt x="359668" y="1159355"/>
                </a:cubicBezTo>
                <a:cubicBezTo>
                  <a:pt x="484714" y="1176288"/>
                  <a:pt x="617575" y="913821"/>
                  <a:pt x="750437" y="651355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CuadroTexto 36"/>
          <p:cNvSpPr txBox="1"/>
          <p:nvPr/>
        </p:nvSpPr>
        <p:spPr>
          <a:xfrm>
            <a:off x="-13973" y="319429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2</a:t>
            </a:r>
            <a:endParaRPr lang="es-ES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8" name="CuadroTexto 37"/>
          <p:cNvSpPr txBox="1"/>
          <p:nvPr/>
        </p:nvSpPr>
        <p:spPr>
          <a:xfrm>
            <a:off x="1834173" y="4274081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3</a:t>
            </a:r>
            <a:endParaRPr lang="es-ES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9" name="CuadroTexto 38"/>
          <p:cNvSpPr txBox="1"/>
          <p:nvPr/>
        </p:nvSpPr>
        <p:spPr>
          <a:xfrm>
            <a:off x="6162436" y="41029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4</a:t>
            </a:r>
            <a:endParaRPr lang="es-ES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40" name="Conector recto de flecha 39"/>
          <p:cNvCxnSpPr/>
          <p:nvPr/>
        </p:nvCxnSpPr>
        <p:spPr>
          <a:xfrm flipV="1">
            <a:off x="1979080" y="4072528"/>
            <a:ext cx="4998951" cy="4544"/>
          </a:xfrm>
          <a:prstGeom prst="straightConnector1">
            <a:avLst/>
          </a:pr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43" name="CuadroTexto 42"/>
          <p:cNvSpPr txBox="1"/>
          <p:nvPr/>
        </p:nvSpPr>
        <p:spPr>
          <a:xfrm>
            <a:off x="5624750" y="4374258"/>
            <a:ext cx="14404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dirty="0" smtClean="0">
                <a:solidFill>
                  <a:schemeClr val="bg2">
                    <a:lumMod val="50000"/>
                  </a:schemeClr>
                </a:solidFill>
              </a:rPr>
              <a:t>Respuesta</a:t>
            </a:r>
          </a:p>
          <a:p>
            <a:pPr algn="ctr"/>
            <a:r>
              <a:rPr lang="es-ES_tradnl" sz="2000" i="1" dirty="0" smtClean="0">
                <a:solidFill>
                  <a:schemeClr val="bg2">
                    <a:lumMod val="50000"/>
                  </a:schemeClr>
                </a:solidFill>
              </a:rPr>
              <a:t>(</a:t>
            </a:r>
            <a:r>
              <a:rPr lang="es-ES_tradnl" sz="2000" i="1" dirty="0" smtClean="0">
                <a:solidFill>
                  <a:schemeClr val="bg2">
                    <a:lumMod val="50000"/>
                  </a:schemeClr>
                </a:solidFill>
                <a:hlinkClick r:id="rId7"/>
              </a:rPr>
              <a:t>JSON</a:t>
            </a:r>
            <a:r>
              <a:rPr lang="es-ES_tradnl" sz="2000" i="1" dirty="0" smtClean="0">
                <a:solidFill>
                  <a:schemeClr val="bg2">
                    <a:lumMod val="50000"/>
                  </a:schemeClr>
                </a:solidFill>
              </a:rPr>
              <a:t>)</a:t>
            </a:r>
            <a:endParaRPr lang="es-ES" sz="2000" i="1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44" name="Conector recto 43"/>
          <p:cNvCxnSpPr/>
          <p:nvPr/>
        </p:nvCxnSpPr>
        <p:spPr>
          <a:xfrm>
            <a:off x="2122205" y="4186678"/>
            <a:ext cx="0" cy="1330554"/>
          </a:xfrm>
          <a:prstGeom prst="line">
            <a:avLst/>
          </a:prstGeom>
          <a:noFill/>
          <a:ln>
            <a:solidFill>
              <a:srgbClr val="C00000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46" name="CuadroTexto 45"/>
          <p:cNvSpPr txBox="1"/>
          <p:nvPr/>
        </p:nvSpPr>
        <p:spPr>
          <a:xfrm>
            <a:off x="2150010" y="4223255"/>
            <a:ext cx="31049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1600" dirty="0" smtClean="0">
                <a:solidFill>
                  <a:schemeClr val="bg2">
                    <a:lumMod val="50000"/>
                  </a:schemeClr>
                </a:solidFill>
              </a:rPr>
              <a:t>Sistema de registro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1600" dirty="0" smtClean="0">
                <a:solidFill>
                  <a:schemeClr val="bg2">
                    <a:lumMod val="50000"/>
                  </a:schemeClr>
                </a:solidFill>
              </a:rPr>
              <a:t>GBIF </a:t>
            </a:r>
            <a:r>
              <a:rPr lang="es-ES_tradnl" sz="1600" dirty="0" err="1" smtClean="0">
                <a:solidFill>
                  <a:schemeClr val="bg2">
                    <a:lumMod val="50000"/>
                  </a:schemeClr>
                </a:solidFill>
              </a:rPr>
              <a:t>Taxonomic</a:t>
            </a:r>
            <a:r>
              <a:rPr lang="es-ES_tradnl" sz="16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s-ES_tradnl" sz="1600" dirty="0" err="1" smtClean="0">
                <a:solidFill>
                  <a:schemeClr val="bg2">
                    <a:lumMod val="50000"/>
                  </a:schemeClr>
                </a:solidFill>
              </a:rPr>
              <a:t>Backbone</a:t>
            </a:r>
            <a:r>
              <a:rPr lang="es-ES_tradnl" sz="1600" dirty="0" smtClean="0">
                <a:solidFill>
                  <a:schemeClr val="bg2">
                    <a:lumMod val="50000"/>
                  </a:schemeClr>
                </a:solidFill>
              </a:rPr>
              <a:t> (</a:t>
            </a:r>
            <a:r>
              <a:rPr lang="es-ES_tradnl" sz="1600" dirty="0" err="1" smtClean="0">
                <a:solidFill>
                  <a:schemeClr val="bg2">
                    <a:lumMod val="50000"/>
                  </a:schemeClr>
                </a:solidFill>
              </a:rPr>
              <a:t>nub</a:t>
            </a:r>
            <a:r>
              <a:rPr lang="es-ES_tradnl" sz="1600" dirty="0" smtClean="0">
                <a:solidFill>
                  <a:schemeClr val="bg2">
                    <a:lumMod val="50000"/>
                  </a:schemeClr>
                </a:solidFill>
              </a:rPr>
              <a:t>) (y otras checklist)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1600" dirty="0" smtClean="0">
                <a:solidFill>
                  <a:schemeClr val="bg2">
                    <a:lumMod val="50000"/>
                  </a:schemeClr>
                </a:solidFill>
              </a:rPr>
              <a:t>GBIF </a:t>
            </a:r>
            <a:r>
              <a:rPr lang="es-ES_tradnl" sz="1600" dirty="0" err="1" smtClean="0">
                <a:solidFill>
                  <a:schemeClr val="bg2">
                    <a:lumMod val="50000"/>
                  </a:schemeClr>
                </a:solidFill>
              </a:rPr>
              <a:t>Occurrence</a:t>
            </a:r>
            <a:r>
              <a:rPr lang="es-ES_tradnl" sz="1600" dirty="0" smtClean="0">
                <a:solidFill>
                  <a:schemeClr val="bg2">
                    <a:lumMod val="50000"/>
                  </a:schemeClr>
                </a:solidFill>
              </a:rPr>
              <a:t> Storage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1600" dirty="0" smtClean="0">
                <a:solidFill>
                  <a:schemeClr val="bg2">
                    <a:lumMod val="50000"/>
                  </a:schemeClr>
                </a:solidFill>
              </a:rPr>
              <a:t>Sistemas de </a:t>
            </a:r>
            <a:r>
              <a:rPr lang="es-ES_tradnl" sz="1600" dirty="0" err="1" smtClean="0">
                <a:solidFill>
                  <a:schemeClr val="bg2">
                    <a:lumMod val="50000"/>
                  </a:schemeClr>
                </a:solidFill>
              </a:rPr>
              <a:t>georreferenciación</a:t>
            </a:r>
            <a:endParaRPr lang="es-ES_tradnl" sz="16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0" name="CuadroTexto 49"/>
          <p:cNvSpPr txBox="1"/>
          <p:nvPr/>
        </p:nvSpPr>
        <p:spPr>
          <a:xfrm>
            <a:off x="5129204" y="3167498"/>
            <a:ext cx="14404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dirty="0" smtClean="0">
                <a:solidFill>
                  <a:schemeClr val="bg2">
                    <a:lumMod val="50000"/>
                  </a:schemeClr>
                </a:solidFill>
              </a:rPr>
              <a:t>Solicitud</a:t>
            </a:r>
            <a:endParaRPr lang="es-ES" sz="2000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1" name="CuadroTexto 50"/>
          <p:cNvSpPr txBox="1"/>
          <p:nvPr/>
        </p:nvSpPr>
        <p:spPr>
          <a:xfrm>
            <a:off x="-79701" y="3163521"/>
            <a:ext cx="14404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dirty="0" smtClean="0">
                <a:solidFill>
                  <a:schemeClr val="bg2">
                    <a:lumMod val="50000"/>
                  </a:schemeClr>
                </a:solidFill>
              </a:rPr>
              <a:t>Análisis</a:t>
            </a:r>
            <a:endParaRPr lang="es-ES" sz="2000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2" name="CuadroTexto 51"/>
          <p:cNvSpPr txBox="1"/>
          <p:nvPr/>
        </p:nvSpPr>
        <p:spPr>
          <a:xfrm>
            <a:off x="7497006" y="5124061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5</a:t>
            </a:r>
            <a:endParaRPr lang="es-ES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3" name="CuadroTexto 52"/>
          <p:cNvSpPr txBox="1"/>
          <p:nvPr/>
        </p:nvSpPr>
        <p:spPr>
          <a:xfrm>
            <a:off x="6797888" y="5400430"/>
            <a:ext cx="168626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dirty="0" smtClean="0">
                <a:solidFill>
                  <a:schemeClr val="bg2">
                    <a:lumMod val="50000"/>
                  </a:schemeClr>
                </a:solidFill>
              </a:rPr>
              <a:t>Visualización</a:t>
            </a:r>
          </a:p>
          <a:p>
            <a:pPr algn="ctr"/>
            <a:r>
              <a:rPr lang="es-ES_tradnl" sz="2000" dirty="0" smtClean="0">
                <a:solidFill>
                  <a:schemeClr val="bg2">
                    <a:lumMod val="50000"/>
                  </a:schemeClr>
                </a:solidFill>
              </a:rPr>
              <a:t>/</a:t>
            </a:r>
          </a:p>
          <a:p>
            <a:pPr algn="ctr"/>
            <a:r>
              <a:rPr lang="es-ES_tradnl" sz="2000" dirty="0" smtClean="0">
                <a:solidFill>
                  <a:schemeClr val="bg2">
                    <a:lumMod val="50000"/>
                  </a:schemeClr>
                </a:solidFill>
              </a:rPr>
              <a:t>Lectura de la respuesta</a:t>
            </a:r>
            <a:endParaRPr lang="es-ES" sz="2000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4" name="CuadroTexto 53"/>
          <p:cNvSpPr txBox="1"/>
          <p:nvPr/>
        </p:nvSpPr>
        <p:spPr>
          <a:xfrm>
            <a:off x="54364" y="5969212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dirty="0" smtClean="0">
                <a:solidFill>
                  <a:schemeClr val="bg2">
                    <a:lumMod val="50000"/>
                  </a:schemeClr>
                </a:solidFill>
              </a:rPr>
              <a:t>-CRUD-</a:t>
            </a:r>
            <a:endParaRPr lang="es-ES" sz="12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36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959146"/>
              </p:ext>
            </p:extLst>
          </p:nvPr>
        </p:nvGraphicFramePr>
        <p:xfrm>
          <a:off x="107504" y="2434064"/>
          <a:ext cx="8856983" cy="256540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829955"/>
                <a:gridCol w="1032951"/>
                <a:gridCol w="1457574"/>
                <a:gridCol w="2706548"/>
                <a:gridCol w="805180"/>
                <a:gridCol w="10247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itchFamily="34" charset="0"/>
                        </a:rPr>
                        <a:t>URL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Método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Respuesta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Descripción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Auth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Paging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/network/{UUID}/comment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2"/>
                        </a:rPr>
                        <a:t>Comentarios sobre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2"/>
                        </a:rPr>
                        <a:t> KNB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Lista los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comentarios sobre la red.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/network/{UUID}/comment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POST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ID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Crea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 y añade un nuevo comentario asociado a la red.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/network/{UUID}/comment/{ID}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DELETE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Borra un comentario.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sp>
        <p:nvSpPr>
          <p:cNvPr id="9" name="CuadroTexto 8"/>
          <p:cNvSpPr txBox="1"/>
          <p:nvPr/>
        </p:nvSpPr>
        <p:spPr>
          <a:xfrm>
            <a:off x="745232" y="1124744"/>
            <a:ext cx="6059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NETWORKS </a:t>
            </a:r>
            <a:r>
              <a:rPr lang="es-ES_tradnl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+ </a:t>
            </a:r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COMENTARIOS</a:t>
            </a:r>
            <a:endParaRPr lang="es-ES" sz="28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cxnSp>
        <p:nvCxnSpPr>
          <p:cNvPr id="13" name="Conector recto 12"/>
          <p:cNvCxnSpPr/>
          <p:nvPr/>
        </p:nvCxnSpPr>
        <p:spPr>
          <a:xfrm flipV="1">
            <a:off x="851968" y="1556792"/>
            <a:ext cx="4296096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524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4634939"/>
              </p:ext>
            </p:extLst>
          </p:nvPr>
        </p:nvGraphicFramePr>
        <p:xfrm>
          <a:off x="107504" y="2434064"/>
          <a:ext cx="8856983" cy="256540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829955"/>
                <a:gridCol w="1032951"/>
                <a:gridCol w="1385566"/>
                <a:gridCol w="2778556"/>
                <a:gridCol w="805180"/>
                <a:gridCol w="10247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itchFamily="34" charset="0"/>
                        </a:rPr>
                        <a:t>URL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Método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Respuesta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Descripción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Auth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Paging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/network/{UUID}/constituents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2"/>
                        </a:rPr>
                        <a:t>OZCAM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Lista los dataset que forman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 la red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3BC13B"/>
                          </a:solidFill>
                          <a:latin typeface="Calibri" pitchFamily="34" charset="0"/>
                        </a:rPr>
                        <a:t>SI</a:t>
                      </a:r>
                      <a:endParaRPr lang="es-ES" dirty="0">
                        <a:solidFill>
                          <a:srgbClr val="3BC13B"/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/network/{UUID}/constituents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POST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ID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Crea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 un nuevo dataset asociado a esa red.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/network/{UUID}/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constituents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{ID}</a:t>
                      </a:r>
                      <a:endParaRPr lang="es-ES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DELETE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Borra un dataset de esa red.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E04930"/>
                          </a:solidFill>
                          <a:latin typeface="Calibri" pitchFamily="34" charset="0"/>
                        </a:rPr>
                        <a:t>SI</a:t>
                      </a:r>
                      <a:endParaRPr lang="es-ES" dirty="0">
                        <a:solidFill>
                          <a:srgbClr val="E04930"/>
                        </a:solidFill>
                        <a:latin typeface="Calibri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sp>
        <p:nvSpPr>
          <p:cNvPr id="9" name="CuadroTexto 8"/>
          <p:cNvSpPr txBox="1"/>
          <p:nvPr/>
        </p:nvSpPr>
        <p:spPr>
          <a:xfrm>
            <a:off x="745232" y="1124744"/>
            <a:ext cx="6059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NETWORKS </a:t>
            </a:r>
            <a:r>
              <a:rPr lang="es-ES_tradnl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+ </a:t>
            </a:r>
            <a:r>
              <a:rPr lang="es-ES_tradnl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rPr>
              <a:t>DATASET</a:t>
            </a:r>
            <a:endParaRPr lang="es-ES" sz="28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cxnSp>
        <p:nvCxnSpPr>
          <p:cNvPr id="13" name="Conector recto 12"/>
          <p:cNvCxnSpPr/>
          <p:nvPr/>
        </p:nvCxnSpPr>
        <p:spPr>
          <a:xfrm flipV="1">
            <a:off x="851968" y="1556792"/>
            <a:ext cx="3359992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4604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73024" y="2924944"/>
            <a:ext cx="9217024" cy="146304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4000" dirty="0" err="1" smtClean="0">
                <a:latin typeface="Calibri" panose="020F0502020204030204" pitchFamily="34" charset="0"/>
              </a:rPr>
              <a:t>Application</a:t>
            </a:r>
            <a:r>
              <a:rPr lang="es-ES" sz="4000" dirty="0" smtClean="0">
                <a:latin typeface="Calibri" panose="020F0502020204030204" pitchFamily="34" charset="0"/>
              </a:rPr>
              <a:t> </a:t>
            </a:r>
            <a:r>
              <a:rPr lang="es-ES" sz="4000" dirty="0" err="1" smtClean="0">
                <a:latin typeface="Calibri" panose="020F0502020204030204" pitchFamily="34" charset="0"/>
              </a:rPr>
              <a:t>Programming</a:t>
            </a:r>
            <a:r>
              <a:rPr lang="es-ES" sz="4000" dirty="0" smtClean="0">
                <a:latin typeface="Calibri" panose="020F0502020204030204" pitchFamily="34" charset="0"/>
              </a:rPr>
              <a:t> Interface</a:t>
            </a:r>
            <a:br>
              <a:rPr lang="es-ES" sz="4000" dirty="0" smtClean="0">
                <a:latin typeface="Calibri" panose="020F0502020204030204" pitchFamily="34" charset="0"/>
              </a:rPr>
            </a:br>
            <a:r>
              <a:rPr lang="es-ES" sz="4000" dirty="0" smtClean="0">
                <a:latin typeface="Calibri" panose="020F0502020204030204" pitchFamily="34" charset="0"/>
              </a:rPr>
              <a:t>(API)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27384"/>
            <a:ext cx="9144000" cy="2362200"/>
          </a:xfrm>
          <a:prstGeom prst="rect">
            <a:avLst/>
          </a:prstGeom>
        </p:spPr>
      </p:pic>
      <p:cxnSp>
        <p:nvCxnSpPr>
          <p:cNvPr id="9" name="Straight Connector 7"/>
          <p:cNvCxnSpPr/>
          <p:nvPr/>
        </p:nvCxnSpPr>
        <p:spPr>
          <a:xfrm>
            <a:off x="3059832" y="4437112"/>
            <a:ext cx="2880320" cy="0"/>
          </a:xfrm>
          <a:prstGeom prst="line">
            <a:avLst/>
          </a:prstGeom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ángulo 10"/>
          <p:cNvSpPr/>
          <p:nvPr/>
        </p:nvSpPr>
        <p:spPr>
          <a:xfrm>
            <a:off x="1547664" y="4869160"/>
            <a:ext cx="597445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4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INFORMACIÓN DE ESPECIES</a:t>
            </a:r>
            <a:endParaRPr lang="es-ES" sz="4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41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3230580"/>
              </p:ext>
            </p:extLst>
          </p:nvPr>
        </p:nvGraphicFramePr>
        <p:xfrm>
          <a:off x="107505" y="2148324"/>
          <a:ext cx="8928992" cy="3512924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440159"/>
                <a:gridCol w="1008112"/>
                <a:gridCol w="1512168"/>
                <a:gridCol w="1512168"/>
                <a:gridCol w="792088"/>
                <a:gridCol w="936104"/>
                <a:gridCol w="172819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itchFamily="34" charset="0"/>
                        </a:rPr>
                        <a:t>URL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Método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Respuesta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Descripción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Auth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Paging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Parámetros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947524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/species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3" action="ppaction://hlinkfile"/>
                        </a:rPr>
                        <a:t>Species list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Lista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 todos los nombres de la checklist.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3BC13B"/>
                          </a:solidFill>
                          <a:latin typeface="Calibri" pitchFamily="34" charset="0"/>
                        </a:rPr>
                        <a:t>SI</a:t>
                      </a:r>
                    </a:p>
                    <a:p>
                      <a:pPr algn="ctr"/>
                      <a:r>
                        <a:rPr lang="es-ES_tradnl" sz="11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(Explicación)</a:t>
                      </a:r>
                      <a:endParaRPr lang="es-ES" sz="11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</a:rPr>
                        <a:t>language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,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s-ES_tradnl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</a:rPr>
                        <a:t>datasetKey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, </a:t>
                      </a:r>
                      <a:r>
                        <a:rPr lang="es-ES_tradnl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</a:rPr>
                        <a:t>sourceId, name</a:t>
                      </a:r>
                      <a:endParaRPr lang="es-ES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/species/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{int}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4"/>
                        </a:rPr>
                        <a:t>Acalypha</a:t>
                      </a:r>
                      <a:endParaRPr lang="es-ES_tradnl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  <a:p>
                      <a:pPr algn="ctr"/>
                      <a:r>
                        <a:rPr lang="es-ES_tradnl" sz="11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(*)</a:t>
                      </a:r>
                      <a:endParaRPr lang="es-ES" sz="11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Devuelve información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 sobre la </a:t>
                      </a:r>
                      <a:r>
                        <a:rPr lang="es-ES_tradnl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sp.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rgbClr val="FF0000"/>
                          </a:solidFill>
                          <a:latin typeface="Calibri" pitchFamily="34" charset="0"/>
                        </a:rPr>
                        <a:t>/species/{int}/verbatim</a:t>
                      </a:r>
                      <a:endParaRPr lang="es-ES" dirty="0">
                        <a:solidFill>
                          <a:srgbClr val="FF0000"/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Devuelve el verbatim 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NO</a:t>
                      </a:r>
                      <a:endParaRPr lang="es-ES" sz="1800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/species/{int}/name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5"/>
                        </a:rPr>
                        <a:t>Acalypha name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Información del nombre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NO</a:t>
                      </a:r>
                      <a:endParaRPr lang="es-ES" sz="1800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7" name="Imagen 6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u="none" dirty="0" smtClean="0"/>
              <a:t>NAME USAGE   </a:t>
            </a:r>
            <a:r>
              <a:rPr lang="es-ES_tradnl" sz="1100" u="none" dirty="0" smtClean="0"/>
              <a:t>(Introducción)</a:t>
            </a:r>
            <a:endParaRPr lang="es-ES" u="none" dirty="0"/>
          </a:p>
        </p:txBody>
      </p:sp>
      <p:sp>
        <p:nvSpPr>
          <p:cNvPr id="14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INFORMACIÓN DE ESPECIES</a:t>
            </a:r>
            <a:endParaRPr lang="es-ES" u="none" dirty="0"/>
          </a:p>
        </p:txBody>
      </p:sp>
      <p:cxnSp>
        <p:nvCxnSpPr>
          <p:cNvPr id="15" name="Conector recto 14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>
          <a:xfrm flipV="1">
            <a:off x="851968" y="1556792"/>
            <a:ext cx="2135856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085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5135836"/>
              </p:ext>
            </p:extLst>
          </p:nvPr>
        </p:nvGraphicFramePr>
        <p:xfrm>
          <a:off x="107505" y="1876908"/>
          <a:ext cx="8928992" cy="4777844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440159"/>
                <a:gridCol w="1008112"/>
                <a:gridCol w="1728192"/>
                <a:gridCol w="1512168"/>
                <a:gridCol w="792088"/>
                <a:gridCol w="936104"/>
                <a:gridCol w="15121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itchFamily="34" charset="0"/>
                        </a:rPr>
                        <a:t>URL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Método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Respuesta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Descripción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Auth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Paging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Parámetros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947524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/species/{int}/parents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3"/>
                        </a:rPr>
                        <a:t>Padres de Acalypha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Lista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 los padres en la taxonomía.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sz="11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</a:rPr>
                        <a:t>language</a:t>
                      </a:r>
                      <a:endParaRPr lang="es-ES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/species/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{int}/c</a:t>
                      </a:r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hildren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4"/>
                        </a:rPr>
                        <a:t>Hijos de Acalypha</a:t>
                      </a:r>
                      <a:endParaRPr lang="es-ES_tradnl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  <a:p>
                      <a:pPr algn="ctr"/>
                      <a:endParaRPr lang="es-ES" sz="11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Lista los hijos de Acalypha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NO</a:t>
                      </a:r>
                      <a:endParaRPr lang="es-ES" sz="1800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kern="1200" dirty="0" smtClean="0">
                          <a:solidFill>
                            <a:srgbClr val="3BC13B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3BC13B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1800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language</a:t>
                      </a:r>
                      <a:endParaRPr lang="es-ES" sz="1800" kern="12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/species/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{int}/related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5"/>
                        </a:rPr>
                        <a:t>Relacionados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5"/>
                        </a:rPr>
                        <a:t> con 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5"/>
                        </a:rPr>
                        <a:t>Acalypha</a:t>
                      </a:r>
                      <a:endParaRPr lang="es-ES_tradnl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Lista los nombres afines de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 otras checklist.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1800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language, datasetKey</a:t>
                      </a:r>
                      <a:endParaRPr lang="es-ES" sz="1800" kern="12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_tradnl" sz="180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/species/{int}/synomyms</a:t>
                      </a:r>
                      <a:endParaRPr lang="es-ES" sz="1800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kern="1200" dirty="0" smtClean="0">
                          <a:solidFill>
                            <a:srgbClr val="C00000"/>
                          </a:solidFill>
                          <a:latin typeface="Calibri" pitchFamily="34" charset="0"/>
                          <a:ea typeface="+mn-ea"/>
                          <a:cs typeface="+mn-cs"/>
                          <a:hlinkClick r:id="rId6"/>
                        </a:rPr>
                        <a:t>Sinónimos de Orthotrichum gymnostomum</a:t>
                      </a:r>
                      <a:endParaRPr lang="es-ES" sz="1800" kern="1200" dirty="0" smtClean="0">
                        <a:solidFill>
                          <a:srgbClr val="C00000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s-ES" dirty="0" smtClean="0">
                          <a:solidFill>
                            <a:srgbClr val="C00000"/>
                          </a:solidFill>
                          <a:latin typeface="Calibri" pitchFamily="34" charset="0"/>
                        </a:rPr>
                        <a:t>(*)</a:t>
                      </a:r>
                      <a:endParaRPr lang="es-ES" dirty="0">
                        <a:solidFill>
                          <a:srgbClr val="C00000"/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Devuelve los sinónimos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 del nombre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NO</a:t>
                      </a:r>
                      <a:endParaRPr lang="es-ES" sz="1800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1800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language,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7" name="Imagen 6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u="none" dirty="0" smtClean="0"/>
              <a:t>NAME USAGE   </a:t>
            </a:r>
            <a:endParaRPr lang="es-ES" u="none" dirty="0"/>
          </a:p>
        </p:txBody>
      </p:sp>
      <p:sp>
        <p:nvSpPr>
          <p:cNvPr id="14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INFORMACIÓN DE ESPECIES</a:t>
            </a:r>
            <a:endParaRPr lang="es-ES" u="none" dirty="0"/>
          </a:p>
        </p:txBody>
      </p:sp>
      <p:cxnSp>
        <p:nvCxnSpPr>
          <p:cNvPr id="15" name="Conector recto 14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>
          <a:xfrm flipV="1">
            <a:off x="851968" y="1556792"/>
            <a:ext cx="2135856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085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5135836"/>
              </p:ext>
            </p:extLst>
          </p:nvPr>
        </p:nvGraphicFramePr>
        <p:xfrm>
          <a:off x="179509" y="2116708"/>
          <a:ext cx="8784979" cy="3040484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974152"/>
                <a:gridCol w="1381906"/>
                <a:gridCol w="2072861"/>
                <a:gridCol w="2072861"/>
                <a:gridCol w="128319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itchFamily="34" charset="0"/>
                        </a:rPr>
                        <a:t>URL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Método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Respuesta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Descripción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Paging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947524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/species/{int}/descriptions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3"/>
                        </a:rPr>
                        <a:t>Descripciones del </a:t>
                      </a:r>
                      <a:r>
                        <a:rPr lang="es-ES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3"/>
                        </a:rPr>
                        <a:t>Lemur</a:t>
                      </a:r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3"/>
                        </a:rPr>
                        <a:t> </a:t>
                      </a:r>
                      <a:r>
                        <a:rPr lang="es-ES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3"/>
                        </a:rPr>
                        <a:t>catta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Descripciones sobre la especie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kern="1200" dirty="0" smtClean="0">
                          <a:solidFill>
                            <a:srgbClr val="3BC13B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3BC13B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/species/{int}/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d</a:t>
                      </a:r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istributions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4"/>
                        </a:rPr>
                        <a:t>Distribución del 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4"/>
                        </a:rPr>
                        <a:t>Lemur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4"/>
                        </a:rPr>
                        <a:t> 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4"/>
                        </a:rPr>
                        <a:t>catta</a:t>
                      </a:r>
                      <a:endParaRPr lang="es-ES_tradnl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  <a:p>
                      <a:pPr algn="ctr"/>
                      <a:endParaRPr lang="es-ES" sz="11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Lista los hijos de Acalypha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kern="1200" dirty="0" smtClean="0">
                          <a:solidFill>
                            <a:srgbClr val="3BC13B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3BC13B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/species/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{int}/images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5"/>
                        </a:rPr>
                        <a:t>Imágenes del 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5"/>
                        </a:rPr>
                        <a:t>Lemur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5"/>
                        </a:rPr>
                        <a:t> 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5"/>
                        </a:rPr>
                        <a:t>Catta</a:t>
                      </a:r>
                      <a:endParaRPr lang="es-ES_tradnl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  <a:p>
                      <a:pPr algn="ctr"/>
                      <a:r>
                        <a:rPr lang="es-ES_tradnl" sz="11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(*)</a:t>
                      </a:r>
                      <a:endParaRPr lang="es-ES" sz="11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Lista los nombres afines de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 otras checklist.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7" name="Imagen 6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u="none" dirty="0" smtClean="0"/>
              <a:t>NAME USAGE   </a:t>
            </a:r>
            <a:endParaRPr lang="es-ES" u="none" dirty="0"/>
          </a:p>
        </p:txBody>
      </p:sp>
      <p:sp>
        <p:nvSpPr>
          <p:cNvPr id="14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INFORMACIÓN DE ESPECIES</a:t>
            </a:r>
            <a:endParaRPr lang="es-ES" u="none" dirty="0"/>
          </a:p>
        </p:txBody>
      </p:sp>
      <p:cxnSp>
        <p:nvCxnSpPr>
          <p:cNvPr id="15" name="Conector recto 14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>
          <a:xfrm flipV="1">
            <a:off x="851968" y="1556792"/>
            <a:ext cx="2135856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085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u="none" dirty="0" smtClean="0"/>
              <a:t>BÚSQUEDA DE NOMBRES   </a:t>
            </a:r>
            <a:endParaRPr lang="es-ES" u="none" dirty="0"/>
          </a:p>
        </p:txBody>
      </p:sp>
      <p:sp>
        <p:nvSpPr>
          <p:cNvPr id="14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INFORMACIÓN DE ESPECIES</a:t>
            </a:r>
            <a:endParaRPr lang="es-ES" u="none" dirty="0"/>
          </a:p>
        </p:txBody>
      </p:sp>
      <p:cxnSp>
        <p:nvCxnSpPr>
          <p:cNvPr id="15" name="Conector recto 14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>
          <a:xfrm flipV="1">
            <a:off x="851968" y="1556792"/>
            <a:ext cx="379204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768096" y="2132856"/>
            <a:ext cx="7290055" cy="4023360"/>
          </a:xfrm>
        </p:spPr>
        <p:txBody>
          <a:bodyPr>
            <a:normAutofit lnSpcReduction="10000"/>
          </a:bodyPr>
          <a:lstStyle/>
          <a:p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- Nos encontramos con 4 tipos de búsquedas las cuales se distinguen por cómo buscan la información, por el formato que devuelven y por el contenido sobre el cual realizan la búsqueda.</a:t>
            </a:r>
          </a:p>
          <a:p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1. </a:t>
            </a:r>
            <a:r>
              <a:rPr lang="es-ES" b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Búsqueda simple: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Busca un nombres científicos a lo largo de todas las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checklist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2. </a:t>
            </a:r>
            <a:r>
              <a:rPr lang="es-ES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Búsqueda aproximada: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de nombres científicos en el GBIF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Backbone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Taxonomy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, pudiendo especificar la taxonomía.</a:t>
            </a:r>
          </a:p>
          <a:p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3. </a:t>
            </a:r>
            <a:r>
              <a:rPr lang="es-ES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Búsqueda completa: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Busca el nombre en varios campos: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scientific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name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vernacular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name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, en la descripción de la especie, en la distribución y por toda la clasificación.</a:t>
            </a:r>
          </a:p>
          <a:p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4. </a:t>
            </a:r>
            <a:r>
              <a:rPr lang="es-ES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Búsqueda autocompletada: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Buscar los 20 primeros registros cuyo nombre científico coincida.</a:t>
            </a:r>
            <a:endParaRPr lang="es-ES" b="1" dirty="0">
              <a:solidFill>
                <a:schemeClr val="bg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endParaRPr lang="es-ES" dirty="0">
              <a:solidFill>
                <a:schemeClr val="bg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502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7122111"/>
              </p:ext>
            </p:extLst>
          </p:nvPr>
        </p:nvGraphicFramePr>
        <p:xfrm>
          <a:off x="167637" y="2492896"/>
          <a:ext cx="8856983" cy="3604364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567607"/>
                <a:gridCol w="1097325"/>
                <a:gridCol w="1881129"/>
                <a:gridCol w="1645988"/>
                <a:gridCol w="1018945"/>
                <a:gridCol w="164598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itchFamily="34" charset="0"/>
                        </a:rPr>
                        <a:t>URL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Método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Respuesta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Descripción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Paging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Parámetros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947524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/species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3"/>
                        </a:rPr>
                        <a:t>Puma  </a:t>
                      </a:r>
                      <a:r>
                        <a:rPr lang="es-ES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3"/>
                        </a:rPr>
                        <a:t>concolor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Búsqueda exacta.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sz="11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err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</a:rPr>
                        <a:t>language</a:t>
                      </a:r>
                      <a:endParaRPr lang="es-ES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/species/</a:t>
                      </a:r>
                    </a:p>
                    <a:p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match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4"/>
                        </a:rPr>
                        <a:t>Oenante,</a:t>
                      </a:r>
                      <a:r>
                        <a:rPr lang="es-ES" sz="18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4"/>
                        </a:rPr>
                        <a:t> Plantae, verbose = true</a:t>
                      </a:r>
                      <a:endParaRPr lang="es-ES" sz="18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Búsqueda aproximada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kern="1200" dirty="0" smtClean="0">
                          <a:solidFill>
                            <a:srgbClr val="3BC13B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3BC13B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  <a:hlinkClick r:id="rId5"/>
                        </a:rPr>
                        <a:t>rank</a:t>
                      </a:r>
                      <a:r>
                        <a:rPr lang="en-US" sz="1800" kern="12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, name, strict, </a:t>
                      </a:r>
                      <a:r>
                        <a:rPr lang="en-US" sz="1800" kern="12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verbose (1=</a:t>
                      </a:r>
                      <a:r>
                        <a:rPr lang="en-US" sz="1800" kern="1200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muestra</a:t>
                      </a:r>
                      <a:r>
                        <a:rPr lang="en-US" sz="1800" kern="12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los </a:t>
                      </a:r>
                      <a:r>
                        <a:rPr lang="en-US" sz="1800" kern="1200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descartados</a:t>
                      </a:r>
                      <a:r>
                        <a:rPr lang="en-US" sz="1800" kern="12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), </a:t>
                      </a:r>
                      <a:r>
                        <a:rPr lang="en-US" sz="1800" kern="12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kingdom, phylum, class, order, family, genus</a:t>
                      </a:r>
                      <a:endParaRPr lang="es-ES" sz="1800" kern="1200" baseline="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7" name="Imagen 6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u="none" dirty="0" smtClean="0"/>
              <a:t>BÚSQUEDA DE NOMBRES   </a:t>
            </a:r>
            <a:endParaRPr lang="es-ES" u="none" dirty="0"/>
          </a:p>
        </p:txBody>
      </p:sp>
      <p:sp>
        <p:nvSpPr>
          <p:cNvPr id="14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INFORMACIÓN DE ESPECIES</a:t>
            </a:r>
            <a:endParaRPr lang="es-ES" u="none" dirty="0"/>
          </a:p>
        </p:txBody>
      </p:sp>
      <p:cxnSp>
        <p:nvCxnSpPr>
          <p:cNvPr id="15" name="Conector recto 14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>
          <a:xfrm flipV="1">
            <a:off x="851968" y="1556792"/>
            <a:ext cx="379204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085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934380"/>
              </p:ext>
            </p:extLst>
          </p:nvPr>
        </p:nvGraphicFramePr>
        <p:xfrm>
          <a:off x="107504" y="2060848"/>
          <a:ext cx="8856983" cy="3055724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224136"/>
                <a:gridCol w="1008112"/>
                <a:gridCol w="1944216"/>
                <a:gridCol w="1440160"/>
                <a:gridCol w="936104"/>
                <a:gridCol w="230425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itchFamily="34" charset="0"/>
                        </a:rPr>
                        <a:t>URL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Método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Respuesta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Descripción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Paging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Parámetros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947524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/species/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search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3"/>
                        </a:rPr>
                        <a:t>Puma</a:t>
                      </a:r>
                      <a:endParaRPr lang="es-ES" baseline="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  <a:hlinkClick r:id="rId3"/>
                      </a:endParaRPr>
                    </a:p>
                    <a:p>
                      <a:pPr algn="ctr"/>
                      <a:r>
                        <a:rPr lang="es-E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3"/>
                        </a:rPr>
                        <a:t>rank= Genus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Búsqueda completa.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3BC13B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3BC13B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1800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q, datasetKey, rank, highertaxonKey, </a:t>
                      </a:r>
                      <a:r>
                        <a:rPr lang="es-ES" sz="1800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  <a:hlinkClick r:id="rId4"/>
                        </a:rPr>
                        <a:t>status</a:t>
                      </a:r>
                      <a:r>
                        <a:rPr lang="es-ES" sz="1800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800" kern="1200" dirty="0" err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extinct</a:t>
                      </a:r>
                      <a:r>
                        <a:rPr lang="es-ES" sz="1800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(status</a:t>
                      </a:r>
                      <a:r>
                        <a:rPr lang="es-ES" sz="1800" kern="120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 </a:t>
                      </a:r>
                      <a:r>
                        <a:rPr lang="es-ES" sz="1800" kern="1200" baseline="0" dirty="0" err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bool</a:t>
                      </a:r>
                      <a:r>
                        <a:rPr lang="es-ES" sz="1800" kern="120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)</a:t>
                      </a:r>
                      <a:r>
                        <a:rPr lang="es-ES" sz="1800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800" kern="1200" dirty="0" err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habitat</a:t>
                      </a:r>
                      <a:r>
                        <a:rPr lang="es-ES" sz="1800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(true=marine) </a:t>
                      </a:r>
                      <a:r>
                        <a:rPr lang="es-ES" sz="1800" kern="1200" dirty="0" err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  <a:hlinkClick r:id="rId5"/>
                        </a:rPr>
                        <a:t>nameType</a:t>
                      </a:r>
                      <a:endParaRPr lang="es-ES" sz="1800" kern="12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947524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/species/</a:t>
                      </a:r>
                    </a:p>
                    <a:p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suggest</a:t>
                      </a:r>
                    </a:p>
                    <a:p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6"/>
                        </a:rPr>
                        <a:t>Buscar Puma</a:t>
                      </a:r>
                      <a:r>
                        <a:rPr lang="es-E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6"/>
                        </a:rPr>
                        <a:t> con en un </a:t>
                      </a:r>
                      <a:r>
                        <a:rPr lang="es-ES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6"/>
                        </a:rPr>
                        <a:t>dataset</a:t>
                      </a:r>
                      <a:r>
                        <a:rPr lang="es-E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6"/>
                        </a:rPr>
                        <a:t> específico</a:t>
                      </a:r>
                      <a:r>
                        <a:rPr lang="es-E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Búsqueda</a:t>
                      </a:r>
                      <a:r>
                        <a:rPr lang="es-E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 simple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800" kern="1200" dirty="0" smtClean="0">
                          <a:solidFill>
                            <a:srgbClr val="3BC13B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3BC13B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</a:rPr>
                        <a:t>q, datasetKey, </a:t>
                      </a:r>
                      <a:r>
                        <a:rPr lang="es-ES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  <a:hlinkClick r:id="rId7"/>
                        </a:rPr>
                        <a:t>rank</a:t>
                      </a:r>
                      <a:endParaRPr lang="es-ES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7" name="Imagen 6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u="none" dirty="0" smtClean="0"/>
              <a:t>BÚSQUEDA DE NOMBRES   </a:t>
            </a:r>
            <a:endParaRPr lang="es-ES" u="none" dirty="0"/>
          </a:p>
        </p:txBody>
      </p:sp>
      <p:sp>
        <p:nvSpPr>
          <p:cNvPr id="14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INFORMACIÓN DE ESPECIES</a:t>
            </a:r>
            <a:endParaRPr lang="es-ES" u="none" dirty="0"/>
          </a:p>
        </p:txBody>
      </p:sp>
      <p:cxnSp>
        <p:nvCxnSpPr>
          <p:cNvPr id="15" name="Conector recto 14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>
          <a:xfrm flipV="1">
            <a:off x="851968" y="1556792"/>
            <a:ext cx="379204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085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1749674"/>
              </p:ext>
            </p:extLst>
          </p:nvPr>
        </p:nvGraphicFramePr>
        <p:xfrm>
          <a:off x="107504" y="2060848"/>
          <a:ext cx="8856983" cy="155956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656184"/>
                <a:gridCol w="1152128"/>
                <a:gridCol w="1872208"/>
                <a:gridCol w="1368152"/>
                <a:gridCol w="1080120"/>
                <a:gridCol w="172819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itchFamily="34" charset="0"/>
                        </a:rPr>
                        <a:t>URL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Método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Respuesta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Descripción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Paging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Parámetros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947524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/species/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parser/name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3"/>
                        </a:rPr>
                        <a:t>Análisis</a:t>
                      </a:r>
                      <a:r>
                        <a:rPr lang="es-E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3"/>
                        </a:rPr>
                        <a:t> de Acalypha </a:t>
                      </a:r>
                    </a:p>
                    <a:p>
                      <a:pPr algn="ctr"/>
                      <a:r>
                        <a:rPr lang="es-E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3"/>
                        </a:rPr>
                        <a:t>y </a:t>
                      </a:r>
                    </a:p>
                    <a:p>
                      <a:pPr algn="ctr"/>
                      <a:r>
                        <a:rPr lang="es-ES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3"/>
                        </a:rPr>
                        <a:t>Lemur</a:t>
                      </a:r>
                      <a:r>
                        <a:rPr lang="es-E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3"/>
                        </a:rPr>
                        <a:t> </a:t>
                      </a:r>
                      <a:r>
                        <a:rPr lang="es-ES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3"/>
                        </a:rPr>
                        <a:t>Catta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Analizador de nombres científicos.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NO</a:t>
                      </a:r>
                      <a:endParaRPr lang="es-ES" sz="1800" kern="1200" baseline="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800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name</a:t>
                      </a:r>
                      <a:endParaRPr lang="es-ES" sz="1800" kern="12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u="none" dirty="0" smtClean="0"/>
              <a:t>PARSED NAMES</a:t>
            </a:r>
            <a:endParaRPr lang="es-ES" u="none" dirty="0"/>
          </a:p>
        </p:txBody>
      </p:sp>
      <p:sp>
        <p:nvSpPr>
          <p:cNvPr id="14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INFORMACIÓN DE ESPECIES</a:t>
            </a:r>
            <a:endParaRPr lang="es-ES" u="none" dirty="0"/>
          </a:p>
        </p:txBody>
      </p:sp>
      <p:cxnSp>
        <p:nvCxnSpPr>
          <p:cNvPr id="15" name="Conector recto 14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>
          <a:xfrm flipV="1">
            <a:off x="851968" y="1556792"/>
            <a:ext cx="2423888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27584" y="4005064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Permite mostrar el análisis de varios nombres científicos.</a:t>
            </a:r>
          </a:p>
        </p:txBody>
      </p:sp>
    </p:spTree>
    <p:extLst>
      <p:ext uri="{BB962C8B-B14F-4D97-AF65-F5344CB8AC3E}">
        <p14:creationId xmlns:p14="http://schemas.microsoft.com/office/powerpoint/2010/main" val="313085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0865" y="2575563"/>
            <a:ext cx="8229600" cy="294166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ES" dirty="0" smtClean="0">
                <a:latin typeface="Calibri" panose="020F0502020204030204" pitchFamily="34" charset="0"/>
              </a:rPr>
              <a:t>{"offset":0,"limit":20,"endOfRecords":true,"results":</a:t>
            </a:r>
            <a:endParaRPr lang="es-ES" dirty="0">
              <a:latin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s-ES" dirty="0" smtClean="0">
                <a:latin typeface="Calibri" panose="020F0502020204030204" pitchFamily="34" charset="0"/>
              </a:rPr>
              <a:t>[{"</a:t>
            </a:r>
            <a:r>
              <a:rPr lang="es-ES" b="1" dirty="0" smtClean="0">
                <a:latin typeface="Calibri" panose="020F0502020204030204" pitchFamily="34" charset="0"/>
              </a:rPr>
              <a:t>key</a:t>
            </a:r>
            <a:r>
              <a:rPr lang="es-ES" dirty="0" smtClean="0">
                <a:latin typeface="Calibri" panose="020F0502020204030204" pitchFamily="34" charset="0"/>
              </a:rPr>
              <a:t>":2435099, "</a:t>
            </a:r>
            <a:r>
              <a:rPr lang="es-ES" b="1" dirty="0" smtClean="0">
                <a:latin typeface="Calibri" panose="020F0502020204030204" pitchFamily="34" charset="0"/>
              </a:rPr>
              <a:t>kingdom</a:t>
            </a:r>
            <a:r>
              <a:rPr lang="es-ES" dirty="0" smtClean="0">
                <a:latin typeface="Calibri" panose="020F0502020204030204" pitchFamily="34" charset="0"/>
              </a:rPr>
              <a:t>":"Animalia", "</a:t>
            </a:r>
            <a:r>
              <a:rPr lang="es-ES" b="1" dirty="0" smtClean="0">
                <a:latin typeface="Calibri" panose="020F0502020204030204" pitchFamily="34" charset="0"/>
              </a:rPr>
              <a:t>phylum</a:t>
            </a:r>
            <a:r>
              <a:rPr lang="es-ES" dirty="0" smtClean="0">
                <a:latin typeface="Calibri" panose="020F0502020204030204" pitchFamily="34" charset="0"/>
              </a:rPr>
              <a:t>":"</a:t>
            </a:r>
            <a:r>
              <a:rPr lang="es-ES" dirty="0" err="1" smtClean="0">
                <a:latin typeface="Calibri" panose="020F0502020204030204" pitchFamily="34" charset="0"/>
              </a:rPr>
              <a:t>Chordata</a:t>
            </a:r>
            <a:r>
              <a:rPr lang="es-ES" dirty="0" smtClean="0">
                <a:latin typeface="Calibri" panose="020F0502020204030204" pitchFamily="34" charset="0"/>
              </a:rPr>
              <a:t>", "</a:t>
            </a:r>
            <a:r>
              <a:rPr lang="es-ES" b="1" dirty="0" smtClean="0">
                <a:latin typeface="Calibri" panose="020F0502020204030204" pitchFamily="34" charset="0"/>
              </a:rPr>
              <a:t>clazz</a:t>
            </a:r>
            <a:r>
              <a:rPr lang="es-ES" dirty="0" smtClean="0">
                <a:latin typeface="Calibri" panose="020F0502020204030204" pitchFamily="34" charset="0"/>
              </a:rPr>
              <a:t>":"</a:t>
            </a:r>
            <a:r>
              <a:rPr lang="es-ES" dirty="0" err="1" smtClean="0">
                <a:latin typeface="Calibri" panose="020F0502020204030204" pitchFamily="34" charset="0"/>
              </a:rPr>
              <a:t>Mammalia</a:t>
            </a:r>
            <a:r>
              <a:rPr lang="es-ES" dirty="0" smtClean="0">
                <a:latin typeface="Calibri" panose="020F0502020204030204" pitchFamily="34" charset="0"/>
              </a:rPr>
              <a:t>", "</a:t>
            </a:r>
            <a:r>
              <a:rPr lang="es-ES" b="1" dirty="0" smtClean="0">
                <a:latin typeface="Calibri" panose="020F0502020204030204" pitchFamily="34" charset="0"/>
              </a:rPr>
              <a:t>order</a:t>
            </a:r>
            <a:r>
              <a:rPr lang="es-ES" dirty="0" smtClean="0">
                <a:latin typeface="Calibri" panose="020F0502020204030204" pitchFamily="34" charset="0"/>
              </a:rPr>
              <a:t>":"Carnivora","</a:t>
            </a:r>
            <a:r>
              <a:rPr lang="es-ES" b="1" dirty="0" smtClean="0">
                <a:latin typeface="Calibri" panose="020F0502020204030204" pitchFamily="34" charset="0"/>
              </a:rPr>
              <a:t>family</a:t>
            </a:r>
            <a:r>
              <a:rPr lang="es-ES" dirty="0" smtClean="0">
                <a:latin typeface="Calibri" panose="020F0502020204030204" pitchFamily="34" charset="0"/>
              </a:rPr>
              <a:t>":"Felidae","</a:t>
            </a:r>
            <a:r>
              <a:rPr lang="es-ES" b="1" dirty="0" smtClean="0">
                <a:latin typeface="Calibri" panose="020F0502020204030204" pitchFamily="34" charset="0"/>
              </a:rPr>
              <a:t>genus</a:t>
            </a:r>
            <a:r>
              <a:rPr lang="es-ES" dirty="0" smtClean="0">
                <a:latin typeface="Calibri" panose="020F0502020204030204" pitchFamily="34" charset="0"/>
              </a:rPr>
              <a:t>":"Puma","</a:t>
            </a:r>
            <a:r>
              <a:rPr lang="es-ES" b="1" dirty="0" smtClean="0">
                <a:latin typeface="Calibri" panose="020F0502020204030204" pitchFamily="34" charset="0"/>
              </a:rPr>
              <a:t>species</a:t>
            </a:r>
            <a:r>
              <a:rPr lang="es-ES" dirty="0" smtClean="0">
                <a:latin typeface="Calibri" panose="020F0502020204030204" pitchFamily="34" charset="0"/>
              </a:rPr>
              <a:t>":"Pumaconcolor","</a:t>
            </a:r>
            <a:r>
              <a:rPr lang="es-ES" b="1" dirty="0" smtClean="0">
                <a:latin typeface="Calibri" panose="020F0502020204030204" pitchFamily="34" charset="0"/>
              </a:rPr>
              <a:t>kingdomKey</a:t>
            </a:r>
            <a:r>
              <a:rPr lang="es-ES" dirty="0" smtClean="0">
                <a:latin typeface="Calibri" panose="020F0502020204030204" pitchFamily="34" charset="0"/>
              </a:rPr>
              <a:t>":1,"phylumKey":44,"</a:t>
            </a:r>
            <a:r>
              <a:rPr lang="es-ES" b="1" dirty="0">
                <a:latin typeface="Calibri" panose="020F0502020204030204" pitchFamily="34" charset="0"/>
              </a:rPr>
              <a:t>classKey</a:t>
            </a:r>
            <a:r>
              <a:rPr lang="es-ES" dirty="0" smtClean="0">
                <a:latin typeface="Calibri" panose="020F0502020204030204" pitchFamily="34" charset="0"/>
              </a:rPr>
              <a:t>":359,"</a:t>
            </a:r>
            <a:r>
              <a:rPr lang="es-ES" b="1" dirty="0">
                <a:latin typeface="Calibri" panose="020F0502020204030204" pitchFamily="34" charset="0"/>
              </a:rPr>
              <a:t>orderKey</a:t>
            </a:r>
            <a:r>
              <a:rPr lang="es-ES" dirty="0" smtClean="0">
                <a:latin typeface="Calibri" panose="020F0502020204030204" pitchFamily="34" charset="0"/>
              </a:rPr>
              <a:t>":732,"</a:t>
            </a:r>
            <a:r>
              <a:rPr lang="es-ES" b="1" dirty="0">
                <a:latin typeface="Calibri" panose="020F0502020204030204" pitchFamily="34" charset="0"/>
              </a:rPr>
              <a:t>familyKey</a:t>
            </a:r>
            <a:r>
              <a:rPr lang="es-ES" dirty="0" smtClean="0">
                <a:latin typeface="Calibri" panose="020F0502020204030204" pitchFamily="34" charset="0"/>
              </a:rPr>
              <a:t>":9703,"</a:t>
            </a:r>
            <a:r>
              <a:rPr lang="es-ES" b="1" dirty="0">
                <a:latin typeface="Calibri" panose="020F0502020204030204" pitchFamily="34" charset="0"/>
              </a:rPr>
              <a:t>genusKey</a:t>
            </a:r>
            <a:r>
              <a:rPr lang="es-ES" dirty="0" smtClean="0">
                <a:latin typeface="Calibri" panose="020F0502020204030204" pitchFamily="34" charset="0"/>
              </a:rPr>
              <a:t>":2435098,"</a:t>
            </a:r>
            <a:r>
              <a:rPr lang="es-ES" b="1" dirty="0" smtClean="0">
                <a:latin typeface="Calibri" panose="020F0502020204030204" pitchFamily="34" charset="0"/>
              </a:rPr>
              <a:t>speciesKey</a:t>
            </a:r>
            <a:r>
              <a:rPr lang="es-ES" dirty="0" smtClean="0">
                <a:latin typeface="Calibri" panose="020F0502020204030204" pitchFamily="34" charset="0"/>
              </a:rPr>
              <a:t>":2435099,"</a:t>
            </a:r>
            <a:r>
              <a:rPr lang="es-ES" b="1" dirty="0" smtClean="0">
                <a:latin typeface="Calibri" panose="020F0502020204030204" pitchFamily="34" charset="0"/>
              </a:rPr>
              <a:t>datasetKey</a:t>
            </a:r>
            <a:r>
              <a:rPr lang="es-ES" dirty="0" smtClean="0">
                <a:latin typeface="Calibri" panose="020F0502020204030204" pitchFamily="34" charset="0"/>
              </a:rPr>
              <a:t>":"d7dddbf4-2cf0-4f39-9b2a-bb099caae36c", "</a:t>
            </a:r>
            <a:r>
              <a:rPr lang="es-ES" b="1" dirty="0" smtClean="0">
                <a:latin typeface="Calibri" panose="020F0502020204030204" pitchFamily="34" charset="0"/>
              </a:rPr>
              <a:t>nubKey</a:t>
            </a:r>
            <a:r>
              <a:rPr lang="es-ES" dirty="0" smtClean="0">
                <a:latin typeface="Calibri" panose="020F0502020204030204" pitchFamily="34" charset="0"/>
              </a:rPr>
              <a:t>":2435099,"</a:t>
            </a:r>
            <a:r>
              <a:rPr lang="es-ES" b="1" dirty="0" smtClean="0">
                <a:latin typeface="Calibri" panose="020F0502020204030204" pitchFamily="34" charset="0"/>
              </a:rPr>
              <a:t>parentKey</a:t>
            </a:r>
            <a:r>
              <a:rPr lang="es-ES" dirty="0" smtClean="0">
                <a:latin typeface="Calibri" panose="020F0502020204030204" pitchFamily="34" charset="0"/>
              </a:rPr>
              <a:t>":2435098,"</a:t>
            </a:r>
            <a:r>
              <a:rPr lang="es-ES" b="1" dirty="0" smtClean="0">
                <a:latin typeface="Calibri" panose="020F0502020204030204" pitchFamily="34" charset="0"/>
              </a:rPr>
              <a:t>parent</a:t>
            </a:r>
            <a:r>
              <a:rPr lang="es-ES" dirty="0" smtClean="0">
                <a:latin typeface="Calibri" panose="020F0502020204030204" pitchFamily="34" charset="0"/>
              </a:rPr>
              <a:t>":"Puma","</a:t>
            </a:r>
            <a:r>
              <a:rPr lang="es-ES" b="1" dirty="0" smtClean="0">
                <a:latin typeface="Calibri" panose="020F0502020204030204" pitchFamily="34" charset="0"/>
              </a:rPr>
              <a:t>scientificName</a:t>
            </a:r>
            <a:r>
              <a:rPr lang="es-ES" dirty="0" smtClean="0">
                <a:latin typeface="Calibri" panose="020F0502020204030204" pitchFamily="34" charset="0"/>
              </a:rPr>
              <a:t>":"Puma con color (</a:t>
            </a:r>
            <a:r>
              <a:rPr lang="es-ES" dirty="0" err="1" smtClean="0">
                <a:latin typeface="Calibri" panose="020F0502020204030204" pitchFamily="34" charset="0"/>
              </a:rPr>
              <a:t>Linnaeus</a:t>
            </a:r>
            <a:r>
              <a:rPr lang="es-ES" dirty="0" smtClean="0">
                <a:latin typeface="Calibri" panose="020F0502020204030204" pitchFamily="34" charset="0"/>
              </a:rPr>
              <a:t>, 1771)","</a:t>
            </a:r>
            <a:r>
              <a:rPr lang="es-ES" b="1" dirty="0" err="1" smtClean="0">
                <a:latin typeface="Calibri" panose="020F0502020204030204" pitchFamily="34" charset="0"/>
              </a:rPr>
              <a:t>canonicalName</a:t>
            </a:r>
            <a:r>
              <a:rPr lang="es-ES" dirty="0" smtClean="0">
                <a:latin typeface="Calibri" panose="020F0502020204030204" pitchFamily="34" charset="0"/>
              </a:rPr>
              <a:t>":"Puma   </a:t>
            </a:r>
            <a:r>
              <a:rPr lang="es-ES" dirty="0" err="1" smtClean="0">
                <a:latin typeface="Calibri" panose="020F0502020204030204" pitchFamily="34" charset="0"/>
              </a:rPr>
              <a:t>concolor</a:t>
            </a:r>
            <a:r>
              <a:rPr lang="es-ES" dirty="0" smtClean="0">
                <a:latin typeface="Calibri" panose="020F0502020204030204" pitchFamily="34" charset="0"/>
              </a:rPr>
              <a:t>“ ,"</a:t>
            </a:r>
            <a:r>
              <a:rPr lang="es-ES" b="1" dirty="0" err="1" smtClean="0">
                <a:latin typeface="Calibri" panose="020F0502020204030204" pitchFamily="34" charset="0"/>
              </a:rPr>
              <a:t>vernacularName</a:t>
            </a:r>
            <a:r>
              <a:rPr lang="es-ES" dirty="0" smtClean="0">
                <a:latin typeface="Calibri" panose="020F0502020204030204" pitchFamily="34" charset="0"/>
              </a:rPr>
              <a:t>":"Puma", "</a:t>
            </a:r>
            <a:r>
              <a:rPr lang="es-ES" b="1" dirty="0" err="1" smtClean="0">
                <a:latin typeface="Calibri" panose="020F0502020204030204" pitchFamily="34" charset="0"/>
              </a:rPr>
              <a:t>authorship</a:t>
            </a:r>
            <a:r>
              <a:rPr lang="es-ES" dirty="0" smtClean="0">
                <a:latin typeface="Calibri" panose="020F0502020204030204" pitchFamily="34" charset="0"/>
              </a:rPr>
              <a:t>":"(Linnaeus,1771)“ ,"</a:t>
            </a:r>
            <a:r>
              <a:rPr lang="es-ES" b="1" dirty="0" smtClean="0">
                <a:latin typeface="Calibri" panose="020F0502020204030204" pitchFamily="34" charset="0"/>
              </a:rPr>
              <a:t>nameType</a:t>
            </a:r>
            <a:r>
              <a:rPr lang="es-ES" dirty="0" smtClean="0">
                <a:latin typeface="Calibri" panose="020F0502020204030204" pitchFamily="34" charset="0"/>
              </a:rPr>
              <a:t>":"</a:t>
            </a:r>
            <a:r>
              <a:rPr lang="es-ES" dirty="0" err="1" smtClean="0">
                <a:latin typeface="Calibri" panose="020F0502020204030204" pitchFamily="34" charset="0"/>
              </a:rPr>
              <a:t>WELLFORMED","</a:t>
            </a:r>
            <a:r>
              <a:rPr lang="es-ES" b="1" dirty="0" err="1" smtClean="0">
                <a:latin typeface="Calibri" panose="020F0502020204030204" pitchFamily="34" charset="0"/>
              </a:rPr>
              <a:t>rank</a:t>
            </a:r>
            <a:r>
              <a:rPr lang="es-ES" dirty="0" err="1" smtClean="0">
                <a:latin typeface="Calibri" panose="020F0502020204030204" pitchFamily="34" charset="0"/>
              </a:rPr>
              <a:t>":"SPECIES</a:t>
            </a:r>
            <a:r>
              <a:rPr lang="es-ES" dirty="0" smtClean="0">
                <a:latin typeface="Calibri" panose="020F0502020204030204" pitchFamily="34" charset="0"/>
              </a:rPr>
              <a:t>",  "</a:t>
            </a:r>
            <a:r>
              <a:rPr lang="es-ES" b="1" dirty="0" smtClean="0">
                <a:latin typeface="Calibri" panose="020F0502020204030204" pitchFamily="34" charset="0"/>
              </a:rPr>
              <a:t>origin</a:t>
            </a:r>
            <a:r>
              <a:rPr lang="es-ES" dirty="0" smtClean="0">
                <a:latin typeface="Calibri" panose="020F0502020204030204" pitchFamily="34" charset="0"/>
              </a:rPr>
              <a:t>":"SOURCE", "</a:t>
            </a:r>
            <a:r>
              <a:rPr lang="es-ES" b="1" dirty="0" smtClean="0">
                <a:latin typeface="Calibri" panose="020F0502020204030204" pitchFamily="34" charset="0"/>
              </a:rPr>
              <a:t>taxonomicStatus</a:t>
            </a:r>
            <a:r>
              <a:rPr lang="es-ES" dirty="0" smtClean="0">
                <a:latin typeface="Calibri" panose="020F0502020204030204" pitchFamily="34" charset="0"/>
              </a:rPr>
              <a:t>":"ACCEPTED", "</a:t>
            </a:r>
            <a:r>
              <a:rPr lang="es-ES" b="1" dirty="0" smtClean="0">
                <a:latin typeface="Calibri" panose="020F0502020204030204" pitchFamily="34" charset="0"/>
              </a:rPr>
              <a:t>nomenclaturalStatus</a:t>
            </a:r>
            <a:r>
              <a:rPr lang="es-ES" dirty="0" smtClean="0">
                <a:latin typeface="Calibri" panose="020F0502020204030204" pitchFamily="34" charset="0"/>
              </a:rPr>
              <a:t>":[],"</a:t>
            </a:r>
            <a:r>
              <a:rPr lang="es-ES" b="1" dirty="0" err="1">
                <a:latin typeface="Calibri" panose="020F0502020204030204" pitchFamily="34" charset="0"/>
              </a:rPr>
              <a:t>publishedIn</a:t>
            </a:r>
            <a:r>
              <a:rPr lang="es-ES" dirty="0" smtClean="0">
                <a:latin typeface="Calibri" panose="020F0502020204030204" pitchFamily="34" charset="0"/>
              </a:rPr>
              <a:t>":"</a:t>
            </a:r>
            <a:r>
              <a:rPr lang="es-ES" dirty="0" err="1" smtClean="0">
                <a:latin typeface="Calibri" panose="020F0502020204030204" pitchFamily="34" charset="0"/>
              </a:rPr>
              <a:t>Mantissa</a:t>
            </a:r>
            <a:r>
              <a:rPr lang="es-ES" dirty="0" smtClean="0">
                <a:latin typeface="Calibri" panose="020F0502020204030204" pitchFamily="34" charset="0"/>
              </a:rPr>
              <a:t> </a:t>
            </a:r>
            <a:r>
              <a:rPr lang="es-ES" dirty="0" err="1" smtClean="0">
                <a:latin typeface="Calibri" panose="020F0502020204030204" pitchFamily="34" charset="0"/>
              </a:rPr>
              <a:t>Plantarum</a:t>
            </a:r>
            <a:r>
              <a:rPr lang="es-ES" dirty="0" smtClean="0">
                <a:latin typeface="Calibri" panose="020F0502020204030204" pitchFamily="34" charset="0"/>
              </a:rPr>
              <a:t> vol. 2 p. 266","</a:t>
            </a:r>
            <a:r>
              <a:rPr lang="es-ES" b="1" dirty="0">
                <a:latin typeface="Calibri" panose="020F0502020204030204" pitchFamily="34" charset="0"/>
              </a:rPr>
              <a:t>accordingTo</a:t>
            </a:r>
            <a:r>
              <a:rPr lang="es-ES" dirty="0" smtClean="0">
                <a:latin typeface="Calibri" panose="020F0502020204030204" pitchFamily="34" charset="0"/>
              </a:rPr>
              <a:t>":"The Catalogue of </a:t>
            </a:r>
            <a:r>
              <a:rPr lang="es-ES" dirty="0" err="1" smtClean="0">
                <a:latin typeface="Calibri" panose="020F0502020204030204" pitchFamily="34" charset="0"/>
              </a:rPr>
              <a:t>Life</a:t>
            </a:r>
            <a:r>
              <a:rPr lang="es-ES" dirty="0" smtClean="0">
                <a:latin typeface="Calibri" panose="020F0502020204030204" pitchFamily="34" charset="0"/>
              </a:rPr>
              <a:t>, 3rd </a:t>
            </a:r>
            <a:r>
              <a:rPr lang="es-ES" dirty="0" err="1" smtClean="0">
                <a:latin typeface="Calibri" panose="020F0502020204030204" pitchFamily="34" charset="0"/>
              </a:rPr>
              <a:t>January</a:t>
            </a:r>
            <a:r>
              <a:rPr lang="es-ES" dirty="0" smtClean="0">
                <a:latin typeface="Calibri" panose="020F0502020204030204" pitchFamily="34" charset="0"/>
              </a:rPr>
              <a:t> 2011", "</a:t>
            </a:r>
            <a:r>
              <a:rPr lang="es-ES" b="1" dirty="0" smtClean="0">
                <a:latin typeface="Calibri" panose="020F0502020204030204" pitchFamily="34" charset="0"/>
              </a:rPr>
              <a:t>numDescendants</a:t>
            </a:r>
            <a:r>
              <a:rPr lang="es-ES" dirty="0" smtClean="0">
                <a:latin typeface="Calibri" panose="020F0502020204030204" pitchFamily="34" charset="0"/>
              </a:rPr>
              <a:t>":6, "</a:t>
            </a:r>
            <a:r>
              <a:rPr lang="es-ES" b="1" dirty="0" smtClean="0">
                <a:latin typeface="Calibri" panose="020F0502020204030204" pitchFamily="34" charset="0"/>
              </a:rPr>
              <a:t>identifiers</a:t>
            </a:r>
            <a:r>
              <a:rPr lang="es-ES" dirty="0" smtClean="0">
                <a:latin typeface="Calibri" panose="020F0502020204030204" pitchFamily="34" charset="0"/>
              </a:rPr>
              <a:t>":</a:t>
            </a:r>
            <a:r>
              <a:rPr lang="es-ES" b="1" dirty="0" smtClean="0">
                <a:solidFill>
                  <a:srgbClr val="FFC000"/>
                </a:solidFill>
                <a:latin typeface="Calibri" panose="020F0502020204030204" pitchFamily="34" charset="0"/>
              </a:rPr>
              <a:t>[</a:t>
            </a:r>
            <a:r>
              <a:rPr lang="es-ES" dirty="0" smtClean="0">
                <a:latin typeface="Calibri" panose="020F0502020204030204" pitchFamily="34" charset="0"/>
              </a:rPr>
              <a:t>{"key":1155098,"usageKey":2435099,"datasetKey":"d7dddbf4-2cf0-4f39-9b2a-bb099caae36c","identifier":"119806678","type":"SOURCE_ID"}</a:t>
            </a:r>
            <a:r>
              <a:rPr lang="es-ES" b="1" dirty="0" smtClean="0">
                <a:solidFill>
                  <a:srgbClr val="FFC000"/>
                </a:solidFill>
                <a:latin typeface="Calibri" panose="020F0502020204030204" pitchFamily="34" charset="0"/>
              </a:rPr>
              <a:t>]</a:t>
            </a:r>
            <a:r>
              <a:rPr lang="es-ES" dirty="0" smtClean="0">
                <a:latin typeface="Calibri" panose="020F0502020204030204" pitchFamily="34" charset="0"/>
              </a:rPr>
              <a:t>,"</a:t>
            </a:r>
            <a:r>
              <a:rPr lang="es-ES" b="1" dirty="0" smtClean="0">
                <a:latin typeface="Calibri" panose="020F0502020204030204" pitchFamily="34" charset="0"/>
              </a:rPr>
              <a:t>synonym</a:t>
            </a:r>
            <a:r>
              <a:rPr lang="es-ES" dirty="0" smtClean="0">
                <a:latin typeface="Calibri" panose="020F0502020204030204" pitchFamily="34" charset="0"/>
              </a:rPr>
              <a:t>":false, "</a:t>
            </a:r>
            <a:r>
              <a:rPr lang="es-ES" b="1" dirty="0" smtClean="0">
                <a:latin typeface="Calibri" panose="020F0502020204030204" pitchFamily="34" charset="0"/>
              </a:rPr>
              <a:t>sourceId</a:t>
            </a:r>
            <a:r>
              <a:rPr lang="es-ES" dirty="0" smtClean="0">
                <a:latin typeface="Calibri" panose="020F0502020204030204" pitchFamily="34" charset="0"/>
              </a:rPr>
              <a:t>":"119806678"}, …,{}]}</a:t>
            </a:r>
            <a:endParaRPr lang="es-ES" dirty="0">
              <a:latin typeface="Calibri" panose="020F050202020403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3183160" y="32175"/>
            <a:ext cx="484522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4000" u="sng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APPLICATION PROGRAMMING INTERFACE</a:t>
            </a:r>
            <a:endParaRPr lang="es-ES" sz="4000" u="sng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dirty="0" smtClean="0"/>
              <a:t>1. ¿Qué es una API?  </a:t>
            </a:r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787623" y="2059371"/>
            <a:ext cx="60070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2000" dirty="0">
                <a:latin typeface="Calibri" panose="020F0502020204030204" pitchFamily="34" charset="0"/>
              </a:rPr>
              <a:t>- </a:t>
            </a:r>
            <a:r>
              <a:rPr lang="es-ES_tradnl" sz="2000" u="sng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FORMATO LIGERO DE INTERCAMBIO DE DATOS (</a:t>
            </a:r>
            <a:r>
              <a:rPr lang="es-ES" sz="2000" i="1" dirty="0">
                <a:hlinkClick r:id="rId4"/>
              </a:rPr>
              <a:t>JSON</a:t>
            </a:r>
            <a:r>
              <a:rPr lang="es-ES_tradnl" sz="2000" u="sng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):</a:t>
            </a:r>
            <a:endParaRPr lang="es-ES_tradnl" sz="2000" u="sng" dirty="0">
              <a:latin typeface="Calibri" panose="020F0502020204030204" pitchFamily="34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565526" y="2564904"/>
            <a:ext cx="4078482" cy="228032"/>
          </a:xfrm>
          <a:prstGeom prst="rect">
            <a:avLst/>
          </a:prstGeom>
          <a:noFill/>
          <a:ln>
            <a:solidFill>
              <a:srgbClr val="C00000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2" name="Conector recto de flecha 11"/>
          <p:cNvCxnSpPr/>
          <p:nvPr/>
        </p:nvCxnSpPr>
        <p:spPr>
          <a:xfrm>
            <a:off x="244841" y="2309162"/>
            <a:ext cx="216024" cy="360040"/>
          </a:xfrm>
          <a:prstGeom prst="straightConnector1">
            <a:avLst/>
          </a:pr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3" name="Conector recto de flecha 12"/>
          <p:cNvCxnSpPr/>
          <p:nvPr/>
        </p:nvCxnSpPr>
        <p:spPr>
          <a:xfrm flipH="1">
            <a:off x="971600" y="5301208"/>
            <a:ext cx="360040" cy="0"/>
          </a:xfrm>
          <a:prstGeom prst="straightConnector1">
            <a:avLst/>
          </a:pr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4" name="Conector recto 13"/>
          <p:cNvCxnSpPr/>
          <p:nvPr/>
        </p:nvCxnSpPr>
        <p:spPr>
          <a:xfrm>
            <a:off x="611560" y="2996952"/>
            <a:ext cx="1080120" cy="0"/>
          </a:xfrm>
          <a:prstGeom prst="line">
            <a:avLst/>
          </a:prstGeom>
          <a:noFill/>
          <a:ln>
            <a:solidFill>
              <a:srgbClr val="C00000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0" name="Conector recto 29"/>
          <p:cNvCxnSpPr/>
          <p:nvPr/>
        </p:nvCxnSpPr>
        <p:spPr>
          <a:xfrm>
            <a:off x="460865" y="5157192"/>
            <a:ext cx="4687199" cy="0"/>
          </a:xfrm>
          <a:prstGeom prst="line">
            <a:avLst/>
          </a:prstGeom>
          <a:noFill/>
          <a:ln>
            <a:solidFill>
              <a:srgbClr val="C00000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1" name="Conector recto 30"/>
          <p:cNvCxnSpPr/>
          <p:nvPr/>
        </p:nvCxnSpPr>
        <p:spPr>
          <a:xfrm>
            <a:off x="1547664" y="4941168"/>
            <a:ext cx="5616624" cy="0"/>
          </a:xfrm>
          <a:prstGeom prst="line">
            <a:avLst/>
          </a:prstGeom>
          <a:noFill/>
          <a:ln>
            <a:solidFill>
              <a:srgbClr val="C00000"/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3" name="Conector recto de flecha 32"/>
          <p:cNvCxnSpPr/>
          <p:nvPr/>
        </p:nvCxnSpPr>
        <p:spPr>
          <a:xfrm flipH="1" flipV="1">
            <a:off x="5148064" y="5085184"/>
            <a:ext cx="457708" cy="216024"/>
          </a:xfrm>
          <a:prstGeom prst="straightConnector1">
            <a:avLst/>
          </a:pr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40" name="Rectángulo 39"/>
          <p:cNvSpPr/>
          <p:nvPr/>
        </p:nvSpPr>
        <p:spPr>
          <a:xfrm>
            <a:off x="899592" y="5633314"/>
            <a:ext cx="68076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2000" dirty="0" smtClean="0">
                <a:latin typeface="Calibri" panose="020F0502020204030204" pitchFamily="34" charset="0"/>
              </a:rPr>
              <a:t>-</a:t>
            </a:r>
            <a:r>
              <a:rPr lang="es-ES_tradnl" sz="2000" u="sng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MANEJO DE LA RESPUESTA:</a:t>
            </a:r>
            <a:r>
              <a:rPr lang="es-ES_tradnl" sz="2000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s-ES_tradnl" sz="1600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hlinkClick r:id="rId5"/>
              </a:rPr>
              <a:t>http://</a:t>
            </a:r>
            <a:r>
              <a:rPr lang="es-ES_tradnl" sz="1600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hlinkClick r:id="rId5"/>
              </a:rPr>
              <a:t>161.111.171.204/apidataportal.php</a:t>
            </a:r>
            <a:r>
              <a:rPr lang="es-ES_tradnl" sz="1600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  </a:t>
            </a:r>
            <a:endParaRPr lang="es-ES_tradnl" sz="2000" u="sng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60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73024" y="2924944"/>
            <a:ext cx="9217024" cy="146304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4000" dirty="0" err="1" smtClean="0">
                <a:latin typeface="Calibri" panose="020F0502020204030204" pitchFamily="34" charset="0"/>
              </a:rPr>
              <a:t>Application</a:t>
            </a:r>
            <a:r>
              <a:rPr lang="es-ES" sz="4000" dirty="0" smtClean="0">
                <a:latin typeface="Calibri" panose="020F0502020204030204" pitchFamily="34" charset="0"/>
              </a:rPr>
              <a:t> </a:t>
            </a:r>
            <a:r>
              <a:rPr lang="es-ES" sz="4000" dirty="0" err="1" smtClean="0">
                <a:latin typeface="Calibri" panose="020F0502020204030204" pitchFamily="34" charset="0"/>
              </a:rPr>
              <a:t>Programming</a:t>
            </a:r>
            <a:r>
              <a:rPr lang="es-ES" sz="4000" dirty="0" smtClean="0">
                <a:latin typeface="Calibri" panose="020F0502020204030204" pitchFamily="34" charset="0"/>
              </a:rPr>
              <a:t> Interface</a:t>
            </a:r>
            <a:br>
              <a:rPr lang="es-ES" sz="4000" dirty="0" smtClean="0">
                <a:latin typeface="Calibri" panose="020F0502020204030204" pitchFamily="34" charset="0"/>
              </a:rPr>
            </a:br>
            <a:r>
              <a:rPr lang="es-ES" sz="4000" dirty="0" smtClean="0">
                <a:latin typeface="Calibri" panose="020F0502020204030204" pitchFamily="34" charset="0"/>
              </a:rPr>
              <a:t>(API)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27384"/>
            <a:ext cx="9144000" cy="2362200"/>
          </a:xfrm>
          <a:prstGeom prst="rect">
            <a:avLst/>
          </a:prstGeom>
        </p:spPr>
      </p:pic>
      <p:cxnSp>
        <p:nvCxnSpPr>
          <p:cNvPr id="9" name="Straight Connector 7"/>
          <p:cNvCxnSpPr/>
          <p:nvPr/>
        </p:nvCxnSpPr>
        <p:spPr>
          <a:xfrm>
            <a:off x="3059832" y="4437112"/>
            <a:ext cx="2880320" cy="0"/>
          </a:xfrm>
          <a:prstGeom prst="line">
            <a:avLst/>
          </a:prstGeom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ángulo 10"/>
          <p:cNvSpPr/>
          <p:nvPr/>
        </p:nvSpPr>
        <p:spPr>
          <a:xfrm>
            <a:off x="1475656" y="4653136"/>
            <a:ext cx="61206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4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INFORMACIÓN SOBRE OBSERVACIONES Y ESPECÍMENES</a:t>
            </a:r>
            <a:endParaRPr lang="es-ES" sz="4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41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5135836"/>
              </p:ext>
            </p:extLst>
          </p:nvPr>
        </p:nvGraphicFramePr>
        <p:xfrm>
          <a:off x="107505" y="3573016"/>
          <a:ext cx="8928992" cy="2400404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440159"/>
                <a:gridCol w="1008112"/>
                <a:gridCol w="1728192"/>
                <a:gridCol w="1512168"/>
                <a:gridCol w="792088"/>
                <a:gridCol w="936104"/>
                <a:gridCol w="15121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itchFamily="34" charset="0"/>
                        </a:rPr>
                        <a:t>URL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Método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Respuesta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Descripción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Auth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Paging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Parámetros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947524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/occurrence/{key}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3"/>
                        </a:rPr>
                        <a:t>Registro de </a:t>
                      </a:r>
                    </a:p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3"/>
                        </a:rPr>
                        <a:t>BC-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3"/>
                        </a:rPr>
                        <a:t>lich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Devuelve los detalles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 de un registro.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NO</a:t>
                      </a:r>
                      <a:endParaRPr lang="es-ES" sz="11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</a:rPr>
                        <a:t>language</a:t>
                      </a:r>
                      <a:endParaRPr lang="es-ES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/occurrence/{key}/</a:t>
                      </a:r>
                    </a:p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verbatim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4"/>
                        </a:rPr>
                        <a:t>Verbatim del un registro de </a:t>
                      </a:r>
                    </a:p>
                    <a:p>
                      <a:pPr algn="ctr"/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4"/>
                        </a:rPr>
                        <a:t>BC-</a:t>
                      </a:r>
                      <a:r>
                        <a:rPr lang="es-ES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4"/>
                        </a:rPr>
                        <a:t>lich</a:t>
                      </a:r>
                      <a:endParaRPr lang="es-ES_tradnl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  <a:p>
                      <a:pPr algn="ctr"/>
                      <a:endParaRPr lang="es-ES" sz="11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Devuelve el verbatim de un registro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NO</a:t>
                      </a:r>
                      <a:endParaRPr lang="es-ES" sz="1800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kern="1200" dirty="0" smtClean="0">
                          <a:solidFill>
                            <a:srgbClr val="3BC13B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3BC13B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1800" kern="12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language</a:t>
                      </a:r>
                      <a:endParaRPr lang="es-ES" sz="1800" kern="12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u="none" dirty="0" smtClean="0"/>
              <a:t>OCCURENCES    </a:t>
            </a:r>
            <a:endParaRPr lang="es-ES" u="none" dirty="0"/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851968" y="1556792"/>
            <a:ext cx="2135856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 txBox="1">
            <a:spLocks/>
          </p:cNvSpPr>
          <p:nvPr/>
        </p:nvSpPr>
        <p:spPr>
          <a:xfrm>
            <a:off x="3131840" y="-45513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INFORMACIÓN DE ESPECIMENES Y OBSERVACIONES</a:t>
            </a:r>
            <a:endParaRPr lang="es-ES" u="none" dirty="0"/>
          </a:p>
        </p:txBody>
      </p:sp>
      <p:cxnSp>
        <p:nvCxnSpPr>
          <p:cNvPr id="10" name="Conector recto 14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76028" y="1879664"/>
            <a:ext cx="77768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defRPr/>
            </a:pP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Estas API nos proporcionan servicios para obtener información de un registro de forma individual.</a:t>
            </a:r>
          </a:p>
          <a:p>
            <a:pPr lvl="1">
              <a:defRPr/>
            </a:pPr>
            <a:endParaRPr lang="es-ES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lvl="1">
              <a:defRPr/>
            </a:pPr>
            <a:r>
              <a:rPr lang="es-ES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NOTA: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La key es el GBIF_ID que podemos observar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hlinkClick r:id="rId7"/>
              </a:rPr>
              <a:t>en la ficha del registro.</a:t>
            </a:r>
            <a:endParaRPr lang="es-ES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3085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8995127"/>
              </p:ext>
            </p:extLst>
          </p:nvPr>
        </p:nvGraphicFramePr>
        <p:xfrm>
          <a:off x="107504" y="2239744"/>
          <a:ext cx="8856983" cy="375412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368152"/>
                <a:gridCol w="1008112"/>
                <a:gridCol w="1296144"/>
                <a:gridCol w="1368152"/>
                <a:gridCol w="1152128"/>
                <a:gridCol w="266429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itchFamily="34" charset="0"/>
                        </a:rPr>
                        <a:t>URL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Método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Respuesta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Descripción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Paging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Parámetros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947524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/occurrence/search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3"/>
                        </a:rPr>
                        <a:t>Occurrence</a:t>
                      </a:r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3"/>
                        </a:rPr>
                        <a:t> del </a:t>
                      </a:r>
                      <a:r>
                        <a:rPr lang="es-ES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3"/>
                        </a:rPr>
                        <a:t>dataset</a:t>
                      </a:r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3"/>
                        </a:rPr>
                        <a:t> de la Universidad de Córdoba (</a:t>
                      </a:r>
                      <a:r>
                        <a:rPr lang="es-ES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3"/>
                        </a:rPr>
                        <a:t>Fungi</a:t>
                      </a:r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3"/>
                        </a:rPr>
                        <a:t>-COFC)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Busca los registros a través del GBIF </a:t>
                      </a:r>
                      <a:r>
                        <a:rPr lang="es-ES_tradnl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occurrence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 Storage y los ordena por relevancia.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3BC13B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3BC13B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1800" kern="12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datasetKey, year, month, latitude, longitude, country, publishingCountry, altitude, depth, institutionCode, collectionCode, catalogNumber, collectorName, </a:t>
                      </a:r>
                      <a:r>
                        <a:rPr lang="es-ES" sz="1800" kern="12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  <a:hlinkClick r:id="rId4"/>
                        </a:rPr>
                        <a:t>basisOfRecord</a:t>
                      </a:r>
                      <a:r>
                        <a:rPr lang="es-ES" sz="1800" kern="12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, taxonKey, georeferenced, </a:t>
                      </a:r>
                      <a:r>
                        <a:rPr lang="es-ES" sz="1800" kern="12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  <a:hlinkClick r:id="rId5"/>
                        </a:rPr>
                        <a:t>geometry</a:t>
                      </a:r>
                      <a:r>
                        <a:rPr lang="es-ES" sz="1800" kern="12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800" kern="1200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  <a:hlinkClick r:id="rId6"/>
                        </a:rPr>
                        <a:t>spatialIssues</a:t>
                      </a:r>
                      <a:endParaRPr lang="es-ES" sz="1800" kern="1200" baseline="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7" name="Imagen 6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u="none" dirty="0" smtClean="0"/>
              <a:t>BÚSQUEDAS</a:t>
            </a:r>
            <a:endParaRPr lang="es-ES" u="none" dirty="0"/>
          </a:p>
        </p:txBody>
      </p:sp>
      <p:sp>
        <p:nvSpPr>
          <p:cNvPr id="14" name="1 Título"/>
          <p:cNvSpPr txBox="1">
            <a:spLocks/>
          </p:cNvSpPr>
          <p:nvPr/>
        </p:nvSpPr>
        <p:spPr>
          <a:xfrm>
            <a:off x="3131840" y="-45513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INFORMACIÓN DE ESPECIMENES Y OBSERVACIONES</a:t>
            </a:r>
            <a:endParaRPr lang="es-ES" u="none" dirty="0"/>
          </a:p>
        </p:txBody>
      </p:sp>
      <p:cxnSp>
        <p:nvCxnSpPr>
          <p:cNvPr id="15" name="Conector recto 14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>
          <a:xfrm flipV="1">
            <a:off x="851968" y="1556792"/>
            <a:ext cx="1919832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085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5135836"/>
              </p:ext>
            </p:extLst>
          </p:nvPr>
        </p:nvGraphicFramePr>
        <p:xfrm>
          <a:off x="107504" y="1876908"/>
          <a:ext cx="8856983" cy="4402132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160240"/>
                <a:gridCol w="1008112"/>
                <a:gridCol w="1512168"/>
                <a:gridCol w="1368152"/>
                <a:gridCol w="1224136"/>
                <a:gridCol w="15841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itchFamily="34" charset="0"/>
                        </a:rPr>
                        <a:t>URL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Método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Respuesta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Descripción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Paging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Parámetros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947524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/occurrence/search/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catalog_number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3"/>
                        </a:rPr>
                        <a:t>C.N que contengan GDA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Buscar por número de catálogo</a:t>
                      </a:r>
                      <a:r>
                        <a:rPr lang="es-E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NO</a:t>
                      </a:r>
                      <a:endParaRPr lang="es-ES" sz="1800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</a:rPr>
                        <a:t>q,</a:t>
                      </a:r>
                      <a:r>
                        <a:rPr lang="es-ES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</a:rPr>
                        <a:t> limit</a:t>
                      </a:r>
                      <a:endParaRPr lang="es-ES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947524"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/occurrence/search/</a:t>
                      </a:r>
                    </a:p>
                    <a:p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collection_code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4"/>
                        </a:rPr>
                        <a:t>Código de colección</a:t>
                      </a:r>
                      <a:r>
                        <a:rPr lang="es-E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4"/>
                        </a:rPr>
                        <a:t> = SANT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Busca </a:t>
                      </a:r>
                      <a:r>
                        <a:rPr lang="es-E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códigos de colección.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80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NO</a:t>
                      </a:r>
                      <a:endParaRPr lang="es-ES" sz="1800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</a:rPr>
                        <a:t>q, limit</a:t>
                      </a:r>
                      <a:endParaRPr lang="es-ES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947524"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/occurrence/search/</a:t>
                      </a:r>
                    </a:p>
                    <a:p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collector_name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5"/>
                        </a:rPr>
                        <a:t>Collector</a:t>
                      </a:r>
                      <a:r>
                        <a:rPr lang="es-E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5"/>
                        </a:rPr>
                        <a:t> names = Jacint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Busca  nombres de colector.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80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NO</a:t>
                      </a:r>
                      <a:endParaRPr lang="es-ES" sz="1800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</a:rPr>
                        <a:t>q, limit</a:t>
                      </a:r>
                      <a:endParaRPr lang="es-ES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947524"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/occurrence/search/</a:t>
                      </a:r>
                    </a:p>
                    <a:p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institution_code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6"/>
                        </a:rPr>
                        <a:t>Instituciones que contengan MA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Busca las instituciones</a:t>
                      </a:r>
                      <a:r>
                        <a:rPr lang="es-E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80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NO</a:t>
                      </a:r>
                      <a:endParaRPr lang="es-ES" sz="1800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</a:rPr>
                        <a:t>q, limit</a:t>
                      </a:r>
                      <a:endParaRPr lang="es-ES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7" name="Imagen 6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u="none" dirty="0" smtClean="0"/>
              <a:t>BÚSQUEDAS</a:t>
            </a:r>
            <a:endParaRPr lang="es-ES" u="none" dirty="0"/>
          </a:p>
        </p:txBody>
      </p:sp>
      <p:sp>
        <p:nvSpPr>
          <p:cNvPr id="14" name="1 Título"/>
          <p:cNvSpPr txBox="1">
            <a:spLocks/>
          </p:cNvSpPr>
          <p:nvPr/>
        </p:nvSpPr>
        <p:spPr>
          <a:xfrm>
            <a:off x="3131840" y="-45513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INFORMACIÓN DE ESPECIMENES Y OBSERVACIONES</a:t>
            </a:r>
            <a:endParaRPr lang="es-ES" u="none" dirty="0"/>
          </a:p>
        </p:txBody>
      </p:sp>
      <p:cxnSp>
        <p:nvCxnSpPr>
          <p:cNvPr id="15" name="Conector recto 14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>
          <a:xfrm flipV="1">
            <a:off x="851968" y="1556792"/>
            <a:ext cx="1919832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085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5135836"/>
              </p:ext>
            </p:extLst>
          </p:nvPr>
        </p:nvGraphicFramePr>
        <p:xfrm>
          <a:off x="179512" y="2132856"/>
          <a:ext cx="8784976" cy="4160936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745305"/>
                <a:gridCol w="1281142"/>
                <a:gridCol w="2287754"/>
                <a:gridCol w="24707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itchFamily="34" charset="0"/>
                        </a:rPr>
                        <a:t>URL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Método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Respuesta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Parámetros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947524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/occurrence/</a:t>
                      </a:r>
                      <a:r>
                        <a:rPr lang="es-ES_tradnl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count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3"/>
                        </a:rPr>
                        <a:t>Número total de registros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  <a:hlinkClick r:id="rId4"/>
                        </a:rPr>
                        <a:t>country </a:t>
                      </a:r>
                      <a:r>
                        <a:rPr lang="es-ES" sz="1400" dirty="0" smtClean="0">
                          <a:solidFill>
                            <a:srgbClr val="C00000"/>
                          </a:solidFill>
                          <a:latin typeface="Calibri" pitchFamily="34" charset="0"/>
                          <a:hlinkClick r:id="rId4"/>
                        </a:rPr>
                        <a:t>(NO ISO)</a:t>
                      </a:r>
                      <a:r>
                        <a:rPr lang="es-ES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  <a:hlinkClick r:id="rId4"/>
                        </a:rPr>
                        <a:t>,</a:t>
                      </a:r>
                      <a:r>
                        <a:rPr lang="es-ES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  <a:hlinkClick r:id="rId4"/>
                        </a:rPr>
                        <a:t> georeferenced,</a:t>
                      </a:r>
                    </a:p>
                    <a:p>
                      <a:r>
                        <a:rPr lang="es-ES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  <a:hlinkClick r:id="rId4"/>
                        </a:rPr>
                        <a:t>BasisOfRecord</a:t>
                      </a:r>
                      <a:endParaRPr lang="es-ES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947524"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/occurrence/</a:t>
                      </a:r>
                      <a:r>
                        <a:rPr lang="es-ES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count</a:t>
                      </a:r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</a:t>
                      </a:r>
                    </a:p>
                    <a:p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Schema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5"/>
                        </a:rPr>
                        <a:t>Listado de </a:t>
                      </a:r>
                      <a:r>
                        <a:rPr lang="es-ES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5"/>
                        </a:rPr>
                        <a:t>schemas</a:t>
                      </a:r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5"/>
                        </a:rPr>
                        <a:t> soportados.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947524"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/occurrence/</a:t>
                      </a:r>
                      <a:r>
                        <a:rPr lang="es-ES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count</a:t>
                      </a:r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</a:t>
                      </a:r>
                    </a:p>
                    <a:p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basis_of_record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6"/>
                        </a:rPr>
                        <a:t>Número de registros por Basis of Record.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947524"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/occurrence/</a:t>
                      </a:r>
                      <a:r>
                        <a:rPr lang="es-ES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count</a:t>
                      </a:r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</a:t>
                      </a:r>
                    </a:p>
                    <a:p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year</a:t>
                      </a:r>
                    </a:p>
                    <a:p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7"/>
                        </a:rPr>
                        <a:t>Cuenta de registros</a:t>
                      </a:r>
                      <a:r>
                        <a:rPr lang="es-E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7"/>
                        </a:rPr>
                        <a:t> por año.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7" name="Imagen 6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u="none" dirty="0" smtClean="0"/>
              <a:t>ESTADÍSTICAS</a:t>
            </a:r>
            <a:endParaRPr lang="es-ES" u="none" dirty="0"/>
          </a:p>
        </p:txBody>
      </p:sp>
      <p:sp>
        <p:nvSpPr>
          <p:cNvPr id="14" name="1 Título"/>
          <p:cNvSpPr txBox="1">
            <a:spLocks/>
          </p:cNvSpPr>
          <p:nvPr/>
        </p:nvSpPr>
        <p:spPr>
          <a:xfrm>
            <a:off x="3131840" y="-45513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INFORMACIÓN DE ESPECIMENES Y OBSERVACIONES</a:t>
            </a:r>
            <a:endParaRPr lang="es-ES" u="none" dirty="0"/>
          </a:p>
        </p:txBody>
      </p:sp>
      <p:cxnSp>
        <p:nvCxnSpPr>
          <p:cNvPr id="15" name="Conector recto 14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>
          <a:xfrm flipV="1">
            <a:off x="851968" y="1556792"/>
            <a:ext cx="2279872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085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6878405"/>
              </p:ext>
            </p:extLst>
          </p:nvPr>
        </p:nvGraphicFramePr>
        <p:xfrm>
          <a:off x="179512" y="2084288"/>
          <a:ext cx="8784976" cy="393700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160240"/>
                <a:gridCol w="1008112"/>
                <a:gridCol w="1800200"/>
                <a:gridCol w="1872208"/>
                <a:gridCol w="19442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itchFamily="34" charset="0"/>
                        </a:rPr>
                        <a:t>URL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Método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Respuesta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Descripción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itchFamily="34" charset="0"/>
                        </a:rPr>
                        <a:t>Parámetros</a:t>
                      </a:r>
                      <a:endParaRPr lang="es-E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947524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/occurrence/counts/ datasets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3"/>
                        </a:rPr>
                        <a:t>Cuenta los registros de todos los datasets GBIF.ES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Contabiliza el número de registros por dataset país</a:t>
                      </a:r>
                      <a:r>
                        <a:rPr lang="es-E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</a:rPr>
                        <a:t>country,</a:t>
                      </a:r>
                      <a:r>
                        <a:rPr lang="es-ES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</a:rPr>
                        <a:t> nubkey</a:t>
                      </a:r>
                      <a:endParaRPr lang="es-ES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947524"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/occurrence/counts/</a:t>
                      </a:r>
                    </a:p>
                    <a:p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Countries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4"/>
                        </a:rPr>
                        <a:t>Registros cuyo origen es España.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Contabiliza todos registros cuyo país de origen es el escrito</a:t>
                      </a:r>
                      <a:r>
                        <a:rPr lang="es-E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</a:rPr>
                        <a:t>publishingCountry</a:t>
                      </a:r>
                      <a:endParaRPr lang="es-ES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947524"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/occurrence/counts/</a:t>
                      </a:r>
                    </a:p>
                    <a:p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publishingCountry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  <a:hlinkClick r:id="rId5"/>
                        </a:rPr>
                        <a:t>Agrupa por país de origen los registros de España.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Cuenta todos los registros publicados en ese</a:t>
                      </a:r>
                      <a:r>
                        <a:rPr lang="es-E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 país</a:t>
                      </a:r>
                      <a:r>
                        <a:rPr lang="es-E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</a:rPr>
                        <a:t>country</a:t>
                      </a:r>
                      <a:endParaRPr lang="es-ES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7" name="Imagen 6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u="none" dirty="0" smtClean="0"/>
              <a:t>INVENTARIO</a:t>
            </a:r>
            <a:endParaRPr lang="es-ES" u="none" dirty="0"/>
          </a:p>
        </p:txBody>
      </p:sp>
      <p:sp>
        <p:nvSpPr>
          <p:cNvPr id="14" name="1 Título"/>
          <p:cNvSpPr txBox="1">
            <a:spLocks/>
          </p:cNvSpPr>
          <p:nvPr/>
        </p:nvSpPr>
        <p:spPr>
          <a:xfrm>
            <a:off x="3131840" y="-45513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INFORMACIÓN DE ESPECIMENES Y OBSERVACIONES</a:t>
            </a:r>
            <a:endParaRPr lang="es-ES" u="none" dirty="0"/>
          </a:p>
        </p:txBody>
      </p:sp>
      <p:cxnSp>
        <p:nvCxnSpPr>
          <p:cNvPr id="15" name="Conector recto 14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>
          <a:xfrm flipV="1">
            <a:off x="851968" y="1556792"/>
            <a:ext cx="1919832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085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73024" y="2924944"/>
            <a:ext cx="9217024" cy="146304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4000" dirty="0" err="1" smtClean="0">
                <a:latin typeface="Calibri" panose="020F0502020204030204" pitchFamily="34" charset="0"/>
              </a:rPr>
              <a:t>Application</a:t>
            </a:r>
            <a:r>
              <a:rPr lang="es-ES" sz="4000" dirty="0" smtClean="0">
                <a:latin typeface="Calibri" panose="020F0502020204030204" pitchFamily="34" charset="0"/>
              </a:rPr>
              <a:t> </a:t>
            </a:r>
            <a:r>
              <a:rPr lang="es-ES" sz="4000" dirty="0" err="1" smtClean="0">
                <a:latin typeface="Calibri" panose="020F0502020204030204" pitchFamily="34" charset="0"/>
              </a:rPr>
              <a:t>Programming</a:t>
            </a:r>
            <a:r>
              <a:rPr lang="es-ES" sz="4000" dirty="0" smtClean="0">
                <a:latin typeface="Calibri" panose="020F0502020204030204" pitchFamily="34" charset="0"/>
              </a:rPr>
              <a:t> Interface</a:t>
            </a:r>
            <a:br>
              <a:rPr lang="es-ES" sz="4000" dirty="0" smtClean="0">
                <a:latin typeface="Calibri" panose="020F0502020204030204" pitchFamily="34" charset="0"/>
              </a:rPr>
            </a:br>
            <a:r>
              <a:rPr lang="es-ES" sz="4000" dirty="0" smtClean="0">
                <a:latin typeface="Calibri" panose="020F0502020204030204" pitchFamily="34" charset="0"/>
              </a:rPr>
              <a:t>(API)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27384"/>
            <a:ext cx="9144000" cy="2362200"/>
          </a:xfrm>
          <a:prstGeom prst="rect">
            <a:avLst/>
          </a:prstGeom>
        </p:spPr>
      </p:pic>
      <p:cxnSp>
        <p:nvCxnSpPr>
          <p:cNvPr id="9" name="Straight Connector 7"/>
          <p:cNvCxnSpPr/>
          <p:nvPr/>
        </p:nvCxnSpPr>
        <p:spPr>
          <a:xfrm>
            <a:off x="3059832" y="4437112"/>
            <a:ext cx="2880320" cy="0"/>
          </a:xfrm>
          <a:prstGeom prst="line">
            <a:avLst/>
          </a:prstGeom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ángulo 10"/>
          <p:cNvSpPr/>
          <p:nvPr/>
        </p:nvSpPr>
        <p:spPr>
          <a:xfrm>
            <a:off x="1475656" y="4653136"/>
            <a:ext cx="61206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4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MAPAS</a:t>
            </a:r>
            <a:endParaRPr lang="es-ES" sz="4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41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649" y="4815778"/>
            <a:ext cx="5233193" cy="2042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745232" y="1124744"/>
            <a:ext cx="6491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u="none" dirty="0" smtClean="0"/>
              <a:t>WEB MAP TILE SERVICE: FORMATO    </a:t>
            </a:r>
            <a:endParaRPr lang="es-ES" u="none" dirty="0"/>
          </a:p>
        </p:txBody>
      </p:sp>
      <p:cxnSp>
        <p:nvCxnSpPr>
          <p:cNvPr id="16" name="Conector recto 15"/>
          <p:cNvCxnSpPr/>
          <p:nvPr/>
        </p:nvCxnSpPr>
        <p:spPr>
          <a:xfrm>
            <a:off x="851968" y="1562888"/>
            <a:ext cx="5160192" cy="0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 txBox="1">
            <a:spLocks/>
          </p:cNvSpPr>
          <p:nvPr/>
        </p:nvSpPr>
        <p:spPr>
          <a:xfrm>
            <a:off x="3131840" y="-45513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MAPAS</a:t>
            </a:r>
            <a:endParaRPr lang="es-ES" u="none" dirty="0"/>
          </a:p>
        </p:txBody>
      </p:sp>
      <p:cxnSp>
        <p:nvCxnSpPr>
          <p:cNvPr id="10" name="Conector recto 14"/>
          <p:cNvCxnSpPr/>
          <p:nvPr/>
        </p:nvCxnSpPr>
        <p:spPr>
          <a:xfrm>
            <a:off x="4572000" y="692696"/>
            <a:ext cx="1944216" cy="0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76028" y="1844824"/>
            <a:ext cx="847243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defRPr/>
            </a:pPr>
            <a:r>
              <a:rPr lang="es-ES" b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hlinkClick r:id="rId6"/>
              </a:rPr>
              <a:t>http://api.gbif.org/v0.9/map/density/tile?x={x}&amp;y={y}&amp;z={z</a:t>
            </a:r>
            <a:r>
              <a:rPr lang="es-ES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hlinkClick r:id="rId6"/>
              </a:rPr>
              <a:t>}</a:t>
            </a:r>
            <a:endParaRPr lang="es-ES" b="1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lvl="1">
              <a:defRPr/>
            </a:pPr>
            <a:endParaRPr lang="es-ES" b="1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lvl="1">
              <a:defRPr/>
            </a:pPr>
            <a:r>
              <a:rPr lang="es-ES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Parámetros:</a:t>
            </a:r>
          </a:p>
          <a:p>
            <a:pPr marL="800100" lvl="1" indent="-342900">
              <a:buFont typeface="Calibri" pitchFamily="34" charset="0"/>
              <a:buChar char="⁻"/>
              <a:defRPr/>
            </a:pP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type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–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oligatorio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– TAXON, DATASET,COUNTRY,PUBLISHER</a:t>
            </a:r>
          </a:p>
          <a:p>
            <a:pPr marL="800100" lvl="1" indent="-342900">
              <a:buFont typeface="Calibri" pitchFamily="34" charset="0"/>
              <a:buChar char="⁻"/>
              <a:defRPr/>
            </a:pPr>
            <a:r>
              <a:rPr lang="es-ES" dirty="0" err="1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k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ey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– obligatorio –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taxon_key</a:t>
            </a:r>
            <a:r>
              <a:rPr lang="es-ES" dirty="0" err="1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,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uuid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del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dataset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/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publisher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o el ISO country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code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.</a:t>
            </a:r>
          </a:p>
          <a:p>
            <a:pPr marL="800100" lvl="1" indent="-342900">
              <a:buFont typeface="Calibri" pitchFamily="34" charset="0"/>
              <a:buChar char="⁻"/>
              <a:defRPr/>
            </a:pP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resolution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– opcional (por defecto =1, {1,2,4,..,16}) Densidad</a:t>
            </a:r>
          </a:p>
          <a:p>
            <a:pPr marL="800100" lvl="1" indent="-342900">
              <a:buFont typeface="Calibri" pitchFamily="34" charset="0"/>
              <a:buChar char="⁻"/>
              <a:defRPr/>
            </a:pPr>
            <a:r>
              <a:rPr lang="es-ES" dirty="0" err="1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l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ayer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 - opcional – Nos permite definir las capas de información que queramos que sean visualizadas.</a:t>
            </a:r>
          </a:p>
          <a:p>
            <a:pPr marL="800100" lvl="1" indent="-342900">
              <a:buFont typeface="Calibri" pitchFamily="34" charset="0"/>
              <a:buChar char="⁻"/>
              <a:defRPr/>
            </a:pP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palette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– opcional – Permite seleccionar el juego de colores con el cual queremos que se coloreen las cantidades de datos mostrados.</a:t>
            </a:r>
          </a:p>
          <a:p>
            <a:pPr marL="800100" lvl="1" indent="-342900">
              <a:buFont typeface="Calibri" pitchFamily="34" charset="0"/>
              <a:buChar char="⁻"/>
              <a:defRPr/>
            </a:pP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saturation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&amp;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hue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: Cuando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saturation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=true, el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hue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puede tomar un valor entre 0 y 1.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8116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u="none" dirty="0" smtClean="0"/>
              <a:t>WEB MAP TILE SERVICE    </a:t>
            </a:r>
            <a:endParaRPr lang="es-ES" u="none" dirty="0"/>
          </a:p>
        </p:txBody>
      </p:sp>
      <p:cxnSp>
        <p:nvCxnSpPr>
          <p:cNvPr id="16" name="Conector recto 15"/>
          <p:cNvCxnSpPr/>
          <p:nvPr/>
        </p:nvCxnSpPr>
        <p:spPr>
          <a:xfrm>
            <a:off x="851968" y="1562888"/>
            <a:ext cx="3576016" cy="0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 txBox="1">
            <a:spLocks/>
          </p:cNvSpPr>
          <p:nvPr/>
        </p:nvSpPr>
        <p:spPr>
          <a:xfrm>
            <a:off x="3131840" y="-45513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MAPAS</a:t>
            </a:r>
            <a:endParaRPr lang="es-ES" u="none" dirty="0"/>
          </a:p>
        </p:txBody>
      </p:sp>
      <p:cxnSp>
        <p:nvCxnSpPr>
          <p:cNvPr id="10" name="Conector recto 14"/>
          <p:cNvCxnSpPr/>
          <p:nvPr/>
        </p:nvCxnSpPr>
        <p:spPr>
          <a:xfrm>
            <a:off x="4572000" y="692696"/>
            <a:ext cx="1944216" cy="0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76028" y="1879664"/>
            <a:ext cx="777686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defRPr/>
            </a:pP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Esta api nos permite visualizar contenido de GBIF en mapas interactivos.</a:t>
            </a:r>
          </a:p>
          <a:p>
            <a:pPr lvl="1">
              <a:defRPr/>
            </a:pPr>
            <a:endParaRPr lang="es-ES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lvl="1">
              <a:defRPr/>
            </a:pPr>
            <a:r>
              <a:rPr lang="es-ES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Características soportadas:</a:t>
            </a:r>
          </a:p>
          <a:p>
            <a:pPr lvl="1">
              <a:defRPr/>
            </a:pPr>
            <a:endParaRPr lang="es-ES" b="1" dirty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marL="800100" lvl="1" indent="-342900">
              <a:buFont typeface="+mj-lt"/>
              <a:buAutoNum type="arabicPeriod"/>
              <a:defRPr/>
            </a:pP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Capas para country,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dataset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,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taxon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(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species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,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subspecies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o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higer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taxon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),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publisher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.</a:t>
            </a:r>
          </a:p>
          <a:p>
            <a:pPr marL="800100" lvl="1" indent="-342900">
              <a:buFont typeface="+mj-lt"/>
              <a:buAutoNum type="arabicPeriod"/>
              <a:defRPr/>
            </a:pP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Permite personalizar el color o definir un propio estilo en el cual se muestras los datos.</a:t>
            </a:r>
          </a:p>
          <a:p>
            <a:pPr marL="800100" lvl="1" indent="-342900">
              <a:buFont typeface="+mj-lt"/>
              <a:buAutoNum type="arabicPeriod"/>
              <a:defRPr/>
            </a:pP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Permite filtrar los contenidos mostrados por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Basis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of Record.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Ej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: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Specimens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,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Observations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,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Fossils</a:t>
            </a:r>
            <a:r>
              <a:rPr lang="es-ES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etc.</a:t>
            </a:r>
          </a:p>
          <a:p>
            <a:pPr marL="800100" lvl="1" indent="-342900">
              <a:buFont typeface="+mj-lt"/>
              <a:buAutoNum type="arabicPeriod"/>
              <a:defRPr/>
            </a:pP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Dependiendo del tipo de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Basis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of record se puede especificar el periodo por décadas.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Ej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: Un mapa que nos muestre todas las observaciones de una especie desde 1970.</a:t>
            </a:r>
          </a:p>
          <a:p>
            <a:pPr marL="800100" lvl="1" indent="-342900">
              <a:buFont typeface="+mj-lt"/>
              <a:buAutoNum type="arabicPeriod"/>
              <a:defRPr/>
            </a:pPr>
            <a:endParaRPr lang="es-ES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lvl="1">
              <a:defRPr/>
            </a:pPr>
            <a:r>
              <a:rPr lang="es-ES" u="sng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NOTA: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se puede usar con la api de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googel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maps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, con la librería de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leaflet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JS o con simples mapas en JS. Estas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liberías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permiten la visualización de las capas de datos sobre la capa geográficas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23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u="none" dirty="0" smtClean="0"/>
              <a:t>CASOS PRÁCTICOS:</a:t>
            </a:r>
            <a:endParaRPr lang="es-ES" u="none" dirty="0"/>
          </a:p>
        </p:txBody>
      </p:sp>
      <p:cxnSp>
        <p:nvCxnSpPr>
          <p:cNvPr id="16" name="Conector recto 15"/>
          <p:cNvCxnSpPr/>
          <p:nvPr/>
        </p:nvCxnSpPr>
        <p:spPr>
          <a:xfrm>
            <a:off x="851968" y="1562888"/>
            <a:ext cx="2855936" cy="0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 txBox="1">
            <a:spLocks/>
          </p:cNvSpPr>
          <p:nvPr/>
        </p:nvSpPr>
        <p:spPr>
          <a:xfrm>
            <a:off x="3131840" y="-45513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MAPAS</a:t>
            </a:r>
            <a:endParaRPr lang="es-ES" u="none" dirty="0"/>
          </a:p>
        </p:txBody>
      </p:sp>
      <p:cxnSp>
        <p:nvCxnSpPr>
          <p:cNvPr id="10" name="Conector recto 14"/>
          <p:cNvCxnSpPr/>
          <p:nvPr/>
        </p:nvCxnSpPr>
        <p:spPr>
          <a:xfrm>
            <a:off x="4572000" y="692696"/>
            <a:ext cx="1944216" cy="0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76028" y="1879664"/>
            <a:ext cx="77768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+mj-lt"/>
              <a:buAutoNum type="arabicPeriod"/>
            </a:pP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Mapa de observaciones y especímenes.</a:t>
            </a:r>
          </a:p>
          <a:p>
            <a:pPr lvl="1"/>
            <a:r>
              <a:rPr lang="es-ES" dirty="0">
                <a:solidFill>
                  <a:schemeClr val="bg2">
                    <a:lumMod val="50000"/>
                  </a:schemeClr>
                </a:solidFill>
              </a:rPr>
              <a:t>	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hlinkClick r:id="rId5"/>
              </a:rPr>
              <a:t>http://www.gbif.es/occurrenceMap.html</a:t>
            </a:r>
            <a:endParaRPr lang="es-ES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endParaRPr lang="es-ES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800100" lvl="1" indent="-342900">
              <a:buFont typeface="+mj-lt"/>
              <a:buAutoNum type="arabicPeriod" startAt="2"/>
            </a:pPr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Mapa con Filtrados.</a:t>
            </a:r>
          </a:p>
          <a:p>
            <a:pPr lvl="1"/>
            <a:r>
              <a:rPr lang="es-ES" dirty="0">
                <a:solidFill>
                  <a:schemeClr val="bg2">
                    <a:lumMod val="50000"/>
                  </a:schemeClr>
                </a:solidFill>
              </a:rPr>
              <a:t>	</a:t>
            </a:r>
            <a:r>
              <a:rPr lang="es-ES" dirty="0">
                <a:solidFill>
                  <a:schemeClr val="bg2">
                    <a:lumMod val="50000"/>
                  </a:schemeClr>
                </a:solidFill>
                <a:hlinkClick r:id="rId6"/>
              </a:rPr>
              <a:t>http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hlinkClick r:id="rId6"/>
              </a:rPr>
              <a:t>://www.gbif.es/Map.html</a:t>
            </a:r>
            <a:endParaRPr lang="es-ES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endParaRPr lang="es-ES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endParaRPr lang="es-ES" dirty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endParaRPr lang="es-E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42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dirty="0" smtClean="0"/>
              <a:t>1. ¿Qué es una API?  </a:t>
            </a:r>
            <a:endParaRPr lang="es-ES" dirty="0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3183160" y="32175"/>
            <a:ext cx="484522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4000" u="sng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APPLICATION PROGRAMMING INTERFACE</a:t>
            </a:r>
            <a:endParaRPr lang="es-ES" sz="4000" u="sng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0" name="2 Marcador de contenido"/>
          <p:cNvSpPr>
            <a:spLocks noGrp="1"/>
          </p:cNvSpPr>
          <p:nvPr>
            <p:ph idx="1"/>
          </p:nvPr>
        </p:nvSpPr>
        <p:spPr>
          <a:xfrm>
            <a:off x="768096" y="2060848"/>
            <a:ext cx="7290055" cy="4023360"/>
          </a:xfrm>
        </p:spPr>
        <p:txBody>
          <a:bodyPr/>
          <a:lstStyle/>
          <a:p>
            <a:r>
              <a:rPr lang="es-ES_tradnl" dirty="0" smtClean="0">
                <a:solidFill>
                  <a:schemeClr val="bg2">
                    <a:lumMod val="50000"/>
                  </a:schemeClr>
                </a:solidFill>
              </a:rPr>
              <a:t>-</a:t>
            </a:r>
            <a:r>
              <a:rPr lang="es-ES_tradnl" dirty="0" smtClean="0"/>
              <a:t> </a:t>
            </a:r>
            <a:r>
              <a:rPr lang="es-ES_tradnl" u="sng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EJEMPLOS y APLICACIONES:</a:t>
            </a:r>
          </a:p>
          <a:p>
            <a:pPr marL="173736" lvl="1" indent="0">
              <a:buNone/>
            </a:pPr>
            <a:endParaRPr lang="es-ES_tradnl" u="sng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516636" lvl="1" indent="-342900">
              <a:buClr>
                <a:schemeClr val="bg2">
                  <a:lumMod val="50000"/>
                </a:schemeClr>
              </a:buClr>
              <a:buAutoNum type="arabicPeriod"/>
            </a:pPr>
            <a:r>
              <a:rPr lang="es-ES_tradnl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API del </a:t>
            </a:r>
            <a:r>
              <a:rPr lang="es-ES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Open </a:t>
            </a:r>
            <a:r>
              <a:rPr lang="es-ES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Geospatial</a:t>
            </a:r>
            <a:r>
              <a:rPr lang="es-ES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s-ES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Consortium</a:t>
            </a:r>
            <a:r>
              <a:rPr lang="es-ES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 (</a:t>
            </a:r>
            <a:r>
              <a:rPr lang="es-ES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hlinkClick r:id="rId4" tooltip="Acceso al portal de OGC"/>
              </a:rPr>
              <a:t>OGC</a:t>
            </a:r>
            <a:r>
              <a:rPr lang="es-ES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) aportadas por actores participantes en el proyecto IDEE. </a:t>
            </a:r>
            <a:r>
              <a:rPr lang="es-ES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hlinkClick r:id="rId5"/>
              </a:rPr>
              <a:t>http://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hlinkClick r:id="rId5"/>
              </a:rPr>
              <a:t>www.idee.es/web/guest/ejemplos-de-api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</a:p>
          <a:p>
            <a:pPr marL="516636" lvl="1" indent="-342900">
              <a:buClr>
                <a:schemeClr val="bg2">
                  <a:lumMod val="50000"/>
                </a:schemeClr>
              </a:buClr>
              <a:buFont typeface="Wingdings 3" pitchFamily="18" charset="2"/>
              <a:buAutoNum type="arabicPeriod"/>
            </a:pPr>
            <a:r>
              <a:rPr lang="es-ES_tradnl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API de Google </a:t>
            </a:r>
            <a:r>
              <a:rPr lang="es-ES_tradnl" dirty="0" err="1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Maps</a:t>
            </a:r>
            <a:r>
              <a:rPr lang="es-ES_tradnl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: </a:t>
            </a:r>
            <a:r>
              <a:rPr lang="es-ES" dirty="0">
                <a:hlinkClick r:id="rId6"/>
              </a:rPr>
              <a:t>Sitio Oficial</a:t>
            </a:r>
            <a:r>
              <a:rPr lang="es-ES" dirty="0"/>
              <a:t> y </a:t>
            </a:r>
            <a:r>
              <a:rPr lang="es-ES" dirty="0">
                <a:hlinkClick r:id="rId7"/>
              </a:rPr>
              <a:t>Documentación</a:t>
            </a:r>
            <a:r>
              <a:rPr lang="es-ES" dirty="0" smtClean="0"/>
              <a:t>.</a:t>
            </a:r>
            <a:endParaRPr lang="es-ES_tradnl" dirty="0" smtClean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516636" lvl="1" indent="-342900">
              <a:buClr>
                <a:schemeClr val="bg2">
                  <a:lumMod val="50000"/>
                </a:schemeClr>
              </a:buClr>
              <a:buFont typeface="Wingdings 3" pitchFamily="18" charset="2"/>
              <a:buAutoNum type="arabicPeriod"/>
            </a:pPr>
            <a:r>
              <a:rPr lang="es-ES_tradnl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Youtube: </a:t>
            </a:r>
            <a:r>
              <a:rPr lang="es-ES" dirty="0">
                <a:hlinkClick r:id="rId8"/>
              </a:rPr>
              <a:t>Sitio Oficial</a:t>
            </a:r>
            <a:r>
              <a:rPr lang="es-ES" dirty="0"/>
              <a:t> y </a:t>
            </a:r>
            <a:r>
              <a:rPr lang="es-ES" dirty="0">
                <a:hlinkClick r:id="rId9"/>
              </a:rPr>
              <a:t>Documentación</a:t>
            </a:r>
            <a:r>
              <a:rPr lang="es-ES" dirty="0" smtClean="0"/>
              <a:t>.</a:t>
            </a:r>
            <a:endParaRPr lang="es-ES_tradnl" dirty="0" smtClean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516636" lvl="1" indent="-342900">
              <a:buClr>
                <a:schemeClr val="bg2">
                  <a:lumMod val="50000"/>
                </a:schemeClr>
              </a:buClr>
              <a:buFont typeface="Wingdings 3" pitchFamily="18" charset="2"/>
              <a:buAutoNum type="arabicPeriod"/>
            </a:pPr>
            <a:r>
              <a:rPr lang="es-ES_tradnl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Amazon S3: </a:t>
            </a:r>
            <a:r>
              <a:rPr lang="es-ES" dirty="0">
                <a:hlinkClick r:id="rId10"/>
              </a:rPr>
              <a:t>Sitio Oficial</a:t>
            </a:r>
            <a:r>
              <a:rPr lang="es-ES" dirty="0"/>
              <a:t> y </a:t>
            </a:r>
            <a:r>
              <a:rPr lang="es-ES" dirty="0">
                <a:hlinkClick r:id="rId11"/>
              </a:rPr>
              <a:t>Documentación</a:t>
            </a:r>
            <a:r>
              <a:rPr lang="es-ES" dirty="0" smtClean="0"/>
              <a:t>.</a:t>
            </a:r>
            <a:endParaRPr lang="es-ES_tradnl" dirty="0" smtClean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516636" lvl="1" indent="-342900">
              <a:buClr>
                <a:schemeClr val="bg2">
                  <a:lumMod val="50000"/>
                </a:schemeClr>
              </a:buClr>
              <a:buFont typeface="Wingdings 3" pitchFamily="18" charset="2"/>
              <a:buAutoNum type="arabicPeriod"/>
            </a:pPr>
            <a:r>
              <a:rPr lang="es-ES_tradnl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Facebook: </a:t>
            </a:r>
            <a:r>
              <a:rPr lang="es-ES" dirty="0">
                <a:hlinkClick r:id="rId12"/>
              </a:rPr>
              <a:t>Sitio Oficial</a:t>
            </a:r>
            <a:r>
              <a:rPr lang="es-ES" dirty="0"/>
              <a:t> y </a:t>
            </a:r>
            <a:r>
              <a:rPr lang="es-ES" dirty="0">
                <a:hlinkClick r:id="rId13"/>
              </a:rPr>
              <a:t>Documentación</a:t>
            </a:r>
            <a:r>
              <a:rPr lang="es-ES" dirty="0" smtClean="0"/>
              <a:t>.</a:t>
            </a:r>
            <a:endParaRPr lang="es-ES_tradnl" dirty="0" smtClean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516636" lvl="1" indent="-342900">
              <a:buClr>
                <a:schemeClr val="bg2">
                  <a:lumMod val="50000"/>
                </a:schemeClr>
              </a:buClr>
              <a:buFont typeface="Wingdings 3" pitchFamily="18" charset="2"/>
              <a:buAutoNum type="arabicPeriod"/>
            </a:pPr>
            <a:r>
              <a:rPr lang="es-ES_tradnl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Flickr: </a:t>
            </a:r>
            <a:r>
              <a:rPr lang="es-ES" dirty="0">
                <a:hlinkClick r:id="rId14"/>
              </a:rPr>
              <a:t>Sitio Oficial</a:t>
            </a:r>
            <a:r>
              <a:rPr lang="es-ES" dirty="0"/>
              <a:t> y </a:t>
            </a:r>
            <a:r>
              <a:rPr lang="es-ES" dirty="0">
                <a:hlinkClick r:id="rId15"/>
              </a:rPr>
              <a:t>Documentación</a:t>
            </a:r>
            <a:r>
              <a:rPr lang="es-ES" dirty="0"/>
              <a:t>.</a:t>
            </a:r>
          </a:p>
          <a:p>
            <a:pPr marL="516636" lvl="1" indent="-342900">
              <a:buAutoNum type="arabicPeriod"/>
            </a:pPr>
            <a:endParaRPr lang="es-ES_tradnl" dirty="0" smtClean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516636" lvl="1" indent="-342900">
              <a:buAutoNum type="arabicPeriod"/>
            </a:pPr>
            <a:endParaRPr lang="es-ES_tradnl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endParaRPr lang="es-ES_tradnl" u="sng" dirty="0" smtClean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310896" lvl="2" indent="0">
              <a:buNone/>
            </a:pPr>
            <a:endParaRPr lang="es-ES_tradnl" dirty="0" smtClean="0"/>
          </a:p>
          <a:p>
            <a:endParaRPr lang="es-ES_tradnl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8473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73024" y="2924944"/>
            <a:ext cx="9217024" cy="146304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4000" dirty="0" err="1" smtClean="0">
                <a:latin typeface="Calibri" panose="020F0502020204030204" pitchFamily="34" charset="0"/>
              </a:rPr>
              <a:t>Application</a:t>
            </a:r>
            <a:r>
              <a:rPr lang="es-ES" sz="4000" dirty="0" smtClean="0">
                <a:latin typeface="Calibri" panose="020F0502020204030204" pitchFamily="34" charset="0"/>
              </a:rPr>
              <a:t> </a:t>
            </a:r>
            <a:r>
              <a:rPr lang="es-ES" sz="4000" dirty="0" err="1" smtClean="0">
                <a:latin typeface="Calibri" panose="020F0502020204030204" pitchFamily="34" charset="0"/>
              </a:rPr>
              <a:t>Programming</a:t>
            </a:r>
            <a:r>
              <a:rPr lang="es-ES" sz="4000" dirty="0" smtClean="0">
                <a:latin typeface="Calibri" panose="020F0502020204030204" pitchFamily="34" charset="0"/>
              </a:rPr>
              <a:t> Interface</a:t>
            </a:r>
            <a:br>
              <a:rPr lang="es-ES" sz="4000" dirty="0" smtClean="0">
                <a:latin typeface="Calibri" panose="020F0502020204030204" pitchFamily="34" charset="0"/>
              </a:rPr>
            </a:br>
            <a:r>
              <a:rPr lang="es-ES" sz="4000" dirty="0" smtClean="0">
                <a:latin typeface="Calibri" panose="020F0502020204030204" pitchFamily="34" charset="0"/>
              </a:rPr>
              <a:t>(API)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27384"/>
            <a:ext cx="9144000" cy="2362200"/>
          </a:xfrm>
          <a:prstGeom prst="rect">
            <a:avLst/>
          </a:prstGeom>
        </p:spPr>
      </p:pic>
      <p:cxnSp>
        <p:nvCxnSpPr>
          <p:cNvPr id="9" name="Straight Connector 7"/>
          <p:cNvCxnSpPr/>
          <p:nvPr/>
        </p:nvCxnSpPr>
        <p:spPr>
          <a:xfrm>
            <a:off x="3059832" y="4437112"/>
            <a:ext cx="2880320" cy="0"/>
          </a:xfrm>
          <a:prstGeom prst="line">
            <a:avLst/>
          </a:prstGeom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ángulo 10"/>
          <p:cNvSpPr/>
          <p:nvPr/>
        </p:nvSpPr>
        <p:spPr>
          <a:xfrm>
            <a:off x="1475656" y="4653136"/>
            <a:ext cx="61206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4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ANEXO</a:t>
            </a:r>
            <a:endParaRPr lang="es-ES" sz="4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41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5576" y="2276872"/>
            <a:ext cx="7290055" cy="4023360"/>
          </a:xfrm>
        </p:spPr>
        <p:txBody>
          <a:bodyPr>
            <a:normAutofit/>
          </a:bodyPr>
          <a:lstStyle/>
          <a:p>
            <a:pPr lvl="1"/>
            <a:r>
              <a:rPr lang="es-ES" sz="220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hlinkClick r:id="rId2"/>
              </a:rPr>
              <a:t>GBIF </a:t>
            </a:r>
            <a:r>
              <a:rPr lang="es-ES" sz="2200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hlinkClick r:id="rId2"/>
              </a:rPr>
              <a:t>Taxonomic</a:t>
            </a:r>
            <a:r>
              <a:rPr lang="es-ES" sz="220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hlinkClick r:id="rId2"/>
              </a:rPr>
              <a:t> </a:t>
            </a:r>
            <a:r>
              <a:rPr lang="es-ES" sz="2200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hlinkClick r:id="rId2"/>
              </a:rPr>
              <a:t>Backbone</a:t>
            </a:r>
            <a:r>
              <a:rPr lang="es-ES" sz="220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(</a:t>
            </a:r>
            <a:r>
              <a:rPr lang="es-ES" sz="2200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nub</a:t>
            </a:r>
            <a:r>
              <a:rPr lang="es-ES" sz="220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)</a:t>
            </a:r>
          </a:p>
          <a:p>
            <a:pPr marL="128016" lvl="1" indent="0">
              <a:buNone/>
            </a:pPr>
            <a:endParaRPr lang="es-ES" sz="2200" dirty="0" smtClean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  <a:p>
            <a:pPr lvl="1"/>
            <a:r>
              <a:rPr lang="es-ES" sz="220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Vocabularios controlados:</a:t>
            </a:r>
          </a:p>
          <a:p>
            <a:pPr lvl="2"/>
            <a:r>
              <a:rPr lang="es-ES" sz="180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  <a:hlinkClick r:id="rId3"/>
              </a:rPr>
              <a:t>http://builds.gbif.org/view/Common/job/gbif-api/site/apidocs/allclasses-noframe.html</a:t>
            </a:r>
            <a:r>
              <a:rPr lang="es-ES" sz="180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</a:t>
            </a:r>
          </a:p>
        </p:txBody>
      </p:sp>
      <p:pic>
        <p:nvPicPr>
          <p:cNvPr id="5" name="Imagen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6" name="Imagen 7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7" name="CuadroTexto 10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u="none" dirty="0" smtClean="0"/>
              <a:t>REFERENCIAS</a:t>
            </a:r>
            <a:endParaRPr lang="es-ES" u="none" dirty="0"/>
          </a:p>
        </p:txBody>
      </p:sp>
      <p:cxnSp>
        <p:nvCxnSpPr>
          <p:cNvPr id="8" name="Conector recto 14"/>
          <p:cNvCxnSpPr/>
          <p:nvPr/>
        </p:nvCxnSpPr>
        <p:spPr>
          <a:xfrm>
            <a:off x="4620258" y="692696"/>
            <a:ext cx="1872208" cy="0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15"/>
          <p:cNvCxnSpPr/>
          <p:nvPr/>
        </p:nvCxnSpPr>
        <p:spPr>
          <a:xfrm flipV="1">
            <a:off x="851968" y="1556792"/>
            <a:ext cx="2063848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ANEXO</a:t>
            </a:r>
            <a:endParaRPr lang="es-ES" u="none" dirty="0"/>
          </a:p>
        </p:txBody>
      </p:sp>
    </p:spTree>
    <p:extLst>
      <p:ext uri="{BB962C8B-B14F-4D97-AF65-F5344CB8AC3E}">
        <p14:creationId xmlns:p14="http://schemas.microsoft.com/office/powerpoint/2010/main" val="2476728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27384"/>
            <a:ext cx="9144000" cy="2362200"/>
          </a:xfrm>
          <a:prstGeom prst="rect">
            <a:avLst/>
          </a:prstGeom>
        </p:spPr>
      </p:pic>
      <p:cxnSp>
        <p:nvCxnSpPr>
          <p:cNvPr id="9" name="Straight Connector 7"/>
          <p:cNvCxnSpPr/>
          <p:nvPr/>
        </p:nvCxnSpPr>
        <p:spPr>
          <a:xfrm>
            <a:off x="3059832" y="4437112"/>
            <a:ext cx="2880320" cy="0"/>
          </a:xfrm>
          <a:prstGeom prst="line">
            <a:avLst/>
          </a:prstGeom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ángulo 10"/>
          <p:cNvSpPr/>
          <p:nvPr/>
        </p:nvSpPr>
        <p:spPr>
          <a:xfrm>
            <a:off x="1089948" y="4869160"/>
            <a:ext cx="70824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4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SISTEMA DE REGISTRO - DATASET</a:t>
            </a:r>
            <a:endParaRPr lang="es-ES" sz="4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" name="1 Título"/>
          <p:cNvSpPr>
            <a:spLocks noGrp="1"/>
          </p:cNvSpPr>
          <p:nvPr>
            <p:ph type="title"/>
          </p:nvPr>
        </p:nvSpPr>
        <p:spPr>
          <a:xfrm>
            <a:off x="-73024" y="2924944"/>
            <a:ext cx="9217024" cy="146304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4000" dirty="0" err="1" smtClean="0">
                <a:latin typeface="Calibri" panose="020F0502020204030204" pitchFamily="34" charset="0"/>
              </a:rPr>
              <a:t>Application</a:t>
            </a:r>
            <a:r>
              <a:rPr lang="es-ES" sz="4000" dirty="0" smtClean="0">
                <a:latin typeface="Calibri" panose="020F0502020204030204" pitchFamily="34" charset="0"/>
              </a:rPr>
              <a:t> </a:t>
            </a:r>
            <a:r>
              <a:rPr lang="es-ES" sz="4000" dirty="0" err="1" smtClean="0">
                <a:latin typeface="Calibri" panose="020F0502020204030204" pitchFamily="34" charset="0"/>
              </a:rPr>
              <a:t>Programming</a:t>
            </a:r>
            <a:r>
              <a:rPr lang="es-ES" sz="4000" dirty="0" smtClean="0">
                <a:latin typeface="Calibri" panose="020F0502020204030204" pitchFamily="34" charset="0"/>
              </a:rPr>
              <a:t> Interface</a:t>
            </a:r>
            <a:br>
              <a:rPr lang="es-ES" sz="4000" dirty="0" smtClean="0">
                <a:latin typeface="Calibri" panose="020F0502020204030204" pitchFamily="34" charset="0"/>
              </a:rPr>
            </a:br>
            <a:r>
              <a:rPr lang="es-ES" sz="4000" dirty="0" smtClean="0">
                <a:latin typeface="Calibri" panose="020F0502020204030204" pitchFamily="34" charset="0"/>
              </a:rPr>
              <a:t>(API)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3747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49991"/>
              </p:ext>
            </p:extLst>
          </p:nvPr>
        </p:nvGraphicFramePr>
        <p:xfrm>
          <a:off x="107505" y="2060848"/>
          <a:ext cx="8928992" cy="411988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856136"/>
                <a:gridCol w="952175"/>
                <a:gridCol w="1186407"/>
                <a:gridCol w="1705362"/>
                <a:gridCol w="708631"/>
                <a:gridCol w="939631"/>
                <a:gridCol w="15806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aseline="0" dirty="0" smtClean="0">
                          <a:latin typeface="Calibri" panose="020F0502020204030204" pitchFamily="34" charset="0"/>
                        </a:rPr>
                        <a:t>URL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Método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Respuesta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Descripción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Auth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Paging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Calibri" panose="020F0502020204030204" pitchFamily="34" charset="0"/>
                        </a:rPr>
                        <a:t>Parámetros</a:t>
                      </a:r>
                      <a:endParaRPr lang="es-E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/dataset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Listado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 de los 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2"/>
                        </a:rPr>
                        <a:t>dataset.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Lista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todos los dataset del S.I.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rgbClr val="3BC13B"/>
                          </a:solidFill>
                          <a:latin typeface="Calibri" panose="020F0502020204030204" pitchFamily="34" charset="0"/>
                        </a:rPr>
                        <a:t>SI</a:t>
                      </a:r>
                    </a:p>
                    <a:p>
                      <a:pPr algn="ctr"/>
                      <a:r>
                        <a:rPr lang="es-ES_tradnl" sz="11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(Explicación)</a:t>
                      </a:r>
                      <a:endParaRPr lang="es-ES" sz="11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anose="020F0502020204030204" pitchFamily="34" charset="0"/>
                          <a:hlinkClick r:id="rId3"/>
                        </a:rPr>
                        <a:t>q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3"/>
                        </a:rPr>
                        <a:t>,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3"/>
                        </a:rPr>
                        <a:t> </a:t>
                      </a:r>
                      <a:r>
                        <a:rPr lang="es-ES_tradnl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anose="020F0502020204030204" pitchFamily="34" charset="0"/>
                          <a:hlinkClick r:id="rId3"/>
                        </a:rPr>
                        <a:t>country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3"/>
                        </a:rPr>
                        <a:t>, </a:t>
                      </a:r>
                      <a:r>
                        <a:rPr lang="es-ES_tradnl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anose="020F0502020204030204" pitchFamily="34" charset="0"/>
                          <a:hlinkClick r:id="rId4"/>
                        </a:rPr>
                        <a:t>type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s-ES_tradnl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anose="020F0502020204030204" pitchFamily="34" charset="0"/>
                        </a:rPr>
                        <a:t>identifier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s-ES_tradnl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libri" panose="020F0502020204030204" pitchFamily="34" charset="0"/>
                          <a:hlinkClick r:id="rId5"/>
                        </a:rPr>
                        <a:t>identifierType</a:t>
                      </a:r>
                      <a:endParaRPr lang="es-ES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/dataset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POST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UUID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Crea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un nuevo dataset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/dataset/{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6"/>
                        </a:rPr>
                        <a:t>UUID</a:t>
                      </a:r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}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GET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7"/>
                        </a:rPr>
                        <a:t>Detalles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hlinkClick r:id="rId7"/>
                        </a:rPr>
                        <a:t> de MA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Detalles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del dataset.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/dataset/{UUID}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PUT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Actualiza el dataset.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/dataset/{UUID}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DELETE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Borra el</a:t>
                      </a:r>
                      <a:r>
                        <a:rPr lang="es-ES_tradnl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 dataset.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800" kern="1200" dirty="0" smtClean="0">
                          <a:solidFill>
                            <a:srgbClr val="E0493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SI</a:t>
                      </a:r>
                      <a:endParaRPr lang="es-ES" sz="1800" kern="1200" dirty="0">
                        <a:solidFill>
                          <a:srgbClr val="E0493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</a:rPr>
                        <a:t>NO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1" name="CuadroTexto 10"/>
          <p:cNvSpPr txBox="1"/>
          <p:nvPr/>
        </p:nvSpPr>
        <p:spPr>
          <a:xfrm>
            <a:off x="745232" y="1124744"/>
            <a:ext cx="476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u="none" dirty="0" smtClean="0"/>
              <a:t>DATASET</a:t>
            </a:r>
            <a:endParaRPr lang="es-ES" u="none" dirty="0"/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851968" y="1556792"/>
            <a:ext cx="1343768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n 21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2771800" cy="914400"/>
          </a:xfrm>
          <a:prstGeom prst="rect">
            <a:avLst/>
          </a:prstGeom>
        </p:spPr>
      </p:pic>
      <p:pic>
        <p:nvPicPr>
          <p:cNvPr id="23" name="Imagen 22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771800" y="-1"/>
            <a:ext cx="6372200" cy="911733"/>
          </a:xfrm>
          <a:prstGeom prst="rect">
            <a:avLst/>
          </a:prstGeom>
        </p:spPr>
      </p:pic>
      <p:sp>
        <p:nvSpPr>
          <p:cNvPr id="24" name="1 Título"/>
          <p:cNvSpPr txBox="1">
            <a:spLocks/>
          </p:cNvSpPr>
          <p:nvPr/>
        </p:nvSpPr>
        <p:spPr>
          <a:xfrm>
            <a:off x="3131840" y="32175"/>
            <a:ext cx="4896544" cy="882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s-ES"/>
            </a:defPPr>
            <a:lvl1pPr algn="ctr">
              <a:spcBef>
                <a:spcPct val="0"/>
              </a:spcBef>
              <a:buNone/>
              <a:defRPr sz="40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s-ES_tradnl" sz="3600" u="none" dirty="0" smtClean="0"/>
              <a:t>SISTEMA</a:t>
            </a:r>
            <a:r>
              <a:rPr lang="es-ES_tradnl" u="none" dirty="0" smtClean="0"/>
              <a:t> </a:t>
            </a:r>
            <a:r>
              <a:rPr lang="es-ES_tradnl" u="none" dirty="0"/>
              <a:t>DE </a:t>
            </a:r>
            <a:r>
              <a:rPr lang="es-ES_tradnl" u="none" dirty="0" smtClean="0"/>
              <a:t>REGISTRO</a:t>
            </a:r>
            <a:endParaRPr lang="es-ES" u="none" dirty="0"/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3239852" y="692696"/>
            <a:ext cx="4680520" cy="6096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921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2420</TotalTime>
  <Words>5811</Words>
  <Application>Microsoft Office PowerPoint</Application>
  <PresentationFormat>Presentación en pantalla (4:3)</PresentationFormat>
  <Paragraphs>1860</Paragraphs>
  <Slides>71</Slides>
  <Notes>20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71</vt:i4>
      </vt:variant>
    </vt:vector>
  </HeadingPairs>
  <TitlesOfParts>
    <vt:vector size="72" baseType="lpstr">
      <vt:lpstr>Integral</vt:lpstr>
      <vt:lpstr> Application Programming Interface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Application Programming Interface (API)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Application Programming Interface (API)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Application Programming Interface (API)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Application Programming Interface (API)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Application Programming Interface (API)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Application Programming Interface (API)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Application Programming Interface (API)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Application Programming Interface (API) </vt:lpstr>
      <vt:lpstr>Presentación de PowerPoint</vt:lpstr>
      <vt:lpstr>Presentación de PowerPoint</vt:lpstr>
      <vt:lpstr>Presentación de PowerPoint</vt:lpstr>
      <vt:lpstr> Application Programming Interface (API) 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API´s Application Programming Interface</dc:title>
  <dc:creator>Santiago sm. Martinez de la Riva</dc:creator>
  <cp:lastModifiedBy>Santiago sm. Martinez de la Riva</cp:lastModifiedBy>
  <cp:revision>186</cp:revision>
  <dcterms:created xsi:type="dcterms:W3CDTF">2014-02-25T08:00:41Z</dcterms:created>
  <dcterms:modified xsi:type="dcterms:W3CDTF">2014-03-05T08:36:41Z</dcterms:modified>
</cp:coreProperties>
</file>