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4" r:id="rId4"/>
    <p:sldId id="265" r:id="rId5"/>
    <p:sldId id="263" r:id="rId6"/>
    <p:sldId id="258" r:id="rId7"/>
    <p:sldId id="261" r:id="rId8"/>
    <p:sldId id="260" r:id="rId9"/>
    <p:sldId id="259" r:id="rId10"/>
    <p:sldId id="262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710" autoAdjust="0"/>
  </p:normalViewPr>
  <p:slideViewPr>
    <p:cSldViewPr>
      <p:cViewPr>
        <p:scale>
          <a:sx n="63" d="100"/>
          <a:sy n="63" d="100"/>
        </p:scale>
        <p:origin x="-72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5DAAC8-55CE-454A-8F3E-1CD13BCB5272}" type="datetimeFigureOut">
              <a:rPr lang="es-ES" smtClean="0"/>
              <a:t>8/5/2017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B6B04-9147-49AB-A4AE-BBBD152EE2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4439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err="1" smtClean="0"/>
              <a:t>Last</a:t>
            </a:r>
            <a:r>
              <a:rPr lang="es-ES" dirty="0" smtClean="0"/>
              <a:t> </a:t>
            </a:r>
            <a:r>
              <a:rPr lang="es-ES" dirty="0" err="1" smtClean="0"/>
              <a:t>months</a:t>
            </a:r>
            <a:r>
              <a:rPr lang="es-ES" dirty="0" smtClean="0"/>
              <a:t>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been</a:t>
            </a:r>
            <a:r>
              <a:rPr lang="es-ES" dirty="0" smtClean="0"/>
              <a:t> </a:t>
            </a:r>
            <a:r>
              <a:rPr lang="es-ES" dirty="0" err="1" smtClean="0"/>
              <a:t>thinking</a:t>
            </a:r>
            <a:r>
              <a:rPr lang="es-ES" dirty="0" smtClean="0"/>
              <a:t> </a:t>
            </a:r>
            <a:r>
              <a:rPr lang="es-ES" dirty="0" err="1" smtClean="0"/>
              <a:t>about</a:t>
            </a:r>
            <a:r>
              <a:rPr lang="es-ES" dirty="0" smtClean="0"/>
              <a:t> </a:t>
            </a:r>
            <a:r>
              <a:rPr lang="es-ES" dirty="0" err="1" smtClean="0"/>
              <a:t>ways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keep</a:t>
            </a:r>
            <a:r>
              <a:rPr lang="es-ES" dirty="0" smtClean="0"/>
              <a:t>, </a:t>
            </a:r>
            <a:r>
              <a:rPr lang="es-ES" dirty="0" err="1" smtClean="0"/>
              <a:t>mantain</a:t>
            </a:r>
            <a:r>
              <a:rPr lang="es-ES" dirty="0" smtClean="0"/>
              <a:t> and</a:t>
            </a:r>
            <a:r>
              <a:rPr lang="es-ES" baseline="0" dirty="0" smtClean="0"/>
              <a:t> </a:t>
            </a:r>
            <a:r>
              <a:rPr lang="es-ES" baseline="0" dirty="0" err="1" smtClean="0"/>
              <a:t>enhance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the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communy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that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is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growing</a:t>
            </a:r>
            <a:r>
              <a:rPr lang="es-ES" baseline="0" dirty="0" smtClean="0"/>
              <a:t> </a:t>
            </a:r>
            <a:r>
              <a:rPr lang="es-ES" baseline="0" dirty="0" err="1" smtClean="0"/>
              <a:t>around</a:t>
            </a:r>
            <a:r>
              <a:rPr lang="es-ES" baseline="0" dirty="0" smtClean="0"/>
              <a:t> ALA </a:t>
            </a:r>
            <a:r>
              <a:rPr lang="es-ES" baseline="0" dirty="0" err="1" smtClean="0"/>
              <a:t>technology</a:t>
            </a:r>
            <a:r>
              <a:rPr lang="es-ES" baseline="0" dirty="0" smtClean="0"/>
              <a:t> as </a:t>
            </a:r>
            <a:r>
              <a:rPr lang="es-ES" baseline="0" dirty="0" err="1" smtClean="0"/>
              <a:t>each</a:t>
            </a:r>
            <a:r>
              <a:rPr lang="es-ES" baseline="0" dirty="0" smtClean="0"/>
              <a:t> time more </a:t>
            </a:r>
            <a:r>
              <a:rPr lang="es-ES" baseline="0" dirty="0" err="1" smtClean="0"/>
              <a:t>countries</a:t>
            </a:r>
            <a:r>
              <a:rPr lang="es-ES" baseline="0" dirty="0" smtClean="0"/>
              <a:t> decide </a:t>
            </a:r>
            <a:r>
              <a:rPr lang="es-ES" baseline="0" dirty="0" err="1" smtClean="0"/>
              <a:t>to</a:t>
            </a:r>
            <a:r>
              <a:rPr lang="es-ES" baseline="0" dirty="0" smtClean="0"/>
              <a:t> </a:t>
            </a:r>
            <a:r>
              <a:rPr lang="es-ES" baseline="0" dirty="0" err="1" smtClean="0"/>
              <a:t>adop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this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techology</a:t>
            </a:r>
            <a:r>
              <a:rPr lang="es-ES" baseline="0" dirty="0" smtClean="0"/>
              <a:t> </a:t>
            </a:r>
            <a:r>
              <a:rPr lang="es-ES" baseline="0" dirty="0" err="1" smtClean="0"/>
              <a:t>for</a:t>
            </a:r>
            <a:r>
              <a:rPr lang="es-ES" baseline="0" dirty="0" smtClean="0"/>
              <a:t> </a:t>
            </a:r>
            <a:r>
              <a:rPr lang="es-ES" baseline="0" dirty="0" err="1" smtClean="0"/>
              <a:t>serving</a:t>
            </a:r>
            <a:r>
              <a:rPr lang="es-ES" baseline="0" dirty="0" smtClean="0"/>
              <a:t> data in </a:t>
            </a:r>
            <a:r>
              <a:rPr lang="es-ES" baseline="0" dirty="0" err="1" smtClean="0"/>
              <a:t>their</a:t>
            </a:r>
            <a:r>
              <a:rPr lang="es-ES" baseline="0" dirty="0" smtClean="0"/>
              <a:t> </a:t>
            </a:r>
            <a:r>
              <a:rPr lang="es-ES" baseline="0" dirty="0" err="1" smtClean="0"/>
              <a:t>national</a:t>
            </a:r>
            <a:r>
              <a:rPr lang="es-ES" baseline="0" dirty="0" smtClean="0"/>
              <a:t> </a:t>
            </a:r>
            <a:r>
              <a:rPr lang="es-ES" baseline="0" dirty="0" err="1" smtClean="0"/>
              <a:t>contexts</a:t>
            </a:r>
            <a:r>
              <a:rPr lang="es-ES" baseline="0" dirty="0" smtClean="0"/>
              <a:t>. </a:t>
            </a:r>
            <a:r>
              <a:rPr lang="es-ES" baseline="0" dirty="0" err="1" smtClean="0"/>
              <a:t>We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already</a:t>
            </a:r>
            <a:r>
              <a:rPr lang="es-ES" baseline="0" dirty="0" smtClean="0"/>
              <a:t> </a:t>
            </a:r>
            <a:r>
              <a:rPr lang="es-ES" baseline="0" dirty="0" err="1" smtClean="0"/>
              <a:t>have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this</a:t>
            </a:r>
            <a:r>
              <a:rPr lang="es-ES" baseline="0" dirty="0" smtClean="0"/>
              <a:t> CESP </a:t>
            </a:r>
            <a:r>
              <a:rPr lang="es-ES" baseline="0" dirty="0" err="1" smtClean="0"/>
              <a:t>action</a:t>
            </a:r>
            <a:r>
              <a:rPr lang="es-ES" baseline="0" dirty="0" smtClean="0"/>
              <a:t> </a:t>
            </a:r>
            <a:r>
              <a:rPr lang="es-ES" baseline="0" dirty="0" err="1" smtClean="0"/>
              <a:t>but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this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just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give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us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enough</a:t>
            </a:r>
            <a:r>
              <a:rPr lang="es-ES" baseline="0" dirty="0" smtClean="0"/>
              <a:t> </a:t>
            </a:r>
            <a:r>
              <a:rPr lang="es-ES" baseline="0" dirty="0" err="1" smtClean="0"/>
              <a:t>funds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to</a:t>
            </a:r>
            <a:r>
              <a:rPr lang="es-ES" baseline="0" dirty="0" smtClean="0"/>
              <a:t> </a:t>
            </a:r>
            <a:r>
              <a:rPr lang="es-ES" baseline="0" dirty="0" err="1" smtClean="0"/>
              <a:t>organize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one</a:t>
            </a:r>
            <a:r>
              <a:rPr lang="es-ES" baseline="0" dirty="0" smtClean="0"/>
              <a:t> single </a:t>
            </a:r>
            <a:r>
              <a:rPr lang="es-ES" baseline="0" dirty="0" err="1" smtClean="0"/>
              <a:t>workshop</a:t>
            </a:r>
            <a:r>
              <a:rPr lang="es-ES" baseline="0" dirty="0" smtClean="0"/>
              <a:t>. So </a:t>
            </a:r>
            <a:r>
              <a:rPr lang="es-ES" baseline="0" dirty="0" err="1" smtClean="0"/>
              <a:t>we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want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to</a:t>
            </a:r>
            <a:r>
              <a:rPr lang="es-ES" baseline="0" dirty="0" smtClean="0"/>
              <a:t> </a:t>
            </a:r>
            <a:r>
              <a:rPr lang="es-ES" baseline="0" dirty="0" err="1" smtClean="0"/>
              <a:t>have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something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that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allow</a:t>
            </a:r>
            <a:r>
              <a:rPr lang="es-ES" baseline="0" dirty="0" smtClean="0"/>
              <a:t> </a:t>
            </a:r>
            <a:r>
              <a:rPr lang="es-ES" baseline="0" dirty="0" err="1" smtClean="0"/>
              <a:t>us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to</a:t>
            </a:r>
            <a:r>
              <a:rPr lang="es-ES" baseline="0" dirty="0" smtClean="0"/>
              <a:t> </a:t>
            </a:r>
            <a:r>
              <a:rPr lang="es-ES" baseline="0" dirty="0" err="1" smtClean="0"/>
              <a:t>maintain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the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network</a:t>
            </a:r>
            <a:r>
              <a:rPr lang="es-ES" baseline="0" dirty="0" smtClean="0"/>
              <a:t> in a </a:t>
            </a:r>
            <a:r>
              <a:rPr lang="es-ES" baseline="0" dirty="0" err="1" smtClean="0"/>
              <a:t>longer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term</a:t>
            </a:r>
            <a:r>
              <a:rPr lang="es-ES" baseline="0" dirty="0" smtClean="0"/>
              <a:t>. </a:t>
            </a:r>
          </a:p>
          <a:p>
            <a:r>
              <a:rPr lang="es-ES" baseline="0" dirty="0" smtClean="0"/>
              <a:t>So </a:t>
            </a:r>
            <a:r>
              <a:rPr lang="es-ES" baseline="0" dirty="0" err="1" smtClean="0"/>
              <a:t>one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option</a:t>
            </a:r>
            <a:r>
              <a:rPr lang="es-ES" baseline="0" dirty="0" smtClean="0"/>
              <a:t> </a:t>
            </a:r>
            <a:r>
              <a:rPr lang="es-ES" baseline="0" dirty="0" err="1" smtClean="0"/>
              <a:t>we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have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detected</a:t>
            </a:r>
            <a:r>
              <a:rPr lang="es-ES" baseline="0" dirty="0" smtClean="0"/>
              <a:t> </a:t>
            </a:r>
            <a:r>
              <a:rPr lang="es-ES" baseline="0" dirty="0" err="1" smtClean="0"/>
              <a:t>is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to</a:t>
            </a:r>
            <a:r>
              <a:rPr lang="es-ES" baseline="0" dirty="0" smtClean="0"/>
              <a:t> </a:t>
            </a:r>
            <a:r>
              <a:rPr lang="es-ES" baseline="0" dirty="0" err="1" smtClean="0"/>
              <a:t>build</a:t>
            </a:r>
            <a:r>
              <a:rPr lang="es-ES" baseline="0" dirty="0" smtClean="0"/>
              <a:t> a </a:t>
            </a:r>
            <a:r>
              <a:rPr lang="es-ES" baseline="0" dirty="0" err="1" smtClean="0"/>
              <a:t>proposal</a:t>
            </a:r>
            <a:r>
              <a:rPr lang="es-ES" baseline="0" dirty="0" smtClean="0"/>
              <a:t> </a:t>
            </a:r>
            <a:r>
              <a:rPr lang="es-ES" baseline="0" dirty="0" err="1" smtClean="0"/>
              <a:t>for</a:t>
            </a:r>
            <a:r>
              <a:rPr lang="es-ES" baseline="0" dirty="0" smtClean="0"/>
              <a:t> a COST </a:t>
            </a:r>
            <a:r>
              <a:rPr lang="es-ES" baseline="0" dirty="0" err="1" smtClean="0"/>
              <a:t>Action</a:t>
            </a:r>
            <a:r>
              <a:rPr lang="es-ES" baseline="0" dirty="0" smtClean="0"/>
              <a:t>. </a:t>
            </a:r>
            <a:r>
              <a:rPr lang="es-ES" baseline="0" dirty="0" err="1" smtClean="0"/>
              <a:t>Here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we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would</a:t>
            </a:r>
            <a:r>
              <a:rPr lang="es-ES" baseline="0" dirty="0" smtClean="0"/>
              <a:t> </a:t>
            </a:r>
            <a:r>
              <a:rPr lang="es-ES" baseline="0" dirty="0" err="1" smtClean="0"/>
              <a:t>like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to</a:t>
            </a:r>
            <a:r>
              <a:rPr lang="es-ES" baseline="0" dirty="0" smtClean="0"/>
              <a:t> </a:t>
            </a:r>
            <a:r>
              <a:rPr lang="es-ES" baseline="0" dirty="0" err="1" smtClean="0"/>
              <a:t>see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if</a:t>
            </a:r>
            <a:r>
              <a:rPr lang="es-ES" baseline="0" dirty="0" smtClean="0"/>
              <a:t> </a:t>
            </a:r>
            <a:r>
              <a:rPr lang="es-ES" baseline="0" dirty="0" err="1" smtClean="0"/>
              <a:t>it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is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really</a:t>
            </a:r>
            <a:r>
              <a:rPr lang="es-ES" baseline="0" dirty="0" smtClean="0"/>
              <a:t> </a:t>
            </a:r>
            <a:r>
              <a:rPr lang="es-ES" baseline="0" dirty="0" err="1" smtClean="0"/>
              <a:t>possible</a:t>
            </a:r>
            <a:r>
              <a:rPr lang="es-ES" baseline="0" dirty="0" smtClean="0"/>
              <a:t>, </a:t>
            </a:r>
            <a:r>
              <a:rPr lang="es-ES" baseline="0" dirty="0" err="1" smtClean="0"/>
              <a:t>if</a:t>
            </a:r>
            <a:r>
              <a:rPr lang="es-ES" baseline="0" dirty="0" smtClean="0"/>
              <a:t> a COST </a:t>
            </a:r>
            <a:r>
              <a:rPr lang="es-ES" baseline="0" dirty="0" err="1" smtClean="0"/>
              <a:t>Action</a:t>
            </a:r>
            <a:r>
              <a:rPr lang="es-ES" baseline="0" dirty="0" smtClean="0"/>
              <a:t> </a:t>
            </a:r>
            <a:r>
              <a:rPr lang="es-ES" baseline="0" dirty="0" err="1" smtClean="0"/>
              <a:t>could</a:t>
            </a:r>
            <a:r>
              <a:rPr lang="es-ES" baseline="0" dirty="0" smtClean="0"/>
              <a:t> </a:t>
            </a:r>
            <a:r>
              <a:rPr lang="es-ES" baseline="0" dirty="0" err="1" smtClean="0"/>
              <a:t>fit</a:t>
            </a:r>
            <a:r>
              <a:rPr lang="es-ES" baseline="0" dirty="0" smtClean="0"/>
              <a:t> in </a:t>
            </a:r>
            <a:r>
              <a:rPr lang="es-ES" baseline="0" dirty="0" err="1" smtClean="0"/>
              <a:t>our</a:t>
            </a:r>
            <a:r>
              <a:rPr lang="es-ES" baseline="0" dirty="0" smtClean="0"/>
              <a:t> idea of </a:t>
            </a:r>
            <a:r>
              <a:rPr lang="es-ES" baseline="0" dirty="0" err="1" smtClean="0"/>
              <a:t>strenghtening</a:t>
            </a:r>
            <a:r>
              <a:rPr lang="es-ES" baseline="0" dirty="0" smtClean="0"/>
              <a:t> ALA </a:t>
            </a:r>
            <a:r>
              <a:rPr lang="es-ES" baseline="0" dirty="0" err="1" smtClean="0"/>
              <a:t>community</a:t>
            </a:r>
            <a:r>
              <a:rPr lang="es-ES" baseline="0" dirty="0" smtClean="0"/>
              <a:t>,  </a:t>
            </a:r>
            <a:r>
              <a:rPr lang="es-ES" baseline="0" dirty="0" err="1" smtClean="0"/>
              <a:t>to</a:t>
            </a:r>
            <a:r>
              <a:rPr lang="es-ES" baseline="0" dirty="0" smtClean="0"/>
              <a:t> </a:t>
            </a:r>
            <a:r>
              <a:rPr lang="es-ES" baseline="0" dirty="0" err="1" smtClean="0"/>
              <a:t>see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if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there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would</a:t>
            </a:r>
            <a:r>
              <a:rPr lang="es-ES" baseline="0" dirty="0" smtClean="0"/>
              <a:t> be </a:t>
            </a:r>
            <a:r>
              <a:rPr lang="es-ES" baseline="0" dirty="0" err="1" smtClean="0"/>
              <a:t>support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from</a:t>
            </a:r>
            <a:r>
              <a:rPr lang="es-ES" baseline="0" dirty="0" smtClean="0"/>
              <a:t> </a:t>
            </a:r>
            <a:r>
              <a:rPr lang="es-ES" baseline="0" dirty="0" err="1" smtClean="0"/>
              <a:t>enough</a:t>
            </a:r>
            <a:r>
              <a:rPr lang="es-ES" baseline="0" dirty="0" smtClean="0"/>
              <a:t> </a:t>
            </a:r>
            <a:r>
              <a:rPr lang="es-ES" baseline="0" dirty="0" err="1" smtClean="0"/>
              <a:t>countries</a:t>
            </a:r>
            <a:r>
              <a:rPr lang="es-ES" baseline="0" dirty="0" smtClean="0"/>
              <a:t> and </a:t>
            </a:r>
            <a:r>
              <a:rPr lang="es-ES" baseline="0" dirty="0" err="1" smtClean="0"/>
              <a:t>see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the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topics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or</a:t>
            </a:r>
            <a:r>
              <a:rPr lang="es-ES" baseline="0" dirty="0" smtClean="0"/>
              <a:t> </a:t>
            </a:r>
            <a:r>
              <a:rPr lang="es-ES" baseline="0" dirty="0" err="1" smtClean="0"/>
              <a:t>work</a:t>
            </a:r>
            <a:r>
              <a:rPr lang="es-ES" baseline="0" dirty="0" smtClean="0"/>
              <a:t> </a:t>
            </a:r>
            <a:r>
              <a:rPr lang="es-ES" baseline="0" dirty="0" err="1" smtClean="0"/>
              <a:t>packages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we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could</a:t>
            </a:r>
            <a:r>
              <a:rPr lang="es-ES" baseline="0" dirty="0" smtClean="0"/>
              <a:t> </a:t>
            </a:r>
            <a:r>
              <a:rPr lang="es-ES" baseline="0" dirty="0" err="1" smtClean="0"/>
              <a:t>present</a:t>
            </a:r>
            <a:r>
              <a:rPr lang="es-ES" baseline="0" dirty="0" smtClean="0"/>
              <a:t>.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B6B04-9147-49AB-A4AE-BBBD152EE222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64345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err="1" smtClean="0"/>
              <a:t>First</a:t>
            </a:r>
            <a:r>
              <a:rPr lang="es-ES" dirty="0" smtClean="0"/>
              <a:t> of </a:t>
            </a:r>
            <a:r>
              <a:rPr lang="es-ES" dirty="0" err="1" smtClean="0"/>
              <a:t>all</a:t>
            </a:r>
            <a:r>
              <a:rPr lang="es-ES" dirty="0" smtClean="0"/>
              <a:t> </a:t>
            </a:r>
            <a:r>
              <a:rPr lang="es-ES" dirty="0" err="1" smtClean="0"/>
              <a:t>I’d</a:t>
            </a:r>
            <a:r>
              <a:rPr lang="es-ES" dirty="0" smtClean="0"/>
              <a:t> </a:t>
            </a:r>
            <a:r>
              <a:rPr lang="es-ES" dirty="0" err="1" smtClean="0"/>
              <a:t>like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remember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mission</a:t>
            </a:r>
            <a:r>
              <a:rPr lang="es-ES" dirty="0" smtClean="0"/>
              <a:t> of </a:t>
            </a:r>
            <a:r>
              <a:rPr lang="es-ES" dirty="0" err="1" smtClean="0"/>
              <a:t>these</a:t>
            </a:r>
            <a:r>
              <a:rPr lang="es-ES" dirty="0" smtClean="0"/>
              <a:t> </a:t>
            </a:r>
            <a:r>
              <a:rPr lang="es-ES" dirty="0" err="1" smtClean="0"/>
              <a:t>Actions</a:t>
            </a:r>
            <a:r>
              <a:rPr lang="es-ES" dirty="0" smtClean="0"/>
              <a:t>. </a:t>
            </a:r>
            <a:r>
              <a:rPr lang="es-ES" dirty="0" err="1" smtClean="0"/>
              <a:t>Cost</a:t>
            </a:r>
            <a:r>
              <a:rPr lang="es-ES" dirty="0" smtClean="0"/>
              <a:t> </a:t>
            </a:r>
            <a:r>
              <a:rPr lang="es-ES" dirty="0" err="1" smtClean="0"/>
              <a:t>aims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B6B04-9147-49AB-A4AE-BBBD152EE222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99311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err="1" smtClean="0"/>
              <a:t>We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already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thought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about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some</a:t>
            </a:r>
            <a:r>
              <a:rPr lang="es-ES" baseline="0" dirty="0" smtClean="0"/>
              <a:t> ideas </a:t>
            </a:r>
            <a:r>
              <a:rPr lang="es-ES" baseline="0" dirty="0" err="1" smtClean="0"/>
              <a:t>that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might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fit</a:t>
            </a:r>
            <a:r>
              <a:rPr lang="es-ES" baseline="0" dirty="0" smtClean="0"/>
              <a:t> in </a:t>
            </a:r>
            <a:r>
              <a:rPr lang="es-ES" baseline="0" dirty="0" err="1" smtClean="0"/>
              <a:t>this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call</a:t>
            </a:r>
            <a:r>
              <a:rPr lang="es-ES" baseline="0" dirty="0" smtClean="0"/>
              <a:t>. </a:t>
            </a:r>
            <a:r>
              <a:rPr lang="es-ES" baseline="0" dirty="0" err="1" smtClean="0"/>
              <a:t>We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could</a:t>
            </a:r>
            <a:r>
              <a:rPr lang="es-ES" baseline="0" dirty="0" smtClean="0"/>
              <a:t> </a:t>
            </a:r>
            <a:r>
              <a:rPr lang="es-ES" baseline="0" dirty="0" err="1" smtClean="0"/>
              <a:t>develop</a:t>
            </a:r>
            <a:r>
              <a:rPr lang="es-ES" baseline="0" dirty="0" smtClean="0"/>
              <a:t> </a:t>
            </a:r>
            <a:r>
              <a:rPr lang="es-ES" baseline="0" dirty="0" err="1" smtClean="0"/>
              <a:t>work</a:t>
            </a:r>
            <a:r>
              <a:rPr lang="es-ES" baseline="0" dirty="0" smtClean="0"/>
              <a:t> </a:t>
            </a:r>
            <a:r>
              <a:rPr lang="es-ES" baseline="0" dirty="0" err="1" smtClean="0"/>
              <a:t>packages</a:t>
            </a:r>
            <a:r>
              <a:rPr lang="es-ES" baseline="0" dirty="0" smtClean="0"/>
              <a:t> in </a:t>
            </a:r>
            <a:r>
              <a:rPr lang="es-ES" baseline="0" dirty="0" err="1" smtClean="0"/>
              <a:t>order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to</a:t>
            </a:r>
            <a:r>
              <a:rPr lang="es-ES" baseline="0" dirty="0" smtClean="0"/>
              <a:t> </a:t>
            </a:r>
            <a:r>
              <a:rPr lang="es-ES" baseline="0" dirty="0" err="1" smtClean="0"/>
              <a:t>create</a:t>
            </a:r>
            <a:r>
              <a:rPr lang="es-ES" baseline="0" dirty="0" smtClean="0"/>
              <a:t> new </a:t>
            </a:r>
            <a:r>
              <a:rPr lang="es-ES" baseline="0" dirty="0" err="1" smtClean="0"/>
              <a:t>methods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for</a:t>
            </a:r>
            <a:r>
              <a:rPr lang="es-ES" baseline="0" dirty="0" smtClean="0"/>
              <a:t> </a:t>
            </a:r>
            <a:r>
              <a:rPr lang="es-ES" baseline="0" dirty="0" err="1" smtClean="0"/>
              <a:t>mobilization</a:t>
            </a:r>
            <a:r>
              <a:rPr lang="es-ES" baseline="0" dirty="0" smtClean="0"/>
              <a:t> data, </a:t>
            </a:r>
            <a:r>
              <a:rPr lang="es-ES" baseline="0" dirty="0" err="1" smtClean="0"/>
              <a:t>create</a:t>
            </a:r>
            <a:r>
              <a:rPr lang="es-ES" baseline="0" dirty="0" smtClean="0"/>
              <a:t> new </a:t>
            </a:r>
            <a:r>
              <a:rPr lang="es-ES" baseline="0" dirty="0" err="1" smtClean="0"/>
              <a:t>spatial</a:t>
            </a:r>
            <a:r>
              <a:rPr lang="es-ES" baseline="0" dirty="0" smtClean="0"/>
              <a:t> </a:t>
            </a:r>
            <a:r>
              <a:rPr lang="es-ES" baseline="0" dirty="0" err="1" smtClean="0"/>
              <a:t>analysis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based</a:t>
            </a:r>
            <a:r>
              <a:rPr lang="es-ES" baseline="0" dirty="0" smtClean="0"/>
              <a:t> </a:t>
            </a:r>
            <a:r>
              <a:rPr lang="es-ES" baseline="0" dirty="0" err="1" smtClean="0"/>
              <a:t>on</a:t>
            </a:r>
            <a:r>
              <a:rPr lang="es-ES" baseline="0" dirty="0" smtClean="0"/>
              <a:t> </a:t>
            </a:r>
            <a:r>
              <a:rPr lang="es-ES" baseline="0" dirty="0" err="1" smtClean="0"/>
              <a:t>bid</a:t>
            </a:r>
            <a:r>
              <a:rPr lang="es-ES" baseline="0" dirty="0" smtClean="0"/>
              <a:t> data </a:t>
            </a:r>
            <a:r>
              <a:rPr lang="es-ES" baseline="0" dirty="0" err="1" smtClean="0"/>
              <a:t>challenges</a:t>
            </a:r>
            <a:r>
              <a:rPr lang="es-ES" baseline="0" dirty="0" smtClean="0"/>
              <a:t>, </a:t>
            </a:r>
            <a:r>
              <a:rPr lang="es-ES" baseline="0" dirty="0" err="1" smtClean="0"/>
              <a:t>there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could</a:t>
            </a:r>
            <a:r>
              <a:rPr lang="es-ES" baseline="0" dirty="0" smtClean="0"/>
              <a:t> be </a:t>
            </a:r>
            <a:r>
              <a:rPr lang="es-ES" baseline="0" dirty="0" err="1" smtClean="0"/>
              <a:t>also</a:t>
            </a:r>
            <a:r>
              <a:rPr lang="es-ES" baseline="0" dirty="0" smtClean="0"/>
              <a:t> </a:t>
            </a:r>
            <a:r>
              <a:rPr lang="es-ES" baseline="0" dirty="0" err="1" smtClean="0"/>
              <a:t>work</a:t>
            </a:r>
            <a:r>
              <a:rPr lang="es-ES" baseline="0" dirty="0" smtClean="0"/>
              <a:t> </a:t>
            </a:r>
            <a:r>
              <a:rPr lang="es-ES" baseline="0" dirty="0" err="1" smtClean="0"/>
              <a:t>pacages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about</a:t>
            </a:r>
            <a:r>
              <a:rPr lang="es-ES" baseline="0" dirty="0" smtClean="0"/>
              <a:t> tracking </a:t>
            </a:r>
            <a:r>
              <a:rPr lang="es-ES" baseline="0" dirty="0" err="1" smtClean="0"/>
              <a:t>species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movement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or</a:t>
            </a:r>
            <a:r>
              <a:rPr lang="es-ES" baseline="0" dirty="0" smtClean="0"/>
              <a:t> </a:t>
            </a:r>
            <a:r>
              <a:rPr lang="es-ES" baseline="0" dirty="0" err="1" smtClean="0"/>
              <a:t>remote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sening</a:t>
            </a:r>
            <a:r>
              <a:rPr lang="es-ES" baseline="0" dirty="0" smtClean="0"/>
              <a:t>. </a:t>
            </a:r>
            <a:r>
              <a:rPr lang="es-ES" baseline="0" dirty="0" err="1" smtClean="0"/>
              <a:t>All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this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could</a:t>
            </a:r>
            <a:r>
              <a:rPr lang="es-ES" baseline="0" dirty="0" smtClean="0"/>
              <a:t> lead </a:t>
            </a:r>
            <a:r>
              <a:rPr lang="es-ES" baseline="0" dirty="0" err="1" smtClean="0"/>
              <a:t>to</a:t>
            </a:r>
            <a:r>
              <a:rPr lang="es-ES" baseline="0" dirty="0" smtClean="0"/>
              <a:t> </a:t>
            </a:r>
            <a:r>
              <a:rPr lang="es-ES" baseline="0" dirty="0" err="1" smtClean="0"/>
              <a:t>followinf</a:t>
            </a:r>
            <a:r>
              <a:rPr lang="es-ES" baseline="0" dirty="0" smtClean="0"/>
              <a:t> outputs: web </a:t>
            </a:r>
            <a:r>
              <a:rPr lang="es-ES" baseline="0" dirty="0" err="1" smtClean="0"/>
              <a:t>services</a:t>
            </a:r>
            <a:r>
              <a:rPr lang="es-ES" baseline="0" dirty="0" smtClean="0"/>
              <a:t>, </a:t>
            </a:r>
            <a:r>
              <a:rPr lang="es-ES" baseline="0" dirty="0" err="1" smtClean="0"/>
              <a:t>tools</a:t>
            </a:r>
            <a:r>
              <a:rPr lang="es-ES" baseline="0" dirty="0" smtClean="0"/>
              <a:t>, data. </a:t>
            </a:r>
            <a:r>
              <a:rPr lang="es-ES" baseline="0" dirty="0" err="1" smtClean="0"/>
              <a:t>But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it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is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important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to</a:t>
            </a:r>
            <a:r>
              <a:rPr lang="es-ES" baseline="0" dirty="0" smtClean="0"/>
              <a:t> </a:t>
            </a:r>
            <a:r>
              <a:rPr lang="es-ES" baseline="0" dirty="0" err="1" smtClean="0"/>
              <a:t>highlight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that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the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community</a:t>
            </a:r>
            <a:r>
              <a:rPr lang="es-ES" baseline="0" dirty="0" smtClean="0"/>
              <a:t> of </a:t>
            </a:r>
            <a:r>
              <a:rPr lang="es-ES" baseline="0" dirty="0" err="1" smtClean="0"/>
              <a:t>researchers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have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to</a:t>
            </a:r>
            <a:r>
              <a:rPr lang="es-ES" baseline="0" dirty="0" smtClean="0"/>
              <a:t> be </a:t>
            </a:r>
            <a:r>
              <a:rPr lang="es-ES" baseline="0" dirty="0" err="1" smtClean="0"/>
              <a:t>involved</a:t>
            </a:r>
            <a:r>
              <a:rPr lang="es-ES" baseline="0" dirty="0" smtClean="0"/>
              <a:t> and </a:t>
            </a:r>
            <a:r>
              <a:rPr lang="es-ES" baseline="0" dirty="0" err="1" smtClean="0"/>
              <a:t>this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might</a:t>
            </a:r>
            <a:r>
              <a:rPr lang="es-ES" baseline="0" dirty="0" smtClean="0"/>
              <a:t> be a </a:t>
            </a:r>
            <a:r>
              <a:rPr lang="es-ES" baseline="0" dirty="0" err="1" smtClean="0"/>
              <a:t>challenge</a:t>
            </a:r>
            <a:r>
              <a:rPr lang="es-ES" baseline="0" dirty="0" smtClean="0"/>
              <a:t>.</a:t>
            </a:r>
          </a:p>
          <a:p>
            <a:r>
              <a:rPr lang="es-ES" baseline="0" dirty="0" err="1" smtClean="0"/>
              <a:t>Later</a:t>
            </a:r>
            <a:r>
              <a:rPr lang="es-ES" baseline="0" dirty="0" smtClean="0"/>
              <a:t> </a:t>
            </a:r>
            <a:r>
              <a:rPr lang="es-ES" baseline="0" dirty="0" err="1" smtClean="0"/>
              <a:t>we</a:t>
            </a:r>
            <a:r>
              <a:rPr lang="es-ES" baseline="0" dirty="0" smtClean="0"/>
              <a:t> hope </a:t>
            </a:r>
            <a:r>
              <a:rPr lang="es-ES" baseline="0" dirty="0" err="1" smtClean="0"/>
              <a:t>we</a:t>
            </a:r>
            <a:r>
              <a:rPr lang="es-ES" baseline="0" dirty="0" smtClean="0"/>
              <a:t> can </a:t>
            </a:r>
            <a:r>
              <a:rPr lang="es-ES" baseline="0" dirty="0" err="1" smtClean="0"/>
              <a:t>disscuss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which</a:t>
            </a:r>
            <a:r>
              <a:rPr lang="es-ES" baseline="0" dirty="0" smtClean="0"/>
              <a:t> </a:t>
            </a:r>
            <a:r>
              <a:rPr lang="es-ES" baseline="0" dirty="0" err="1" smtClean="0"/>
              <a:t>research</a:t>
            </a:r>
            <a:r>
              <a:rPr lang="es-ES" baseline="0" dirty="0" smtClean="0"/>
              <a:t> </a:t>
            </a:r>
            <a:r>
              <a:rPr lang="es-ES" baseline="0" dirty="0" err="1" smtClean="0"/>
              <a:t>groups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from</a:t>
            </a:r>
            <a:r>
              <a:rPr lang="es-ES" baseline="0" dirty="0" smtClean="0"/>
              <a:t> </a:t>
            </a:r>
            <a:r>
              <a:rPr lang="es-ES" baseline="0" dirty="0" err="1" smtClean="0"/>
              <a:t>each</a:t>
            </a:r>
            <a:r>
              <a:rPr lang="es-ES" baseline="0" dirty="0" smtClean="0"/>
              <a:t> country </a:t>
            </a:r>
            <a:r>
              <a:rPr lang="es-ES" baseline="0" dirty="0" err="1" smtClean="0"/>
              <a:t>must</a:t>
            </a:r>
            <a:r>
              <a:rPr lang="es-ES" baseline="0" dirty="0" smtClean="0"/>
              <a:t> be </a:t>
            </a:r>
            <a:r>
              <a:rPr lang="es-ES" baseline="0" dirty="0" err="1" smtClean="0"/>
              <a:t>interested</a:t>
            </a:r>
            <a:r>
              <a:rPr lang="es-ES" baseline="0" dirty="0" smtClean="0"/>
              <a:t> in </a:t>
            </a:r>
            <a:r>
              <a:rPr lang="es-ES" baseline="0" dirty="0" err="1" smtClean="0"/>
              <a:t>joiining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B6B04-9147-49AB-A4AE-BBBD152EE222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99311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b="1" dirty="0" err="1" smtClean="0"/>
              <a:t>Information</a:t>
            </a:r>
            <a:r>
              <a:rPr lang="es-ES" b="1" dirty="0" smtClean="0"/>
              <a:t> and </a:t>
            </a:r>
            <a:r>
              <a:rPr lang="es-ES" b="1" dirty="0" err="1" smtClean="0"/>
              <a:t>Communication</a:t>
            </a:r>
            <a:r>
              <a:rPr lang="es-ES" b="1" dirty="0" smtClean="0"/>
              <a:t> Technologies</a:t>
            </a:r>
            <a:r>
              <a:rPr lang="es-ES" dirty="0" smtClean="0"/>
              <a:t> </a:t>
            </a:r>
          </a:p>
          <a:p>
            <a:r>
              <a:rPr lang="es-ES" dirty="0" err="1" smtClean="0"/>
              <a:t>Looking</a:t>
            </a:r>
            <a:r>
              <a:rPr lang="es-ES" dirty="0" smtClean="0"/>
              <a:t> at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possible</a:t>
            </a:r>
            <a:r>
              <a:rPr lang="es-ES" dirty="0" smtClean="0"/>
              <a:t> WP I </a:t>
            </a:r>
            <a:r>
              <a:rPr lang="es-ES" dirty="0" err="1" smtClean="0"/>
              <a:t>mentioned</a:t>
            </a:r>
            <a:r>
              <a:rPr lang="es-ES" dirty="0" smtClean="0"/>
              <a:t> </a:t>
            </a:r>
            <a:r>
              <a:rPr lang="es-ES" dirty="0" err="1" smtClean="0"/>
              <a:t>before</a:t>
            </a:r>
            <a:r>
              <a:rPr lang="es-ES" dirty="0" smtClean="0"/>
              <a:t>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think</a:t>
            </a:r>
            <a:r>
              <a:rPr lang="es-ES" dirty="0" smtClean="0"/>
              <a:t> </a:t>
            </a:r>
            <a:r>
              <a:rPr lang="es-ES" dirty="0" err="1" smtClean="0"/>
              <a:t>it</a:t>
            </a:r>
            <a:r>
              <a:rPr lang="es-ES" dirty="0" smtClean="0"/>
              <a:t> </a:t>
            </a:r>
            <a:r>
              <a:rPr lang="es-ES" dirty="0" err="1" smtClean="0"/>
              <a:t>better</a:t>
            </a:r>
            <a:r>
              <a:rPr lang="es-ES" dirty="0" smtClean="0"/>
              <a:t> </a:t>
            </a:r>
            <a:r>
              <a:rPr lang="es-ES" dirty="0" err="1" smtClean="0"/>
              <a:t>suits</a:t>
            </a:r>
            <a:r>
              <a:rPr lang="es-ES" dirty="0" smtClean="0"/>
              <a:t> in a ICT </a:t>
            </a:r>
            <a:r>
              <a:rPr lang="es-ES" dirty="0" err="1" smtClean="0"/>
              <a:t>scope</a:t>
            </a:r>
            <a:r>
              <a:rPr lang="es-ES" dirty="0" smtClean="0"/>
              <a:t>, </a:t>
            </a:r>
            <a:r>
              <a:rPr lang="es-ES" dirty="0" err="1" smtClean="0"/>
              <a:t>besides</a:t>
            </a:r>
            <a:r>
              <a:rPr lang="es-ES" dirty="0" smtClean="0"/>
              <a:t>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could</a:t>
            </a:r>
            <a:r>
              <a:rPr lang="es-ES" dirty="0" smtClean="0"/>
              <a:t> </a:t>
            </a:r>
            <a:r>
              <a:rPr lang="es-ES" dirty="0" err="1" smtClean="0"/>
              <a:t>check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funded</a:t>
            </a:r>
            <a:r>
              <a:rPr lang="es-ES" baseline="0" dirty="0" smtClean="0"/>
              <a:t> more ICT </a:t>
            </a:r>
            <a:r>
              <a:rPr lang="es-ES" baseline="0" dirty="0" err="1" smtClean="0"/>
              <a:t>projects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than</a:t>
            </a:r>
            <a:r>
              <a:rPr lang="es-ES" baseline="0" dirty="0" smtClean="0"/>
              <a:t> </a:t>
            </a:r>
            <a:r>
              <a:rPr lang="es-ES" baseline="0" dirty="0" err="1" smtClean="0"/>
              <a:t>envirnment</a:t>
            </a:r>
            <a:r>
              <a:rPr lang="es-ES" baseline="0" dirty="0" smtClean="0"/>
              <a:t> 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B6B04-9147-49AB-A4AE-BBBD152EE222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99311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Other characteristics that we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shoul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have in mind when presenting the proposal is 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COST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invites proposals for Actions aiming at contributing to the scientific, technological, economic,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cultural or societal knowledge advancement and development of Europe to close the gap between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science, policy makers and society throughout Europe and beyond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B6B04-9147-49AB-A4AE-BBBD152EE222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01048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must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particpation</a:t>
            </a:r>
            <a:r>
              <a:rPr lang="es-ES" dirty="0" smtClean="0"/>
              <a:t> of </a:t>
            </a:r>
            <a:r>
              <a:rPr lang="es-ES" dirty="0" err="1" smtClean="0"/>
              <a:t>researchers</a:t>
            </a:r>
            <a:r>
              <a:rPr lang="es-ES" dirty="0" smtClean="0"/>
              <a:t> </a:t>
            </a:r>
            <a:r>
              <a:rPr lang="es-ES" dirty="0" err="1" smtClean="0"/>
              <a:t>from</a:t>
            </a:r>
            <a:r>
              <a:rPr lang="es-ES" dirty="0" smtClean="0"/>
              <a:t> at </a:t>
            </a:r>
            <a:r>
              <a:rPr lang="es-ES" dirty="0" err="1" smtClean="0"/>
              <a:t>least</a:t>
            </a:r>
            <a:r>
              <a:rPr lang="es-ES" baseline="0" dirty="0" smtClean="0"/>
              <a:t> </a:t>
            </a:r>
          </a:p>
          <a:p>
            <a:r>
              <a:rPr lang="es-ES" baseline="0" dirty="0" err="1" smtClean="0"/>
              <a:t>We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could</a:t>
            </a:r>
            <a:r>
              <a:rPr lang="es-ES" baseline="0" dirty="0" smtClean="0"/>
              <a:t> </a:t>
            </a:r>
            <a:r>
              <a:rPr lang="es-ES" baseline="0" dirty="0" err="1" smtClean="0"/>
              <a:t>involved</a:t>
            </a:r>
            <a:r>
              <a:rPr lang="es-ES" baseline="0" dirty="0" smtClean="0"/>
              <a:t> </a:t>
            </a:r>
            <a:r>
              <a:rPr lang="es-ES" baseline="0" dirty="0" err="1" smtClean="0"/>
              <a:t>other</a:t>
            </a:r>
            <a:r>
              <a:rPr lang="es-ES" baseline="0" dirty="0" smtClean="0"/>
              <a:t> non Eu </a:t>
            </a:r>
            <a:r>
              <a:rPr lang="es-ES" baseline="0" dirty="0" err="1" smtClean="0"/>
              <a:t>coutriend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that</a:t>
            </a:r>
            <a:r>
              <a:rPr lang="es-ES" baseline="0" dirty="0" smtClean="0"/>
              <a:t> are </a:t>
            </a:r>
            <a:r>
              <a:rPr lang="es-ES" baseline="0" dirty="0" err="1" smtClean="0"/>
              <a:t>working</a:t>
            </a:r>
            <a:r>
              <a:rPr lang="es-ES" baseline="0" dirty="0" smtClean="0"/>
              <a:t> </a:t>
            </a:r>
            <a:r>
              <a:rPr lang="es-ES" baseline="0" dirty="0" err="1" smtClean="0"/>
              <a:t>with</a:t>
            </a:r>
            <a:r>
              <a:rPr lang="es-ES" baseline="0" dirty="0" smtClean="0"/>
              <a:t> ALA </a:t>
            </a:r>
            <a:r>
              <a:rPr lang="es-ES" baseline="0" dirty="0" err="1" smtClean="0"/>
              <a:t>techonoly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B6B04-9147-49AB-A4AE-BBBD152EE222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4290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79894-DB6C-4667-B916-F3BCD5FFDB9E}" type="datetimeFigureOut">
              <a:rPr lang="es-ES" smtClean="0"/>
              <a:t>8/5/2017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7CE66-B2DB-463E-A450-E659C611AB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0698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79894-DB6C-4667-B916-F3BCD5FFDB9E}" type="datetimeFigureOut">
              <a:rPr lang="es-ES" smtClean="0"/>
              <a:t>8/5/2017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7CE66-B2DB-463E-A450-E659C611AB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0469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79894-DB6C-4667-B916-F3BCD5FFDB9E}" type="datetimeFigureOut">
              <a:rPr lang="es-ES" smtClean="0"/>
              <a:t>8/5/2017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7CE66-B2DB-463E-A450-E659C611AB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0274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79894-DB6C-4667-B916-F3BCD5FFDB9E}" type="datetimeFigureOut">
              <a:rPr lang="es-ES" smtClean="0"/>
              <a:t>8/5/2017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7CE66-B2DB-463E-A450-E659C611AB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7405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79894-DB6C-4667-B916-F3BCD5FFDB9E}" type="datetimeFigureOut">
              <a:rPr lang="es-ES" smtClean="0"/>
              <a:t>8/5/2017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7CE66-B2DB-463E-A450-E659C611AB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8942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79894-DB6C-4667-B916-F3BCD5FFDB9E}" type="datetimeFigureOut">
              <a:rPr lang="es-ES" smtClean="0"/>
              <a:t>8/5/2017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7CE66-B2DB-463E-A450-E659C611AB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9074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79894-DB6C-4667-B916-F3BCD5FFDB9E}" type="datetimeFigureOut">
              <a:rPr lang="es-ES" smtClean="0"/>
              <a:t>8/5/2017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7CE66-B2DB-463E-A450-E659C611AB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8388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79894-DB6C-4667-B916-F3BCD5FFDB9E}" type="datetimeFigureOut">
              <a:rPr lang="es-ES" smtClean="0"/>
              <a:t>8/5/2017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7CE66-B2DB-463E-A450-E659C611AB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875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79894-DB6C-4667-B916-F3BCD5FFDB9E}" type="datetimeFigureOut">
              <a:rPr lang="es-ES" smtClean="0"/>
              <a:t>8/5/2017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7CE66-B2DB-463E-A450-E659C611AB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6751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79894-DB6C-4667-B916-F3BCD5FFDB9E}" type="datetimeFigureOut">
              <a:rPr lang="es-ES" smtClean="0"/>
              <a:t>8/5/2017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7CE66-B2DB-463E-A450-E659C611AB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9686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79894-DB6C-4667-B916-F3BCD5FFDB9E}" type="datetimeFigureOut">
              <a:rPr lang="es-ES" smtClean="0"/>
              <a:t>8/5/2017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7CE66-B2DB-463E-A450-E659C611AB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4895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79894-DB6C-4667-B916-F3BCD5FFDB9E}" type="datetimeFigureOut">
              <a:rPr lang="es-ES" smtClean="0"/>
              <a:t>8/5/2017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7CE66-B2DB-463E-A450-E659C611AB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4127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st.eu/about_cost/cost_countries/international_cooperation/nnc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ost.eu/service/glossary/COST-Action" TargetMode="External"/><Relationship Id="rId4" Type="http://schemas.openxmlformats.org/officeDocument/2006/relationships/hyperlink" Target="http://www.cost.eu/about_cost/cost_countries/international_cooperation/ipc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st.eu/service/glossary/COST-Action" TargetMode="External"/><Relationship Id="rId2" Type="http://schemas.openxmlformats.org/officeDocument/2006/relationships/hyperlink" Target="http://www.cost.eu/about_cost/strategy/excellence-inclusivenes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st.eu/service/glossary/COST-Action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OST | European Cooperation in Science and Technolog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249219"/>
            <a:ext cx="8986598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4211960" y="5222230"/>
            <a:ext cx="4572000" cy="1231106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s-ES" sz="2000" dirty="0">
                <a:solidFill>
                  <a:schemeClr val="bg1">
                    <a:lumMod val="65000"/>
                  </a:schemeClr>
                </a:solidFill>
                <a:latin typeface="Univers LT Std 45 Light" pitchFamily="34" charset="0"/>
              </a:rPr>
              <a:t>2017 </a:t>
            </a:r>
            <a:r>
              <a:rPr lang="es-ES" sz="2000" dirty="0" err="1">
                <a:solidFill>
                  <a:schemeClr val="bg1">
                    <a:lumMod val="65000"/>
                  </a:schemeClr>
                </a:solidFill>
                <a:latin typeface="Univers LT Std 45 Light" pitchFamily="34" charset="0"/>
              </a:rPr>
              <a:t>European</a:t>
            </a:r>
            <a:r>
              <a:rPr lang="es-ES" sz="2000" dirty="0">
                <a:solidFill>
                  <a:schemeClr val="bg1">
                    <a:lumMod val="65000"/>
                  </a:schemeClr>
                </a:solidFill>
                <a:latin typeface="Univers LT Std 45 Light" pitchFamily="34" charset="0"/>
              </a:rPr>
              <a:t> GBIF </a:t>
            </a:r>
            <a:r>
              <a:rPr lang="es-ES" sz="2000" dirty="0" err="1">
                <a:solidFill>
                  <a:schemeClr val="bg1">
                    <a:lumMod val="65000"/>
                  </a:schemeClr>
                </a:solidFill>
                <a:latin typeface="Univers LT Std 45 Light" pitchFamily="34" charset="0"/>
              </a:rPr>
              <a:t>Nodes</a:t>
            </a:r>
            <a:r>
              <a:rPr lang="es-ES" sz="2000" dirty="0">
                <a:solidFill>
                  <a:schemeClr val="bg1">
                    <a:lumMod val="65000"/>
                  </a:schemeClr>
                </a:solidFill>
                <a:latin typeface="Univers LT Std 45 Light" pitchFamily="34" charset="0"/>
              </a:rPr>
              <a:t> Meeting </a:t>
            </a:r>
          </a:p>
          <a:p>
            <a:pPr algn="r"/>
            <a:r>
              <a:rPr lang="es-ES" b="1" dirty="0">
                <a:solidFill>
                  <a:schemeClr val="bg1">
                    <a:lumMod val="65000"/>
                  </a:schemeClr>
                </a:solidFill>
                <a:latin typeface="Univers LT Std 45 Light" pitchFamily="34" charset="0"/>
              </a:rPr>
              <a:t>Cristina </a:t>
            </a:r>
            <a:r>
              <a:rPr lang="es-ES" b="1" dirty="0" smtClean="0">
                <a:solidFill>
                  <a:schemeClr val="bg1">
                    <a:lumMod val="65000"/>
                  </a:schemeClr>
                </a:solidFill>
                <a:latin typeface="Univers LT Std 45 Light" pitchFamily="34" charset="0"/>
              </a:rPr>
              <a:t>Villaverde </a:t>
            </a:r>
            <a:r>
              <a:rPr lang="es-ES" b="1" dirty="0">
                <a:solidFill>
                  <a:schemeClr val="bg1">
                    <a:lumMod val="65000"/>
                  </a:schemeClr>
                </a:solidFill>
                <a:latin typeface="Univers LT Std 45 Light" pitchFamily="34" charset="0"/>
              </a:rPr>
              <a:t>–</a:t>
            </a:r>
            <a:r>
              <a:rPr lang="es-ES" b="1" dirty="0" smtClean="0">
                <a:solidFill>
                  <a:schemeClr val="bg1">
                    <a:lumMod val="65000"/>
                  </a:schemeClr>
                </a:solidFill>
                <a:latin typeface="Univers LT Std 45 Light" pitchFamily="34" charset="0"/>
              </a:rPr>
              <a:t> GBIF.ES </a:t>
            </a:r>
            <a:endParaRPr lang="es-ES" b="1" dirty="0">
              <a:solidFill>
                <a:schemeClr val="bg1">
                  <a:lumMod val="65000"/>
                </a:schemeClr>
              </a:solidFill>
              <a:latin typeface="Univers LT Std 45 Light" pitchFamily="34" charset="0"/>
            </a:endParaRPr>
          </a:p>
          <a:p>
            <a:pPr algn="r"/>
            <a:r>
              <a:rPr lang="es-ES" b="1" dirty="0" err="1">
                <a:solidFill>
                  <a:schemeClr val="bg1">
                    <a:lumMod val="65000"/>
                  </a:schemeClr>
                </a:solidFill>
                <a:latin typeface="Univers LT Std 45 Light" pitchFamily="34" charset="0"/>
              </a:rPr>
              <a:t>Rui</a:t>
            </a:r>
            <a:r>
              <a:rPr lang="es-ES" b="1" dirty="0">
                <a:solidFill>
                  <a:schemeClr val="bg1">
                    <a:lumMod val="65000"/>
                  </a:schemeClr>
                </a:solidFill>
                <a:latin typeface="Univers LT Std 45 Light" pitchFamily="34" charset="0"/>
              </a:rPr>
              <a:t> </a:t>
            </a:r>
            <a:r>
              <a:rPr lang="es-ES" b="1" dirty="0" err="1">
                <a:solidFill>
                  <a:schemeClr val="bg1">
                    <a:lumMod val="65000"/>
                  </a:schemeClr>
                </a:solidFill>
                <a:latin typeface="Univers LT Std 45 Light" pitchFamily="34" charset="0"/>
              </a:rPr>
              <a:t>Figueira</a:t>
            </a:r>
            <a:r>
              <a:rPr lang="es-ES" b="1" dirty="0">
                <a:solidFill>
                  <a:schemeClr val="bg1">
                    <a:lumMod val="65000"/>
                  </a:schemeClr>
                </a:solidFill>
                <a:latin typeface="Univers LT Std 45 Light" pitchFamily="34" charset="0"/>
              </a:rPr>
              <a:t> – GBIF.PT</a:t>
            </a:r>
          </a:p>
          <a:p>
            <a:pPr algn="r"/>
            <a:r>
              <a:rPr lang="es-ES" b="1" dirty="0">
                <a:solidFill>
                  <a:schemeClr val="bg1">
                    <a:lumMod val="65000"/>
                  </a:schemeClr>
                </a:solidFill>
                <a:latin typeface="Univers LT Std 45 Light" pitchFamily="34" charset="0"/>
              </a:rPr>
              <a:t>David Martin –</a:t>
            </a:r>
            <a:r>
              <a:rPr lang="es-ES" b="1" dirty="0" smtClean="0">
                <a:solidFill>
                  <a:schemeClr val="bg1">
                    <a:lumMod val="65000"/>
                  </a:schemeClr>
                </a:solidFill>
                <a:latin typeface="Univers LT Std 45 Light" pitchFamily="34" charset="0"/>
              </a:rPr>
              <a:t> </a:t>
            </a:r>
            <a:r>
              <a:rPr lang="es-ES" b="1" dirty="0">
                <a:solidFill>
                  <a:schemeClr val="bg1">
                    <a:lumMod val="65000"/>
                  </a:schemeClr>
                </a:solidFill>
                <a:latin typeface="Univers LT Std 45 Light" pitchFamily="34" charset="0"/>
              </a:rPr>
              <a:t>ALA</a:t>
            </a:r>
            <a:endParaRPr lang="es-ES" b="1" dirty="0">
              <a:solidFill>
                <a:schemeClr val="bg1">
                  <a:lumMod val="65000"/>
                </a:schemeClr>
              </a:solidFill>
              <a:latin typeface="Univers LT Std 45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06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sz="3600" dirty="0" smtClean="0"/>
              <a:t>DEADLINE</a:t>
            </a:r>
          </a:p>
          <a:p>
            <a:r>
              <a:rPr lang="es-ES" b="1" dirty="0" err="1" smtClean="0"/>
              <a:t>September</a:t>
            </a:r>
            <a:r>
              <a:rPr lang="es-ES" b="1" dirty="0" smtClean="0"/>
              <a:t> </a:t>
            </a:r>
            <a:r>
              <a:rPr lang="es-ES" b="1" dirty="0" err="1" smtClean="0"/>
              <a:t>the</a:t>
            </a:r>
            <a:r>
              <a:rPr lang="es-ES" b="1" dirty="0" smtClean="0"/>
              <a:t> 7th</a:t>
            </a:r>
            <a:r>
              <a:rPr lang="es-ES" dirty="0" smtClean="0"/>
              <a:t>, 2017</a:t>
            </a:r>
          </a:p>
          <a:p>
            <a:r>
              <a:rPr lang="en-US" dirty="0" smtClean="0"/>
              <a:t>the decision for funding a proposal is taken within </a:t>
            </a:r>
            <a:r>
              <a:rPr lang="en-US" b="1" dirty="0" smtClean="0"/>
              <a:t>eight months </a:t>
            </a:r>
            <a:r>
              <a:rPr lang="en-US" dirty="0" smtClean="0"/>
              <a:t>from the collection date</a:t>
            </a:r>
            <a:endParaRPr lang="es-ES" dirty="0"/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s-ES" sz="3600" dirty="0" smtClean="0"/>
              <a:t>COST </a:t>
            </a:r>
            <a:r>
              <a:rPr lang="es-ES" sz="3600" dirty="0" err="1" smtClean="0"/>
              <a:t>Action</a:t>
            </a:r>
            <a:r>
              <a:rPr lang="es-ES" sz="3600" dirty="0" smtClean="0"/>
              <a:t> to </a:t>
            </a:r>
            <a:r>
              <a:rPr lang="es-ES" sz="3600" dirty="0" err="1" smtClean="0"/>
              <a:t>strength</a:t>
            </a:r>
            <a:r>
              <a:rPr lang="es-ES" sz="3600" dirty="0" smtClean="0"/>
              <a:t> ALA </a:t>
            </a:r>
            <a:r>
              <a:rPr lang="es-ES" sz="3600" dirty="0" err="1" smtClean="0"/>
              <a:t>Community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44191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dirty="0" smtClean="0"/>
              <a:t>COST </a:t>
            </a:r>
            <a:r>
              <a:rPr lang="es-ES" sz="3600" dirty="0" err="1" smtClean="0"/>
              <a:t>Action</a:t>
            </a:r>
            <a:r>
              <a:rPr lang="es-ES" sz="3600" dirty="0" smtClean="0"/>
              <a:t> to </a:t>
            </a:r>
            <a:r>
              <a:rPr lang="es-ES" sz="3600" dirty="0" err="1" smtClean="0"/>
              <a:t>strength</a:t>
            </a:r>
            <a:r>
              <a:rPr lang="es-ES" sz="3600" dirty="0" smtClean="0"/>
              <a:t> ALA </a:t>
            </a:r>
            <a:r>
              <a:rPr lang="es-ES" sz="3600" dirty="0" err="1" smtClean="0"/>
              <a:t>Community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sz="3600" dirty="0" smtClean="0"/>
              <a:t>MISSION</a:t>
            </a:r>
          </a:p>
          <a:p>
            <a:r>
              <a:rPr lang="en-US" b="1" dirty="0" smtClean="0"/>
              <a:t>COST aims to enable breakthrough </a:t>
            </a:r>
            <a:r>
              <a:rPr lang="en-US" b="1" dirty="0" smtClean="0">
                <a:solidFill>
                  <a:srgbClr val="0070C0"/>
                </a:solidFill>
              </a:rPr>
              <a:t>scientific developments</a:t>
            </a:r>
            <a:r>
              <a:rPr lang="en-US" b="1" dirty="0" smtClean="0"/>
              <a:t> leading to new concepts and products. It thereby </a:t>
            </a:r>
            <a:r>
              <a:rPr lang="en-US" b="1" dirty="0" smtClean="0">
                <a:solidFill>
                  <a:srgbClr val="0070C0"/>
                </a:solidFill>
              </a:rPr>
              <a:t>contributes to strengthening Europe’s research </a:t>
            </a:r>
            <a:r>
              <a:rPr lang="en-US" b="1" dirty="0" smtClean="0"/>
              <a:t>and innovation capacities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567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dirty="0" smtClean="0"/>
              <a:t>COST </a:t>
            </a:r>
            <a:r>
              <a:rPr lang="es-ES" sz="3600" dirty="0" err="1" smtClean="0"/>
              <a:t>Action</a:t>
            </a:r>
            <a:r>
              <a:rPr lang="es-ES" sz="3600" dirty="0" smtClean="0"/>
              <a:t> to </a:t>
            </a:r>
            <a:r>
              <a:rPr lang="es-ES" sz="3600" dirty="0" err="1" smtClean="0"/>
              <a:t>strength</a:t>
            </a:r>
            <a:r>
              <a:rPr lang="es-ES" sz="3600" dirty="0" smtClean="0"/>
              <a:t> ALA </a:t>
            </a:r>
            <a:r>
              <a:rPr lang="es-ES" sz="3600" dirty="0" err="1" smtClean="0"/>
              <a:t>Community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8478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How can we contribute to strengthen Europe’s research and innovation capacities with a COST Action around ALA?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(Attract reference research groups)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en-US" dirty="0" smtClean="0"/>
          </a:p>
          <a:p>
            <a:endParaRPr lang="en-US" b="1" dirty="0" smtClean="0"/>
          </a:p>
        </p:txBody>
      </p:sp>
      <p:sp>
        <p:nvSpPr>
          <p:cNvPr id="4" name="3 Rectángulo"/>
          <p:cNvSpPr/>
          <p:nvPr/>
        </p:nvSpPr>
        <p:spPr>
          <a:xfrm>
            <a:off x="555606" y="3767345"/>
            <a:ext cx="406327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Some ideas / work packages</a:t>
            </a:r>
            <a:r>
              <a:rPr lang="en-US" sz="2400" dirty="0" smtClean="0"/>
              <a:t>:</a:t>
            </a:r>
            <a:endParaRPr lang="en-US" dirty="0"/>
          </a:p>
          <a:p>
            <a:pPr marL="800100" lvl="1" indent="-342900" fontAlgn="base">
              <a:buFont typeface="+mj-lt"/>
              <a:buAutoNum type="arabicPeriod"/>
            </a:pPr>
            <a:r>
              <a:rPr lang="en-US" sz="2000" dirty="0"/>
              <a:t>New methods for mobilization of data</a:t>
            </a:r>
          </a:p>
          <a:p>
            <a:pPr marL="800100" lvl="1" indent="-342900" fontAlgn="base">
              <a:buFont typeface="+mj-lt"/>
              <a:buAutoNum type="arabicPeriod"/>
            </a:pPr>
            <a:r>
              <a:rPr lang="en-US" sz="2000" dirty="0"/>
              <a:t>Big data challenges for spatial analysis</a:t>
            </a:r>
          </a:p>
          <a:p>
            <a:pPr marL="800100" lvl="1" indent="-342900" fontAlgn="base">
              <a:buFont typeface="+mj-lt"/>
              <a:buAutoNum type="arabicPeriod"/>
            </a:pPr>
            <a:r>
              <a:rPr lang="en-US" sz="2000" dirty="0"/>
              <a:t>Tracking species movement</a:t>
            </a:r>
          </a:p>
          <a:p>
            <a:pPr marL="800100" lvl="1" indent="-342900" fontAlgn="base">
              <a:buFont typeface="+mj-lt"/>
              <a:buAutoNum type="arabicPeriod"/>
            </a:pPr>
            <a:r>
              <a:rPr lang="en-US" sz="2000" dirty="0"/>
              <a:t>Remote sensing</a:t>
            </a:r>
          </a:p>
        </p:txBody>
      </p:sp>
      <p:sp>
        <p:nvSpPr>
          <p:cNvPr id="5" name="4 Rectángulo"/>
          <p:cNvSpPr/>
          <p:nvPr/>
        </p:nvSpPr>
        <p:spPr>
          <a:xfrm>
            <a:off x="4932040" y="3767344"/>
            <a:ext cx="360040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Possible outputs:</a:t>
            </a:r>
            <a:endParaRPr lang="en-US" sz="2400" dirty="0"/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Web services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Tools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Data</a:t>
            </a:r>
          </a:p>
          <a:p>
            <a:pPr marL="914400" lvl="1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61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dirty="0" smtClean="0"/>
              <a:t>COST </a:t>
            </a:r>
            <a:r>
              <a:rPr lang="es-ES" sz="3600" dirty="0" err="1" smtClean="0"/>
              <a:t>Action</a:t>
            </a:r>
            <a:r>
              <a:rPr lang="es-ES" sz="3600" dirty="0" smtClean="0"/>
              <a:t> to </a:t>
            </a:r>
            <a:r>
              <a:rPr lang="es-ES" sz="3600" dirty="0" err="1" smtClean="0"/>
              <a:t>strength</a:t>
            </a:r>
            <a:r>
              <a:rPr lang="es-ES" sz="3600" dirty="0" smtClean="0"/>
              <a:t> ALA </a:t>
            </a:r>
            <a:r>
              <a:rPr lang="es-ES" sz="3600" dirty="0" err="1" smtClean="0"/>
              <a:t>Community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In </a:t>
            </a:r>
            <a:r>
              <a:rPr lang="en-US" b="1" dirty="0">
                <a:solidFill>
                  <a:srgbClr val="0070C0"/>
                </a:solidFill>
              </a:rPr>
              <a:t>which </a:t>
            </a:r>
            <a:r>
              <a:rPr lang="en-US" b="1" dirty="0" smtClean="0">
                <a:solidFill>
                  <a:srgbClr val="0070C0"/>
                </a:solidFill>
              </a:rPr>
              <a:t>area/domain </a:t>
            </a:r>
            <a:r>
              <a:rPr lang="en-US" b="1" dirty="0">
                <a:solidFill>
                  <a:srgbClr val="0070C0"/>
                </a:solidFill>
              </a:rPr>
              <a:t>should we focus? </a:t>
            </a:r>
            <a:r>
              <a:rPr lang="en-US" b="1" dirty="0" smtClean="0">
                <a:solidFill>
                  <a:srgbClr val="0070C0"/>
                </a:solidFill>
              </a:rPr>
              <a:t>Should </a:t>
            </a:r>
            <a:r>
              <a:rPr lang="en-US" b="1" dirty="0">
                <a:solidFill>
                  <a:srgbClr val="0070C0"/>
                </a:solidFill>
              </a:rPr>
              <a:t>it have a ICT/technology scope or environment scope? 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Our first idea is to better focus on the bioinformatics community of researchers, so it should be better to have an ICT scope. Besides, COST </a:t>
            </a:r>
            <a:r>
              <a:rPr lang="en-US" dirty="0"/>
              <a:t>has funded more ICT projects than environment </a:t>
            </a:r>
            <a:r>
              <a:rPr lang="en-US" dirty="0" smtClean="0"/>
              <a:t>projects</a:t>
            </a:r>
            <a:r>
              <a:rPr lang="en-US" dirty="0"/>
              <a:t>.</a:t>
            </a:r>
          </a:p>
          <a:p>
            <a:endParaRPr lang="en-US" dirty="0" smtClean="0"/>
          </a:p>
        </p:txBody>
      </p:sp>
      <p:sp>
        <p:nvSpPr>
          <p:cNvPr id="4" name="3 Rectángulo"/>
          <p:cNvSpPr/>
          <p:nvPr/>
        </p:nvSpPr>
        <p:spPr>
          <a:xfrm>
            <a:off x="2123728" y="429309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08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dirty="0" smtClean="0"/>
              <a:t>COST </a:t>
            </a:r>
            <a:r>
              <a:rPr lang="es-ES" sz="3600" dirty="0" err="1" smtClean="0"/>
              <a:t>Action</a:t>
            </a:r>
            <a:r>
              <a:rPr lang="es-ES" sz="3600" dirty="0" smtClean="0"/>
              <a:t> to </a:t>
            </a:r>
            <a:r>
              <a:rPr lang="es-ES" sz="3600" dirty="0" err="1" smtClean="0"/>
              <a:t>strength</a:t>
            </a:r>
            <a:r>
              <a:rPr lang="es-ES" sz="3600" dirty="0" smtClean="0"/>
              <a:t> ALA </a:t>
            </a:r>
            <a:r>
              <a:rPr lang="es-ES" sz="3600" dirty="0" err="1" smtClean="0"/>
              <a:t>Community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9715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" sz="3900" dirty="0" smtClean="0"/>
              <a:t>MAIN CHARACTERISTICS</a:t>
            </a:r>
          </a:p>
          <a:p>
            <a:r>
              <a:rPr lang="en-US" sz="3600" dirty="0" smtClean="0"/>
              <a:t>COST Actions are </a:t>
            </a:r>
            <a:r>
              <a:rPr lang="en-US" sz="3600" b="1" dirty="0" smtClean="0"/>
              <a:t>bottom-up</a:t>
            </a:r>
            <a:r>
              <a:rPr lang="en-US" sz="3600" dirty="0" smtClean="0"/>
              <a:t> </a:t>
            </a:r>
            <a:r>
              <a:rPr lang="en-US" sz="3600" b="1" dirty="0" smtClean="0">
                <a:solidFill>
                  <a:srgbClr val="0070C0"/>
                </a:solidFill>
              </a:rPr>
              <a:t>science and technology networks</a:t>
            </a:r>
            <a:r>
              <a:rPr lang="en-US" sz="3600" b="1" dirty="0" smtClean="0"/>
              <a:t> open to researchers, </a:t>
            </a:r>
            <a:r>
              <a:rPr lang="es-ES" dirty="0" smtClean="0"/>
              <a:t> </a:t>
            </a:r>
            <a:r>
              <a:rPr lang="es-ES" sz="3600" b="1" dirty="0" err="1"/>
              <a:t>engineers</a:t>
            </a:r>
            <a:r>
              <a:rPr lang="es-ES" sz="3600" b="1" dirty="0"/>
              <a:t> and </a:t>
            </a:r>
            <a:r>
              <a:rPr lang="es-ES" sz="3600" b="1" dirty="0" err="1"/>
              <a:t>scholars</a:t>
            </a:r>
            <a:r>
              <a:rPr lang="en-US" sz="3600" b="1" dirty="0"/>
              <a:t> </a:t>
            </a:r>
            <a:r>
              <a:rPr lang="en-US" sz="3600" b="1" dirty="0" smtClean="0"/>
              <a:t>and other stakeholders</a:t>
            </a:r>
            <a:endParaRPr lang="es-ES" sz="3600" dirty="0" smtClean="0"/>
          </a:p>
          <a:p>
            <a:r>
              <a:rPr lang="es-ES" sz="3600" dirty="0" err="1" smtClean="0"/>
              <a:t>Knowledge</a:t>
            </a:r>
            <a:r>
              <a:rPr lang="es-ES" sz="3600" dirty="0" smtClean="0"/>
              <a:t> </a:t>
            </a:r>
            <a:r>
              <a:rPr lang="es-ES" sz="3600" dirty="0" err="1"/>
              <a:t>sharing</a:t>
            </a:r>
            <a:endParaRPr lang="es-ES" sz="3600" dirty="0" smtClean="0"/>
          </a:p>
          <a:p>
            <a:r>
              <a:rPr lang="es-ES" sz="3600" dirty="0" smtClean="0"/>
              <a:t>Open </a:t>
            </a:r>
            <a:r>
              <a:rPr lang="es-ES" sz="3600" dirty="0"/>
              <a:t>to </a:t>
            </a:r>
            <a:r>
              <a:rPr lang="es-ES" sz="3600" dirty="0" err="1"/>
              <a:t>all</a:t>
            </a:r>
            <a:r>
              <a:rPr lang="es-ES" sz="3600" dirty="0"/>
              <a:t> </a:t>
            </a:r>
            <a:r>
              <a:rPr lang="es-ES" sz="3600" dirty="0" err="1" smtClean="0"/>
              <a:t>scientific</a:t>
            </a:r>
            <a:r>
              <a:rPr lang="es-ES" sz="3600" dirty="0" smtClean="0"/>
              <a:t> and </a:t>
            </a:r>
            <a:r>
              <a:rPr lang="es-ES" sz="3600" dirty="0" err="1"/>
              <a:t>technological</a:t>
            </a:r>
            <a:r>
              <a:rPr lang="es-ES" sz="3600" dirty="0"/>
              <a:t> </a:t>
            </a:r>
            <a:r>
              <a:rPr lang="es-ES" sz="3600" dirty="0" err="1" smtClean="0"/>
              <a:t>fields</a:t>
            </a:r>
            <a:endParaRPr lang="es-ES" sz="3600" dirty="0" smtClean="0"/>
          </a:p>
          <a:p>
            <a:r>
              <a:rPr lang="en-US" sz="3600" dirty="0"/>
              <a:t>Strengthening </a:t>
            </a:r>
            <a:r>
              <a:rPr lang="en-US" sz="3600" dirty="0"/>
              <a:t>the scientific and technological basis of the proposed topic</a:t>
            </a:r>
            <a:endParaRPr lang="es-ES" sz="3600" dirty="0"/>
          </a:p>
          <a:p>
            <a:r>
              <a:rPr lang="es-ES" sz="3600" dirty="0" err="1" smtClean="0"/>
              <a:t>Geographical</a:t>
            </a:r>
            <a:r>
              <a:rPr lang="es-ES" sz="3600" dirty="0" smtClean="0"/>
              <a:t> spread</a:t>
            </a:r>
            <a:endParaRPr lang="en-US" sz="3600" dirty="0" smtClean="0"/>
          </a:p>
          <a:p>
            <a:r>
              <a:rPr lang="en-US" sz="3600" dirty="0" smtClean="0"/>
              <a:t>Involving early career investigators</a:t>
            </a:r>
          </a:p>
          <a:p>
            <a:r>
              <a:rPr lang="es-ES" sz="3600" dirty="0" err="1" smtClean="0"/>
              <a:t>Gender</a:t>
            </a:r>
            <a:r>
              <a:rPr lang="es-ES" sz="3600" dirty="0" smtClean="0"/>
              <a:t> balance</a:t>
            </a:r>
          </a:p>
        </p:txBody>
      </p:sp>
    </p:spTree>
    <p:extLst>
      <p:ext uri="{BB962C8B-B14F-4D97-AF65-F5344CB8AC3E}">
        <p14:creationId xmlns:p14="http://schemas.microsoft.com/office/powerpoint/2010/main" val="29256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38093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" sz="4200" dirty="0" smtClean="0"/>
              <a:t>PARTICIPATION</a:t>
            </a:r>
          </a:p>
          <a:p>
            <a:r>
              <a:rPr lang="en-US" dirty="0" smtClean="0"/>
              <a:t>Scientists and researchers from at least 7 of the 36 COST Member Countries: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Researchers from </a:t>
            </a:r>
            <a:r>
              <a:rPr lang="en-US" dirty="0" smtClean="0">
                <a:hlinkClick r:id="rId3"/>
              </a:rPr>
              <a:t>Near </a:t>
            </a:r>
            <a:r>
              <a:rPr lang="en-US" dirty="0" err="1" smtClean="0">
                <a:hlinkClick r:id="rId3"/>
              </a:rPr>
              <a:t>Neighbour</a:t>
            </a:r>
            <a:r>
              <a:rPr lang="en-US" dirty="0" smtClean="0">
                <a:hlinkClick r:id="rId3"/>
              </a:rPr>
              <a:t> Countries</a:t>
            </a:r>
            <a:r>
              <a:rPr lang="en-US" dirty="0" smtClean="0"/>
              <a:t> and </a:t>
            </a:r>
            <a:r>
              <a:rPr lang="en-US" dirty="0" smtClean="0">
                <a:hlinkClick r:id="rId4"/>
              </a:rPr>
              <a:t>International Partner Countries</a:t>
            </a:r>
            <a:r>
              <a:rPr lang="en-US" dirty="0" smtClean="0"/>
              <a:t> </a:t>
            </a:r>
            <a:r>
              <a:rPr lang="en-US" b="1" dirty="0" smtClean="0"/>
              <a:t>can also participate </a:t>
            </a:r>
            <a:r>
              <a:rPr lang="en-US" dirty="0" smtClean="0"/>
              <a:t>in a </a:t>
            </a:r>
            <a:r>
              <a:rPr lang="en-US" dirty="0" smtClean="0">
                <a:hlinkClick r:id="rId5" tooltip="Click for explanation"/>
              </a:rPr>
              <a:t>COST Action</a:t>
            </a:r>
            <a:r>
              <a:rPr lang="en-US" dirty="0" smtClean="0"/>
              <a:t> on the basis of ascertained mutual benefit.</a:t>
            </a: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899592" y="2708920"/>
            <a:ext cx="7344816" cy="129614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Austria, </a:t>
            </a:r>
            <a:r>
              <a:rPr lang="es-ES" sz="1400" dirty="0" err="1" smtClean="0"/>
              <a:t>Belgium</a:t>
            </a:r>
            <a:r>
              <a:rPr lang="es-ES" sz="1400" dirty="0" smtClean="0"/>
              <a:t>, Bosnia and Herzegovina, Bulgaria, </a:t>
            </a:r>
            <a:r>
              <a:rPr lang="es-ES" sz="1400" dirty="0" err="1" smtClean="0"/>
              <a:t>Croatia</a:t>
            </a:r>
            <a:r>
              <a:rPr lang="es-ES" sz="1400" dirty="0" smtClean="0"/>
              <a:t>, </a:t>
            </a:r>
            <a:r>
              <a:rPr lang="es-ES" sz="1400" dirty="0" err="1" smtClean="0"/>
              <a:t>Cyprus</a:t>
            </a:r>
            <a:r>
              <a:rPr lang="es-ES" sz="1400" dirty="0" smtClean="0"/>
              <a:t>, </a:t>
            </a:r>
            <a:r>
              <a:rPr lang="es-ES" sz="1400" dirty="0" err="1" smtClean="0"/>
              <a:t>Czech</a:t>
            </a:r>
            <a:r>
              <a:rPr lang="es-ES" sz="1400" dirty="0" smtClean="0"/>
              <a:t> </a:t>
            </a:r>
            <a:r>
              <a:rPr lang="es-ES" sz="1400" dirty="0" err="1" smtClean="0"/>
              <a:t>Republic</a:t>
            </a:r>
            <a:r>
              <a:rPr lang="es-ES" sz="1400" dirty="0" smtClean="0"/>
              <a:t>, </a:t>
            </a:r>
            <a:r>
              <a:rPr lang="es-ES" sz="1400" dirty="0" err="1" smtClean="0"/>
              <a:t>Denmark</a:t>
            </a:r>
            <a:r>
              <a:rPr lang="es-ES" sz="1400" dirty="0" smtClean="0"/>
              <a:t>, Estonia, </a:t>
            </a:r>
            <a:r>
              <a:rPr lang="es-ES" sz="1400" dirty="0" err="1" smtClean="0"/>
              <a:t>Finland</a:t>
            </a:r>
            <a:r>
              <a:rPr lang="es-ES" sz="1400" dirty="0" smtClean="0"/>
              <a:t>, </a:t>
            </a:r>
            <a:r>
              <a:rPr lang="es-ES" sz="1400" dirty="0" smtClean="0">
                <a:solidFill>
                  <a:srgbClr val="FF0000"/>
                </a:solidFill>
              </a:rPr>
              <a:t>France, </a:t>
            </a:r>
            <a:r>
              <a:rPr lang="es-ES" sz="1400" dirty="0" err="1" smtClean="0">
                <a:solidFill>
                  <a:srgbClr val="FF0000"/>
                </a:solidFill>
              </a:rPr>
              <a:t>Germany</a:t>
            </a:r>
            <a:r>
              <a:rPr lang="es-ES" sz="1400" dirty="0" smtClean="0"/>
              <a:t>, </a:t>
            </a:r>
            <a:r>
              <a:rPr lang="es-ES" sz="1400" dirty="0" err="1" smtClean="0"/>
              <a:t>Greece</a:t>
            </a:r>
            <a:r>
              <a:rPr lang="es-ES" sz="1400" dirty="0" smtClean="0"/>
              <a:t>, </a:t>
            </a:r>
            <a:r>
              <a:rPr lang="es-ES" sz="1400" dirty="0" err="1" smtClean="0"/>
              <a:t>Hungary</a:t>
            </a:r>
            <a:r>
              <a:rPr lang="es-ES" sz="1400" dirty="0" smtClean="0"/>
              <a:t>, </a:t>
            </a:r>
            <a:r>
              <a:rPr lang="es-ES" sz="1400" dirty="0" err="1" smtClean="0"/>
              <a:t>Iceland</a:t>
            </a:r>
            <a:r>
              <a:rPr lang="es-ES" sz="1400" dirty="0" smtClean="0"/>
              <a:t>, </a:t>
            </a:r>
            <a:r>
              <a:rPr lang="es-ES" sz="1400" dirty="0" err="1" smtClean="0"/>
              <a:t>Ireland</a:t>
            </a:r>
            <a:r>
              <a:rPr lang="es-ES" sz="1400" dirty="0" smtClean="0"/>
              <a:t>, </a:t>
            </a:r>
            <a:r>
              <a:rPr lang="es-ES" sz="1400" dirty="0" err="1" smtClean="0"/>
              <a:t>Italy</a:t>
            </a:r>
            <a:r>
              <a:rPr lang="es-ES" sz="1400" dirty="0" smtClean="0"/>
              <a:t>, </a:t>
            </a:r>
            <a:r>
              <a:rPr lang="es-ES" sz="1400" dirty="0" err="1" smtClean="0"/>
              <a:t>Latvia</a:t>
            </a:r>
            <a:r>
              <a:rPr lang="es-ES" sz="1400" dirty="0" smtClean="0"/>
              <a:t>, </a:t>
            </a:r>
            <a:r>
              <a:rPr lang="es-ES" sz="1400" dirty="0" err="1" smtClean="0"/>
              <a:t>Lithuania</a:t>
            </a:r>
            <a:r>
              <a:rPr lang="es-ES" sz="1400" dirty="0" smtClean="0"/>
              <a:t>, </a:t>
            </a:r>
            <a:r>
              <a:rPr lang="es-ES" sz="1400" dirty="0" err="1" smtClean="0">
                <a:solidFill>
                  <a:srgbClr val="FF0000"/>
                </a:solidFill>
              </a:rPr>
              <a:t>Luxembourg</a:t>
            </a:r>
            <a:r>
              <a:rPr lang="es-ES" sz="1400" dirty="0" smtClean="0"/>
              <a:t>, Malta, Montenegro, The </a:t>
            </a:r>
            <a:r>
              <a:rPr lang="es-ES" sz="1400" dirty="0" err="1" smtClean="0"/>
              <a:t>Netherlands</a:t>
            </a:r>
            <a:r>
              <a:rPr lang="es-ES" sz="1400" dirty="0" smtClean="0"/>
              <a:t>, </a:t>
            </a:r>
            <a:r>
              <a:rPr lang="es-ES" sz="1400" dirty="0" err="1" smtClean="0">
                <a:solidFill>
                  <a:srgbClr val="FF0000"/>
                </a:solidFill>
              </a:rPr>
              <a:t>Norway</a:t>
            </a:r>
            <a:r>
              <a:rPr lang="es-ES" sz="1400" dirty="0" smtClean="0">
                <a:solidFill>
                  <a:schemeClr val="bg1"/>
                </a:solidFill>
              </a:rPr>
              <a:t>, </a:t>
            </a:r>
            <a:r>
              <a:rPr lang="es-ES" sz="1400" dirty="0" err="1" smtClean="0"/>
              <a:t>Poland</a:t>
            </a:r>
            <a:r>
              <a:rPr lang="es-ES" sz="1400" dirty="0" smtClean="0"/>
              <a:t>, </a:t>
            </a:r>
            <a:r>
              <a:rPr lang="es-ES" sz="1400" dirty="0" smtClean="0">
                <a:solidFill>
                  <a:srgbClr val="FF0000"/>
                </a:solidFill>
              </a:rPr>
              <a:t>Portugal,</a:t>
            </a:r>
            <a:r>
              <a:rPr lang="es-ES" sz="1400" dirty="0" smtClean="0"/>
              <a:t> Romania, Serbia, </a:t>
            </a:r>
            <a:r>
              <a:rPr lang="es-ES" sz="1400" dirty="0" err="1" smtClean="0"/>
              <a:t>Slovakia</a:t>
            </a:r>
            <a:r>
              <a:rPr lang="es-ES" sz="1400" dirty="0" smtClean="0"/>
              <a:t>, </a:t>
            </a:r>
            <a:r>
              <a:rPr lang="es-ES" sz="1400" dirty="0" err="1" smtClean="0"/>
              <a:t>Slovenia</a:t>
            </a:r>
            <a:r>
              <a:rPr lang="es-ES" sz="1400" dirty="0" smtClean="0"/>
              <a:t>, </a:t>
            </a:r>
            <a:r>
              <a:rPr lang="es-ES" sz="1400" dirty="0" err="1" smtClean="0">
                <a:solidFill>
                  <a:srgbClr val="FF0000"/>
                </a:solidFill>
              </a:rPr>
              <a:t>Spain</a:t>
            </a:r>
            <a:r>
              <a:rPr lang="es-ES" sz="1400" dirty="0" smtClean="0">
                <a:solidFill>
                  <a:srgbClr val="FF0000"/>
                </a:solidFill>
              </a:rPr>
              <a:t>, </a:t>
            </a:r>
            <a:r>
              <a:rPr lang="es-ES" sz="1400" dirty="0" err="1" smtClean="0">
                <a:solidFill>
                  <a:srgbClr val="FF0000"/>
                </a:solidFill>
              </a:rPr>
              <a:t>Sweden</a:t>
            </a:r>
            <a:r>
              <a:rPr lang="es-ES" sz="1400" dirty="0" smtClean="0"/>
              <a:t>, </a:t>
            </a:r>
            <a:r>
              <a:rPr lang="es-ES" sz="1400" dirty="0" err="1" smtClean="0"/>
              <a:t>Switzerland</a:t>
            </a:r>
            <a:r>
              <a:rPr lang="es-ES" sz="1400" dirty="0" smtClean="0"/>
              <a:t>, </a:t>
            </a:r>
            <a:r>
              <a:rPr lang="es-ES" sz="1400" dirty="0" err="1" smtClean="0"/>
              <a:t>Turkey</a:t>
            </a:r>
            <a:r>
              <a:rPr lang="es-ES" sz="1400" dirty="0" smtClean="0"/>
              <a:t>, </a:t>
            </a:r>
            <a:r>
              <a:rPr lang="es-ES" sz="1400" dirty="0" err="1" smtClean="0">
                <a:solidFill>
                  <a:srgbClr val="FF0000"/>
                </a:solidFill>
              </a:rPr>
              <a:t>United</a:t>
            </a:r>
            <a:r>
              <a:rPr lang="es-ES" sz="1400" dirty="0" smtClean="0">
                <a:solidFill>
                  <a:srgbClr val="FF0000"/>
                </a:solidFill>
              </a:rPr>
              <a:t> </a:t>
            </a:r>
            <a:r>
              <a:rPr lang="es-ES" sz="1400" dirty="0" err="1" smtClean="0">
                <a:solidFill>
                  <a:srgbClr val="FF0000"/>
                </a:solidFill>
              </a:rPr>
              <a:t>Kingdom</a:t>
            </a:r>
            <a:r>
              <a:rPr lang="es-ES" sz="1400" dirty="0" smtClean="0">
                <a:solidFill>
                  <a:srgbClr val="FF0000"/>
                </a:solidFill>
              </a:rPr>
              <a:t> </a:t>
            </a:r>
            <a:r>
              <a:rPr lang="es-ES" sz="1400" dirty="0" smtClean="0"/>
              <a:t>and </a:t>
            </a:r>
            <a:r>
              <a:rPr lang="es-ES" sz="1400" dirty="0" err="1" smtClean="0"/>
              <a:t>the</a:t>
            </a:r>
            <a:r>
              <a:rPr lang="es-ES" sz="1400" dirty="0" smtClean="0"/>
              <a:t> </a:t>
            </a:r>
            <a:r>
              <a:rPr lang="es-ES" sz="1400" dirty="0" err="1" smtClean="0"/>
              <a:t>former</a:t>
            </a:r>
            <a:r>
              <a:rPr lang="es-ES" sz="1400" dirty="0" smtClean="0"/>
              <a:t> </a:t>
            </a:r>
            <a:r>
              <a:rPr lang="es-ES" sz="1400" dirty="0" err="1" smtClean="0"/>
              <a:t>Yugoslav</a:t>
            </a:r>
            <a:r>
              <a:rPr lang="es-ES" sz="1400" dirty="0" smtClean="0"/>
              <a:t> </a:t>
            </a:r>
            <a:r>
              <a:rPr lang="es-ES" sz="1400" dirty="0" err="1" smtClean="0"/>
              <a:t>Republic</a:t>
            </a:r>
            <a:r>
              <a:rPr lang="es-ES" sz="1400" dirty="0" smtClean="0"/>
              <a:t> of Macedonia</a:t>
            </a:r>
            <a:endParaRPr lang="en-US" sz="1400" dirty="0" smtClean="0"/>
          </a:p>
        </p:txBody>
      </p:sp>
      <p:sp>
        <p:nvSpPr>
          <p:cNvPr id="5" name="4 Rectángulo"/>
          <p:cNvSpPr/>
          <p:nvPr/>
        </p:nvSpPr>
        <p:spPr>
          <a:xfrm>
            <a:off x="1403648" y="5688632"/>
            <a:ext cx="6408712" cy="76470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Australia, Argentina, Andorra, Colombia, </a:t>
            </a:r>
            <a:r>
              <a:rPr lang="es-ES" sz="1400" dirty="0" err="1" smtClean="0"/>
              <a:t>Canada</a:t>
            </a:r>
            <a:r>
              <a:rPr lang="es-ES" sz="1400" dirty="0" smtClean="0"/>
              <a:t>, Chile, </a:t>
            </a:r>
            <a:r>
              <a:rPr lang="es-ES" sz="1400" dirty="0" err="1" smtClean="0"/>
              <a:t>Benin</a:t>
            </a:r>
            <a:r>
              <a:rPr lang="es-ES" sz="1400" dirty="0" smtClean="0"/>
              <a:t>, Costa Rica, </a:t>
            </a:r>
            <a:r>
              <a:rPr lang="es-ES" sz="1400" dirty="0" err="1" smtClean="0"/>
              <a:t>Brazil</a:t>
            </a:r>
            <a:r>
              <a:rPr lang="es-ES" sz="1400" dirty="0" smtClean="0"/>
              <a:t>, etc.</a:t>
            </a:r>
            <a:endParaRPr lang="en-US" sz="1400" dirty="0" smtClean="0"/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609600" y="1886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dirty="0" smtClean="0"/>
              <a:t>COST </a:t>
            </a:r>
            <a:r>
              <a:rPr lang="es-ES" sz="3600" dirty="0" err="1" smtClean="0"/>
              <a:t>Action</a:t>
            </a:r>
            <a:r>
              <a:rPr lang="es-ES" sz="3600" dirty="0" smtClean="0"/>
              <a:t> to </a:t>
            </a:r>
            <a:r>
              <a:rPr lang="es-ES" sz="3600" dirty="0" err="1" smtClean="0"/>
              <a:t>strength</a:t>
            </a:r>
            <a:r>
              <a:rPr lang="es-ES" sz="3600" dirty="0" smtClean="0"/>
              <a:t> ALA </a:t>
            </a:r>
            <a:r>
              <a:rPr lang="es-ES" sz="3600" dirty="0" err="1" smtClean="0"/>
              <a:t>Community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177585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ES" sz="4200" dirty="0" smtClean="0"/>
              <a:t>PARTICIPATION</a:t>
            </a:r>
          </a:p>
          <a:p>
            <a:r>
              <a:rPr lang="en-US" dirty="0" smtClean="0"/>
              <a:t>Out of the seven, a minimum of three must be </a:t>
            </a:r>
            <a:r>
              <a:rPr lang="en-US" b="1" dirty="0" smtClean="0">
                <a:hlinkClick r:id="rId2"/>
              </a:rPr>
              <a:t>Inclusiveness Target Countries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s-ES" dirty="0" err="1" smtClean="0"/>
              <a:t>less</a:t>
            </a:r>
            <a:r>
              <a:rPr lang="es-ES" dirty="0" smtClean="0"/>
              <a:t> </a:t>
            </a:r>
            <a:r>
              <a:rPr lang="es-ES" dirty="0" err="1" smtClean="0"/>
              <a:t>research-intensive</a:t>
            </a:r>
            <a:r>
              <a:rPr lang="en-US" dirty="0" smtClean="0"/>
              <a:t>). </a:t>
            </a:r>
          </a:p>
          <a:p>
            <a:endParaRPr lang="en-US" dirty="0" smtClean="0">
              <a:hlinkClick r:id="rId3" tooltip="Click for explanation"/>
            </a:endParaRPr>
          </a:p>
          <a:p>
            <a:endParaRPr lang="en-US" dirty="0">
              <a:hlinkClick r:id="rId3" tooltip="Click for explanation"/>
            </a:endParaRPr>
          </a:p>
          <a:p>
            <a:endParaRPr lang="en-US" dirty="0" smtClean="0">
              <a:hlinkClick r:id="rId3" tooltip="Click for explanation"/>
            </a:endParaRPr>
          </a:p>
          <a:p>
            <a:r>
              <a:rPr lang="en-US" dirty="0" smtClean="0">
                <a:hlinkClick r:id="rId3" tooltip="Click for explanation"/>
              </a:rPr>
              <a:t>COST Actions</a:t>
            </a:r>
            <a:r>
              <a:rPr lang="en-US" dirty="0" smtClean="0"/>
              <a:t> are open to researchers from </a:t>
            </a:r>
            <a:r>
              <a:rPr lang="en-US" b="1" dirty="0" smtClean="0"/>
              <a:t>universities, public and private research institutions, as well as to NGOs, industry and SMEs</a:t>
            </a:r>
            <a:r>
              <a:rPr lang="en-US" dirty="0" smtClean="0"/>
              <a:t>.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899592" y="3380799"/>
            <a:ext cx="6624736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" dirty="0" smtClean="0"/>
              <a:t>Bosnia-Herzegovina, Bulgaria, </a:t>
            </a:r>
            <a:r>
              <a:rPr lang="es-ES" dirty="0" err="1" smtClean="0"/>
              <a:t>Cyprus</a:t>
            </a:r>
            <a:r>
              <a:rPr lang="es-ES" dirty="0" smtClean="0"/>
              <a:t>, </a:t>
            </a:r>
            <a:r>
              <a:rPr lang="es-ES" dirty="0" err="1" smtClean="0"/>
              <a:t>Czech</a:t>
            </a:r>
            <a:r>
              <a:rPr lang="es-ES" dirty="0" smtClean="0"/>
              <a:t> </a:t>
            </a:r>
            <a:r>
              <a:rPr lang="es-ES" dirty="0" err="1" smtClean="0"/>
              <a:t>Republic</a:t>
            </a:r>
            <a:r>
              <a:rPr lang="es-ES" dirty="0" smtClean="0"/>
              <a:t>, </a:t>
            </a:r>
            <a:r>
              <a:rPr lang="es-ES" dirty="0" smtClean="0">
                <a:solidFill>
                  <a:srgbClr val="FF0000"/>
                </a:solidFill>
              </a:rPr>
              <a:t>Estonia</a:t>
            </a:r>
            <a:r>
              <a:rPr lang="es-ES" dirty="0" smtClean="0"/>
              <a:t>, </a:t>
            </a:r>
            <a:r>
              <a:rPr lang="es-ES" dirty="0" err="1" smtClean="0"/>
              <a:t>Croatia</a:t>
            </a:r>
            <a:r>
              <a:rPr lang="es-ES" dirty="0" smtClean="0"/>
              <a:t>, </a:t>
            </a:r>
            <a:r>
              <a:rPr lang="es-ES" dirty="0" err="1" smtClean="0"/>
              <a:t>Hungary</a:t>
            </a:r>
            <a:r>
              <a:rPr lang="es-ES" dirty="0" smtClean="0"/>
              <a:t>, </a:t>
            </a:r>
            <a:r>
              <a:rPr lang="es-ES" dirty="0" err="1" smtClean="0"/>
              <a:t>Lithuania</a:t>
            </a:r>
            <a:r>
              <a:rPr lang="es-ES" dirty="0" smtClean="0"/>
              <a:t>, </a:t>
            </a:r>
            <a:r>
              <a:rPr lang="es-ES" dirty="0" err="1" smtClean="0"/>
              <a:t>Latvia</a:t>
            </a:r>
            <a:r>
              <a:rPr lang="es-ES" dirty="0" smtClean="0"/>
              <a:t>, </a:t>
            </a:r>
            <a:r>
              <a:rPr lang="es-ES" dirty="0" err="1" smtClean="0">
                <a:solidFill>
                  <a:srgbClr val="FF0000"/>
                </a:solidFill>
              </a:rPr>
              <a:t>Luxembourg</a:t>
            </a:r>
            <a:r>
              <a:rPr lang="es-ES" dirty="0" smtClean="0"/>
              <a:t>, Malta, Montenegro, </a:t>
            </a:r>
            <a:r>
              <a:rPr lang="es-ES" dirty="0" err="1" smtClean="0"/>
              <a:t>Poland</a:t>
            </a:r>
            <a:r>
              <a:rPr lang="es-ES" dirty="0" smtClean="0"/>
              <a:t>, </a:t>
            </a:r>
            <a:r>
              <a:rPr lang="es-ES" dirty="0" smtClean="0">
                <a:solidFill>
                  <a:srgbClr val="FF0000"/>
                </a:solidFill>
              </a:rPr>
              <a:t>Portugal,</a:t>
            </a:r>
            <a:r>
              <a:rPr lang="es-ES" dirty="0" smtClean="0"/>
              <a:t> Romania, </a:t>
            </a:r>
            <a:r>
              <a:rPr lang="es-ES" dirty="0" err="1" smtClean="0"/>
              <a:t>Slovenia</a:t>
            </a:r>
            <a:r>
              <a:rPr lang="es-ES" dirty="0" smtClean="0"/>
              <a:t>, </a:t>
            </a:r>
            <a:r>
              <a:rPr lang="es-ES" dirty="0" err="1" smtClean="0"/>
              <a:t>Slovakia</a:t>
            </a:r>
            <a:r>
              <a:rPr lang="es-ES" dirty="0" smtClean="0"/>
              <a:t>,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former</a:t>
            </a:r>
            <a:r>
              <a:rPr lang="es-ES" dirty="0" smtClean="0"/>
              <a:t> </a:t>
            </a:r>
            <a:r>
              <a:rPr lang="es-ES" dirty="0" err="1" smtClean="0"/>
              <a:t>Yugoslav</a:t>
            </a:r>
            <a:r>
              <a:rPr lang="es-ES" dirty="0" smtClean="0"/>
              <a:t> </a:t>
            </a:r>
            <a:r>
              <a:rPr lang="es-ES" dirty="0" err="1" smtClean="0"/>
              <a:t>Republic</a:t>
            </a:r>
            <a:r>
              <a:rPr lang="es-ES" dirty="0" smtClean="0"/>
              <a:t> of Macedonia, </a:t>
            </a:r>
            <a:r>
              <a:rPr lang="es-ES" dirty="0" err="1" smtClean="0"/>
              <a:t>Republic</a:t>
            </a:r>
            <a:r>
              <a:rPr lang="es-ES" dirty="0" smtClean="0"/>
              <a:t> of Serbia and </a:t>
            </a:r>
            <a:r>
              <a:rPr lang="es-ES" dirty="0" err="1" smtClean="0"/>
              <a:t>Turkey</a:t>
            </a:r>
            <a:r>
              <a:rPr lang="es-ES" dirty="0" smtClean="0"/>
              <a:t>.</a:t>
            </a:r>
            <a:endParaRPr lang="en-US" dirty="0" smtClean="0">
              <a:hlinkClick r:id="rId3" tooltip="Click for explanation"/>
            </a:endParaRPr>
          </a:p>
        </p:txBody>
      </p:sp>
      <p:sp>
        <p:nvSpPr>
          <p:cNvPr id="9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s-ES" sz="3600" dirty="0" smtClean="0"/>
              <a:t>COST </a:t>
            </a:r>
            <a:r>
              <a:rPr lang="es-ES" sz="3600" dirty="0" err="1" smtClean="0"/>
              <a:t>Action</a:t>
            </a:r>
            <a:r>
              <a:rPr lang="es-ES" sz="3600" dirty="0" smtClean="0"/>
              <a:t> to </a:t>
            </a:r>
            <a:r>
              <a:rPr lang="es-ES" sz="3600" dirty="0" err="1" smtClean="0"/>
              <a:t>strength</a:t>
            </a:r>
            <a:r>
              <a:rPr lang="es-ES" sz="3600" dirty="0" smtClean="0"/>
              <a:t> ALA </a:t>
            </a:r>
            <a:r>
              <a:rPr lang="es-ES" sz="3600" dirty="0" err="1" smtClean="0"/>
              <a:t>Community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21408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208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3600" dirty="0" smtClean="0"/>
              <a:t>KIND OF ACTIVITIES FUNDED</a:t>
            </a:r>
          </a:p>
          <a:p>
            <a:r>
              <a:rPr lang="en-US" dirty="0" smtClean="0"/>
              <a:t>COST </a:t>
            </a:r>
            <a:r>
              <a:rPr lang="en-US" b="1" dirty="0" smtClean="0">
                <a:solidFill>
                  <a:srgbClr val="0070C0"/>
                </a:solidFill>
              </a:rPr>
              <a:t>does not fund research itself</a:t>
            </a:r>
            <a:r>
              <a:rPr lang="en-US" dirty="0" smtClean="0"/>
              <a:t>, but provides </a:t>
            </a:r>
            <a:r>
              <a:rPr lang="en-US" b="1" dirty="0" smtClean="0">
                <a:solidFill>
                  <a:srgbClr val="0070C0"/>
                </a:solidFill>
              </a:rPr>
              <a:t>support for networking activities </a:t>
            </a:r>
            <a:r>
              <a:rPr lang="en-US" dirty="0" smtClean="0"/>
              <a:t>carried out within </a:t>
            </a:r>
            <a:r>
              <a:rPr lang="en-US" dirty="0" smtClean="0">
                <a:hlinkClick r:id="rId2" tooltip="Click for explanation"/>
              </a:rPr>
              <a:t>COST Actions</a:t>
            </a:r>
            <a:r>
              <a:rPr lang="en-US" dirty="0" smtClean="0"/>
              <a:t>:</a:t>
            </a: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906200" y="3933056"/>
            <a:ext cx="71287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dirty="0" smtClean="0"/>
              <a:t>Meetings</a:t>
            </a:r>
          </a:p>
          <a:p>
            <a:pPr marL="285750" indent="-285750">
              <a:buFontTx/>
              <a:buChar char="-"/>
            </a:pPr>
            <a:r>
              <a:rPr lang="en-US" sz="2400" dirty="0" smtClean="0"/>
              <a:t>Workshops</a:t>
            </a:r>
          </a:p>
          <a:p>
            <a:pPr marL="285750" indent="-285750">
              <a:buFontTx/>
              <a:buChar char="-"/>
            </a:pPr>
            <a:r>
              <a:rPr lang="en-US" sz="2400" dirty="0" smtClean="0"/>
              <a:t>Conferences</a:t>
            </a:r>
          </a:p>
          <a:p>
            <a:pPr marL="285750" indent="-285750">
              <a:buFontTx/>
              <a:buChar char="-"/>
            </a:pPr>
            <a:r>
              <a:rPr lang="en-US" sz="2400" dirty="0" smtClean="0"/>
              <a:t>Training schools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S</a:t>
            </a:r>
            <a:r>
              <a:rPr lang="en-US" sz="2400" dirty="0" smtClean="0"/>
              <a:t>hort-term scientific missions (STSMs)</a:t>
            </a:r>
          </a:p>
          <a:p>
            <a:pPr marL="285750" indent="-285750">
              <a:buFontTx/>
              <a:buChar char="-"/>
            </a:pPr>
            <a:r>
              <a:rPr lang="en-US" sz="2400" dirty="0" smtClean="0"/>
              <a:t>Dissemination activities. </a:t>
            </a:r>
            <a:endParaRPr lang="es-ES" sz="2400" dirty="0"/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s-ES" sz="3600" dirty="0" smtClean="0"/>
              <a:t>COST </a:t>
            </a:r>
            <a:r>
              <a:rPr lang="es-ES" sz="3600" dirty="0" err="1" smtClean="0"/>
              <a:t>Action</a:t>
            </a:r>
            <a:r>
              <a:rPr lang="es-ES" sz="3600" dirty="0" smtClean="0"/>
              <a:t> to </a:t>
            </a:r>
            <a:r>
              <a:rPr lang="es-ES" sz="3600" dirty="0" err="1" smtClean="0"/>
              <a:t>strength</a:t>
            </a:r>
            <a:r>
              <a:rPr lang="es-ES" sz="3600" dirty="0" smtClean="0"/>
              <a:t> ALA </a:t>
            </a:r>
            <a:r>
              <a:rPr lang="es-ES" sz="3600" dirty="0" err="1" smtClean="0"/>
              <a:t>Community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1033471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sz="3600" dirty="0" smtClean="0"/>
              <a:t>BUDGET</a:t>
            </a:r>
          </a:p>
          <a:p>
            <a:r>
              <a:rPr lang="en-US" dirty="0"/>
              <a:t>Selected proposals for COST Actions will get a financial support in the range of </a:t>
            </a:r>
            <a:r>
              <a:rPr lang="en-US" b="1" dirty="0">
                <a:solidFill>
                  <a:srgbClr val="0070C0"/>
                </a:solidFill>
              </a:rPr>
              <a:t>EUR 130.000 p.a</a:t>
            </a:r>
            <a:r>
              <a:rPr lang="en-US" b="1" dirty="0" smtClean="0">
                <a:solidFill>
                  <a:srgbClr val="0070C0"/>
                </a:solidFill>
              </a:rPr>
              <a:t>., normally </a:t>
            </a:r>
            <a:r>
              <a:rPr lang="en-US" b="1" dirty="0">
                <a:solidFill>
                  <a:srgbClr val="0070C0"/>
                </a:solidFill>
              </a:rPr>
              <a:t>for four years</a:t>
            </a:r>
            <a:r>
              <a:rPr lang="en-US" dirty="0"/>
              <a:t>, subject to available budget</a:t>
            </a:r>
            <a:endParaRPr lang="es-ES" dirty="0"/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s-ES" sz="3600" dirty="0" smtClean="0"/>
              <a:t>COST </a:t>
            </a:r>
            <a:r>
              <a:rPr lang="es-ES" sz="3600" dirty="0" err="1" smtClean="0"/>
              <a:t>Action</a:t>
            </a:r>
            <a:r>
              <a:rPr lang="es-ES" sz="3600" dirty="0" smtClean="0"/>
              <a:t> to </a:t>
            </a:r>
            <a:r>
              <a:rPr lang="es-ES" sz="3600" dirty="0" err="1" smtClean="0"/>
              <a:t>strength</a:t>
            </a:r>
            <a:r>
              <a:rPr lang="es-ES" sz="3600" dirty="0" smtClean="0"/>
              <a:t> ALA </a:t>
            </a:r>
            <a:r>
              <a:rPr lang="es-ES" sz="3600" dirty="0" err="1" smtClean="0"/>
              <a:t>Community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317960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4862</TotalTime>
  <Words>842</Words>
  <Application>Microsoft Office PowerPoint</Application>
  <PresentationFormat>Presentación en pantalla (4:3)</PresentationFormat>
  <Paragraphs>85</Paragraphs>
  <Slides>10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COST Action to strength ALA Community</vt:lpstr>
      <vt:lpstr>COST Action to strength ALA Community</vt:lpstr>
      <vt:lpstr>COST Action to strength ALA Community</vt:lpstr>
      <vt:lpstr>COST Action to strength ALA Community</vt:lpstr>
      <vt:lpstr>Presentación de PowerPoint</vt:lpstr>
      <vt:lpstr>COST Action to strength ALA Community</vt:lpstr>
      <vt:lpstr>COST Action to strength ALA Community</vt:lpstr>
      <vt:lpstr>COST Action to strength ALA Community</vt:lpstr>
      <vt:lpstr>COST Action to strength ALA Community</vt:lpstr>
    </vt:vector>
  </TitlesOfParts>
  <Company>CSIC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CSIC</dc:creator>
  <cp:lastModifiedBy>Cristina Villaverde</cp:lastModifiedBy>
  <cp:revision>27</cp:revision>
  <dcterms:created xsi:type="dcterms:W3CDTF">2017-04-27T07:48:45Z</dcterms:created>
  <dcterms:modified xsi:type="dcterms:W3CDTF">2017-05-08T09:52:44Z</dcterms:modified>
</cp:coreProperties>
</file>