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9B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911" autoAdjust="0"/>
  </p:normalViewPr>
  <p:slideViewPr>
    <p:cSldViewPr>
      <p:cViewPr varScale="1">
        <p:scale>
          <a:sx n="73" d="100"/>
          <a:sy n="73" d="100"/>
        </p:scale>
        <p:origin x="-42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FF659-4A2A-4983-9FCB-FCBED81E5D2D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36F44-71A1-4067-AFE9-1B2A6345DC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5444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Full </a:t>
            </a:r>
            <a:r>
              <a:rPr lang="es-ES" dirty="0" err="1" smtClean="0"/>
              <a:t>internationalization</a:t>
            </a:r>
            <a:r>
              <a:rPr lang="es-ES" dirty="0" smtClean="0"/>
              <a:t> of ALA portal (</a:t>
            </a:r>
            <a:r>
              <a:rPr lang="es-ES" dirty="0" err="1" smtClean="0"/>
              <a:t>focused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on</a:t>
            </a:r>
            <a:r>
              <a:rPr lang="es-ES" baseline="0" dirty="0" smtClean="0"/>
              <a:t> java script files)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36F44-71A1-4067-AFE9-1B2A6345DCDF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8344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New </a:t>
            </a:r>
            <a:r>
              <a:rPr lang="es-ES" dirty="0" err="1" smtClean="0"/>
              <a:t>developments</a:t>
            </a:r>
            <a:r>
              <a:rPr lang="es-ES" dirty="0" smtClean="0"/>
              <a:t> in </a:t>
            </a:r>
            <a:r>
              <a:rPr lang="es-ES" dirty="0" smtClean="0"/>
              <a:t>Pre-</a:t>
            </a:r>
            <a:r>
              <a:rPr lang="es-ES" dirty="0" err="1" smtClean="0"/>
              <a:t>Production</a:t>
            </a:r>
            <a:r>
              <a:rPr lang="es-ES" baseline="0" smtClean="0"/>
              <a:t> </a:t>
            </a:r>
            <a:r>
              <a:rPr lang="es-ES" smtClean="0"/>
              <a:t>mode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36F44-71A1-4067-AFE9-1B2A6345DCDF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3002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New </a:t>
            </a:r>
            <a:r>
              <a:rPr lang="es-ES" dirty="0" err="1" smtClean="0"/>
              <a:t>developments</a:t>
            </a:r>
            <a:endParaRPr lang="es-ES" dirty="0" smtClean="0"/>
          </a:p>
          <a:p>
            <a:r>
              <a:rPr lang="es-ES" dirty="0" err="1" smtClean="0"/>
              <a:t>Common</a:t>
            </a:r>
            <a:r>
              <a:rPr lang="es-ES" dirty="0" smtClean="0"/>
              <a:t> </a:t>
            </a:r>
            <a:r>
              <a:rPr lang="es-ES" dirty="0" err="1" smtClean="0"/>
              <a:t>structure</a:t>
            </a:r>
            <a:r>
              <a:rPr lang="es-ES" dirty="0" smtClean="0"/>
              <a:t> </a:t>
            </a:r>
            <a:r>
              <a:rPr lang="es-ES" dirty="0" err="1" smtClean="0"/>
              <a:t>between</a:t>
            </a:r>
            <a:r>
              <a:rPr lang="es-ES" dirty="0" smtClean="0"/>
              <a:t> IPT and </a:t>
            </a:r>
            <a:r>
              <a:rPr lang="es-ES" dirty="0" err="1" smtClean="0"/>
              <a:t>datasets</a:t>
            </a:r>
            <a:r>
              <a:rPr lang="es-ES" dirty="0" smtClean="0"/>
              <a:t> </a:t>
            </a:r>
            <a:r>
              <a:rPr lang="es-ES" dirty="0" err="1" smtClean="0"/>
              <a:t>pages</a:t>
            </a:r>
            <a:r>
              <a:rPr lang="es-ES" dirty="0" smtClean="0"/>
              <a:t> (</a:t>
            </a:r>
            <a:r>
              <a:rPr lang="es-ES" dirty="0" err="1" smtClean="0"/>
              <a:t>collectory</a:t>
            </a:r>
            <a:r>
              <a:rPr lang="es-ES" dirty="0" smtClean="0"/>
              <a:t>) in ALA so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fields</a:t>
            </a:r>
            <a:r>
              <a:rPr lang="es-ES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="1" dirty="0" err="1" smtClean="0">
                <a:solidFill>
                  <a:schemeClr val="accent2"/>
                </a:solidFill>
              </a:rPr>
              <a:t>Common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structure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between</a:t>
            </a:r>
            <a:r>
              <a:rPr lang="es-ES" b="1" dirty="0" smtClean="0">
                <a:solidFill>
                  <a:schemeClr val="accent2"/>
                </a:solidFill>
              </a:rPr>
              <a:t> IPT and </a:t>
            </a:r>
            <a:r>
              <a:rPr lang="es-ES" b="1" dirty="0" err="1" smtClean="0">
                <a:solidFill>
                  <a:schemeClr val="accent2"/>
                </a:solidFill>
              </a:rPr>
              <a:t>datasets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pages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on</a:t>
            </a:r>
            <a:r>
              <a:rPr lang="es-ES" b="1" dirty="0" smtClean="0">
                <a:solidFill>
                  <a:schemeClr val="accent2"/>
                </a:solidFill>
              </a:rPr>
              <a:t> ALA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36F44-71A1-4067-AFE9-1B2A6345DCDF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732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255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093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490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031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011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585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56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56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350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30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600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415BD-FCED-46D7-8D28-0C3FCDAAD309}" type="datetimeFigureOut">
              <a:rPr lang="es-ES" smtClean="0"/>
              <a:t>9/5/2017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90EA6-365D-481C-AE04-6CF1943744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920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bif.org/dataset/d7dddbf4-2cf0-4f39-9b2a-bb099caae36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lh3.googleusercontent.com/YwGu9yHt9QSA0C5K8Im9tubXmbaqn664BG9dvycDmDQNHht2mqpQHqGu3MIv9rQQRRF395raDjxwwWosCKxAwI6bjR5dvi7nJ6dqwCHAMuxGi5mifRhVryl7hLUKupldcHWcmP3S2W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269" y="0"/>
            <a:ext cx="5357731" cy="515573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51520" y="731206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CURRENT STATUS OF ATLAS OF LIVING SPAIN</a:t>
            </a:r>
            <a:endParaRPr lang="es-ES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79512" y="3435846"/>
            <a:ext cx="324036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2017 </a:t>
            </a:r>
            <a:r>
              <a:rPr lang="es-ES" sz="1400" dirty="0" err="1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European</a:t>
            </a:r>
            <a:r>
              <a:rPr lang="es-ES" sz="1400" dirty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 </a:t>
            </a:r>
            <a:r>
              <a:rPr lang="es-ES" sz="1400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GBIF Nodes Meeting </a:t>
            </a:r>
          </a:p>
          <a:p>
            <a:pPr algn="r"/>
            <a:r>
              <a:rPr lang="es-ES" sz="1200" b="1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Cristina Villaverde </a:t>
            </a:r>
            <a:br>
              <a:rPr lang="es-ES" sz="1200" b="1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</a:br>
            <a:r>
              <a:rPr lang="es-ES" sz="1200" b="1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Santiago Martínez de la Riva</a:t>
            </a:r>
          </a:p>
          <a:p>
            <a:pPr algn="r"/>
            <a:r>
              <a:rPr lang="es-ES" sz="1200" b="1" dirty="0" smtClean="0">
                <a:solidFill>
                  <a:schemeClr val="accent2"/>
                </a:solidFill>
                <a:latin typeface="Univers LT Std 45 Light" pitchFamily="34" charset="0"/>
              </a:rPr>
              <a:t>villaverde@gbif.es</a:t>
            </a:r>
            <a:br>
              <a:rPr lang="es-ES" sz="1200" b="1" dirty="0" smtClean="0">
                <a:solidFill>
                  <a:schemeClr val="accent2"/>
                </a:solidFill>
                <a:latin typeface="Univers LT Std 45 Light" pitchFamily="34" charset="0"/>
              </a:rPr>
            </a:br>
            <a:r>
              <a:rPr lang="es-ES" sz="1200" b="1" dirty="0" smtClean="0">
                <a:solidFill>
                  <a:schemeClr val="accent2"/>
                </a:solidFill>
                <a:latin typeface="Univers LT Std 45 Light" pitchFamily="34" charset="0"/>
              </a:rPr>
              <a:t>sama@gbif.es</a:t>
            </a:r>
          </a:p>
          <a:p>
            <a:pPr algn="r"/>
            <a:r>
              <a:rPr lang="es-ES" sz="1200" b="1" dirty="0" smtClean="0">
                <a:solidFill>
                  <a:schemeClr val="bg1">
                    <a:lumMod val="65000"/>
                  </a:schemeClr>
                </a:solidFill>
                <a:latin typeface="Univers LT Std 45 Light" pitchFamily="34" charset="0"/>
              </a:rPr>
              <a:t>GBIF.ES</a:t>
            </a:r>
            <a:endParaRPr lang="es-ES" sz="1200" b="1" dirty="0">
              <a:solidFill>
                <a:schemeClr val="bg1">
                  <a:lumMod val="65000"/>
                </a:schemeClr>
              </a:solidFill>
              <a:latin typeface="Univers LT Std 45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36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6" t="8941" r="40259" b="8799"/>
          <a:stretch/>
        </p:blipFill>
        <p:spPr bwMode="auto">
          <a:xfrm>
            <a:off x="-252536" y="0"/>
            <a:ext cx="5063837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148064" y="896183"/>
            <a:ext cx="36724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Launched</a:t>
            </a:r>
            <a:r>
              <a:rPr lang="es-ES" dirty="0" smtClean="0"/>
              <a:t> in 2014, </a:t>
            </a:r>
            <a:r>
              <a:rPr lang="es-ES" dirty="0" err="1" smtClean="0"/>
              <a:t>first</a:t>
            </a:r>
            <a:r>
              <a:rPr lang="es-ES" dirty="0" smtClean="0"/>
              <a:t> </a:t>
            </a:r>
            <a:r>
              <a:rPr lang="es-ES" dirty="0" err="1" smtClean="0"/>
              <a:t>Node</a:t>
            </a:r>
            <a:r>
              <a:rPr lang="es-ES" dirty="0" smtClean="0"/>
              <a:t> in </a:t>
            </a:r>
            <a:r>
              <a:rPr lang="es-ES" dirty="0" err="1" smtClean="0"/>
              <a:t>developing</a:t>
            </a:r>
            <a:r>
              <a:rPr lang="es-ES" dirty="0" smtClean="0"/>
              <a:t> </a:t>
            </a:r>
            <a:r>
              <a:rPr lang="es-ES" dirty="0" err="1" smtClean="0"/>
              <a:t>national</a:t>
            </a:r>
            <a:r>
              <a:rPr lang="es-ES" dirty="0" smtClean="0"/>
              <a:t> data portal </a:t>
            </a:r>
            <a:r>
              <a:rPr lang="es-ES" dirty="0" err="1" smtClean="0"/>
              <a:t>based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ALA </a:t>
            </a:r>
            <a:r>
              <a:rPr lang="es-ES" dirty="0" err="1" smtClean="0"/>
              <a:t>technology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Built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13 virtual machines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Hosted</a:t>
            </a:r>
            <a:r>
              <a:rPr lang="es-ES" dirty="0" smtClean="0"/>
              <a:t> in IFCA, </a:t>
            </a:r>
            <a:r>
              <a:rPr lang="es-ES" dirty="0" err="1" smtClean="0"/>
              <a:t>national</a:t>
            </a:r>
            <a:r>
              <a:rPr lang="es-ES" dirty="0" smtClean="0"/>
              <a:t> centre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European</a:t>
            </a:r>
            <a:r>
              <a:rPr lang="es-ES" dirty="0" smtClean="0"/>
              <a:t> </a:t>
            </a:r>
            <a:r>
              <a:rPr lang="es-ES" dirty="0" err="1" smtClean="0"/>
              <a:t>Grid</a:t>
            </a:r>
            <a:r>
              <a:rPr lang="es-ES" dirty="0" smtClean="0"/>
              <a:t> </a:t>
            </a:r>
            <a:r>
              <a:rPr lang="es-ES" dirty="0" err="1" smtClean="0"/>
              <a:t>Initiative</a:t>
            </a:r>
            <a:r>
              <a:rPr lang="es-ES" dirty="0" smtClean="0"/>
              <a:t> (EGI)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23 </a:t>
            </a:r>
            <a:r>
              <a:rPr lang="es-ES" dirty="0" err="1" smtClean="0"/>
              <a:t>millon</a:t>
            </a:r>
            <a:r>
              <a:rPr lang="es-ES" dirty="0" smtClean="0"/>
              <a:t> records </a:t>
            </a:r>
            <a:r>
              <a:rPr lang="es-ES" dirty="0" err="1" smtClean="0"/>
              <a:t>available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GBIF.ES Atlas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Full </a:t>
            </a:r>
            <a:r>
              <a:rPr lang="es-ES" dirty="0" err="1" smtClean="0"/>
              <a:t>internationalization</a:t>
            </a:r>
            <a:r>
              <a:rPr lang="es-ES" dirty="0" smtClean="0"/>
              <a:t> of ALA portal (</a:t>
            </a:r>
            <a:r>
              <a:rPr lang="es-ES" dirty="0" err="1" smtClean="0"/>
              <a:t>focused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on</a:t>
            </a:r>
            <a:r>
              <a:rPr lang="es-ES" baseline="0" dirty="0" smtClean="0"/>
              <a:t> java script files)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Assistance</a:t>
            </a:r>
            <a:r>
              <a:rPr lang="es-ES" dirty="0" smtClean="0"/>
              <a:t> of </a:t>
            </a:r>
            <a:r>
              <a:rPr lang="es-ES" dirty="0" err="1" smtClean="0"/>
              <a:t>Dave</a:t>
            </a:r>
            <a:r>
              <a:rPr lang="es-ES" dirty="0" smtClean="0"/>
              <a:t> Martin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Support to </a:t>
            </a:r>
            <a:r>
              <a:rPr lang="es-ES" dirty="0" err="1" smtClean="0"/>
              <a:t>Luxembourg</a:t>
            </a:r>
            <a:r>
              <a:rPr lang="es-ES" dirty="0" smtClean="0"/>
              <a:t>, Andorra, Portugal, </a:t>
            </a:r>
            <a:r>
              <a:rPr lang="es-ES" dirty="0" err="1" smtClean="0"/>
              <a:t>Catalonia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627784" y="4752443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rgbClr val="0070C0"/>
                </a:solidFill>
                <a:latin typeface="Univers LT Std 45 Light" pitchFamily="34" charset="0"/>
              </a:rPr>
              <a:t>http://datos.gbif.es/</a:t>
            </a:r>
            <a:endParaRPr lang="es-ES" sz="1600" dirty="0">
              <a:solidFill>
                <a:srgbClr val="0070C0"/>
              </a:solidFill>
              <a:latin typeface="Univers LT Std 45 Light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0072" y="237877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err="1" smtClean="0">
                <a:latin typeface="Univers LT Std 45 Light" pitchFamily="34" charset="0"/>
              </a:rPr>
              <a:t>Background</a:t>
            </a:r>
            <a:endParaRPr lang="es-ES" sz="2400" b="1" dirty="0">
              <a:latin typeface="Univers LT Std 45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07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555526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err="1" smtClean="0">
                <a:latin typeface="Univers LT Std 45 Light" pitchFamily="34" charset="0"/>
              </a:rPr>
              <a:t>Already</a:t>
            </a:r>
            <a:r>
              <a:rPr lang="es-ES" sz="2400" b="1" dirty="0" smtClean="0">
                <a:latin typeface="Univers LT Std 45 Light" pitchFamily="34" charset="0"/>
              </a:rPr>
              <a:t> in </a:t>
            </a:r>
            <a:r>
              <a:rPr lang="es-ES" sz="2400" b="1" dirty="0" smtClean="0">
                <a:latin typeface="Univers LT Std 45 Light" pitchFamily="34" charset="0"/>
              </a:rPr>
              <a:t>Pre-</a:t>
            </a:r>
            <a:r>
              <a:rPr lang="es-ES" sz="2400" b="1" dirty="0" err="1" smtClean="0">
                <a:latin typeface="Univers LT Std 45 Light" pitchFamily="34" charset="0"/>
              </a:rPr>
              <a:t>Production</a:t>
            </a:r>
            <a:r>
              <a:rPr lang="es-ES" sz="2400" b="1" dirty="0" smtClean="0">
                <a:latin typeface="Univers LT Std 45 Light" pitchFamily="34" charset="0"/>
              </a:rPr>
              <a:t> </a:t>
            </a:r>
            <a:r>
              <a:rPr lang="es-ES" sz="2400" b="1" dirty="0" err="1" smtClean="0">
                <a:latin typeface="Univers LT Std 45 Light" pitchFamily="34" charset="0"/>
              </a:rPr>
              <a:t>Mode</a:t>
            </a:r>
            <a:endParaRPr lang="es-ES" sz="2400" b="1" dirty="0">
              <a:latin typeface="Univers LT Std 45 Light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99592" y="1275606"/>
            <a:ext cx="71287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b="1" dirty="0" err="1" smtClean="0">
                <a:solidFill>
                  <a:schemeClr val="accent2"/>
                </a:solidFill>
              </a:rPr>
              <a:t>Index</a:t>
            </a:r>
            <a:r>
              <a:rPr lang="es-ES" b="1" dirty="0" smtClean="0">
                <a:solidFill>
                  <a:schemeClr val="accent2"/>
                </a:solidFill>
              </a:rPr>
              <a:t>, </a:t>
            </a:r>
            <a:r>
              <a:rPr lang="es-ES" b="1" dirty="0" err="1" smtClean="0">
                <a:solidFill>
                  <a:schemeClr val="accent2"/>
                </a:solidFill>
              </a:rPr>
              <a:t>Search</a:t>
            </a:r>
            <a:r>
              <a:rPr lang="es-ES" b="1" dirty="0" smtClean="0">
                <a:solidFill>
                  <a:schemeClr val="accent2"/>
                </a:solidFill>
              </a:rPr>
              <a:t> and </a:t>
            </a:r>
            <a:r>
              <a:rPr lang="es-ES" b="1" dirty="0" err="1">
                <a:solidFill>
                  <a:schemeClr val="accent2"/>
                </a:solidFill>
              </a:rPr>
              <a:t>R</a:t>
            </a:r>
            <a:r>
              <a:rPr lang="es-ES" b="1" dirty="0" err="1" smtClean="0">
                <a:solidFill>
                  <a:schemeClr val="accent2"/>
                </a:solidFill>
              </a:rPr>
              <a:t>egistry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systems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updated</a:t>
            </a:r>
            <a:endParaRPr lang="es-ES" b="1" dirty="0" smtClean="0">
              <a:solidFill>
                <a:schemeClr val="accent2"/>
              </a:solidFill>
            </a:endParaRPr>
          </a:p>
          <a:p>
            <a:pPr lvl="1"/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essential</a:t>
            </a:r>
            <a:r>
              <a:rPr lang="es-ES" dirty="0" smtClean="0"/>
              <a:t> to </a:t>
            </a:r>
            <a:r>
              <a:rPr lang="es-ES" dirty="0" err="1" smtClean="0"/>
              <a:t>update</a:t>
            </a:r>
            <a:r>
              <a:rPr lang="es-ES" dirty="0" smtClean="0"/>
              <a:t> </a:t>
            </a:r>
            <a:r>
              <a:rPr lang="es-ES" dirty="0" err="1" smtClean="0"/>
              <a:t>these</a:t>
            </a:r>
            <a:r>
              <a:rPr lang="es-ES" dirty="0" smtClean="0"/>
              <a:t> modules in </a:t>
            </a:r>
            <a:r>
              <a:rPr lang="es-ES" dirty="0" err="1" smtClean="0"/>
              <a:t>order</a:t>
            </a:r>
            <a:r>
              <a:rPr lang="es-ES" dirty="0" smtClean="0"/>
              <a:t> to </a:t>
            </a:r>
            <a:r>
              <a:rPr lang="es-ES" dirty="0" err="1" smtClean="0"/>
              <a:t>make</a:t>
            </a:r>
            <a:r>
              <a:rPr lang="es-ES" dirty="0" smtClean="0"/>
              <a:t> </a:t>
            </a:r>
            <a:r>
              <a:rPr lang="es-ES" dirty="0" err="1" smtClean="0"/>
              <a:t>further</a:t>
            </a:r>
            <a:r>
              <a:rPr lang="es-ES" dirty="0" smtClean="0"/>
              <a:t> </a:t>
            </a:r>
            <a:r>
              <a:rPr lang="es-ES" dirty="0" err="1" smtClean="0"/>
              <a:t>developments</a:t>
            </a:r>
            <a:r>
              <a:rPr lang="es-ES" dirty="0" smtClean="0"/>
              <a:t> as </a:t>
            </a:r>
            <a:r>
              <a:rPr lang="es-ES" dirty="0" err="1" smtClean="0"/>
              <a:t>many</a:t>
            </a:r>
            <a:r>
              <a:rPr lang="es-ES" dirty="0" smtClean="0"/>
              <a:t> </a:t>
            </a:r>
            <a:r>
              <a:rPr lang="es-ES" dirty="0" err="1" smtClean="0"/>
              <a:t>changes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been</a:t>
            </a:r>
            <a:r>
              <a:rPr lang="es-ES" dirty="0" smtClean="0"/>
              <a:t> done </a:t>
            </a:r>
            <a:r>
              <a:rPr lang="es-ES" dirty="0" err="1" smtClean="0"/>
              <a:t>since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implemented</a:t>
            </a:r>
            <a:r>
              <a:rPr lang="es-ES" dirty="0" smtClean="0"/>
              <a:t> ALA in 2014.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will</a:t>
            </a:r>
            <a:r>
              <a:rPr lang="es-ES" dirty="0" smtClean="0"/>
              <a:t> </a:t>
            </a:r>
            <a:r>
              <a:rPr lang="es-ES" dirty="0" err="1" smtClean="0"/>
              <a:t>allow</a:t>
            </a:r>
            <a:r>
              <a:rPr lang="es-ES" dirty="0" smtClean="0"/>
              <a:t> to </a:t>
            </a:r>
            <a:r>
              <a:rPr lang="es-ES" dirty="0" err="1" smtClean="0"/>
              <a:t>index</a:t>
            </a:r>
            <a:r>
              <a:rPr lang="es-ES" dirty="0" smtClean="0"/>
              <a:t> </a:t>
            </a:r>
            <a:r>
              <a:rPr lang="es-ES" dirty="0" err="1" smtClean="0"/>
              <a:t>datasets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images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other</a:t>
            </a:r>
            <a:r>
              <a:rPr lang="es-ES" dirty="0" smtClean="0"/>
              <a:t> multimedia </a:t>
            </a:r>
            <a:r>
              <a:rPr lang="es-ES" dirty="0" err="1" smtClean="0"/>
              <a:t>objects</a:t>
            </a:r>
            <a:r>
              <a:rPr lang="es-ES" dirty="0" smtClean="0"/>
              <a:t>.</a:t>
            </a:r>
            <a:endParaRPr lang="es-ES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b="1" dirty="0" err="1" smtClean="0">
                <a:solidFill>
                  <a:schemeClr val="accent2"/>
                </a:solidFill>
              </a:rPr>
              <a:t>Regions</a:t>
            </a:r>
            <a:r>
              <a:rPr lang="es-ES" b="1" dirty="0" smtClean="0">
                <a:solidFill>
                  <a:schemeClr val="accent2"/>
                </a:solidFill>
              </a:rPr>
              <a:t> Module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xplore occurrence records associated with regions such as political regions, territorial limits, biogeographic regions, marine regions, protected areas, land use divisions, etc.</a:t>
            </a:r>
            <a:endParaRPr lang="es-ES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b="1" dirty="0" err="1" smtClean="0">
                <a:solidFill>
                  <a:schemeClr val="accent2"/>
                </a:solidFill>
              </a:rPr>
              <a:t>Species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information</a:t>
            </a:r>
            <a:endParaRPr lang="es-ES" b="1" dirty="0" smtClean="0">
              <a:solidFill>
                <a:schemeClr val="accent2"/>
              </a:solidFill>
            </a:endParaRPr>
          </a:p>
          <a:p>
            <a:pPr lvl="1"/>
            <a:r>
              <a:rPr lang="es-ES" dirty="0" err="1" smtClean="0"/>
              <a:t>Publish</a:t>
            </a:r>
            <a:r>
              <a:rPr lang="es-ES" dirty="0" smtClean="0"/>
              <a:t> and show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species</a:t>
            </a:r>
            <a:r>
              <a:rPr lang="es-ES" dirty="0" smtClean="0"/>
              <a:t> and link </a:t>
            </a:r>
            <a:r>
              <a:rPr lang="es-ES" dirty="0" err="1" smtClean="0"/>
              <a:t>them</a:t>
            </a:r>
            <a:r>
              <a:rPr lang="es-ES" dirty="0" smtClean="0"/>
              <a:t> to </a:t>
            </a:r>
            <a:r>
              <a:rPr lang="es-ES" dirty="0" err="1" smtClean="0"/>
              <a:t>correspondent</a:t>
            </a:r>
            <a:r>
              <a:rPr lang="es-ES" dirty="0" smtClean="0"/>
              <a:t> </a:t>
            </a:r>
            <a:r>
              <a:rPr lang="es-ES" dirty="0" err="1" smtClean="0"/>
              <a:t>species</a:t>
            </a:r>
            <a:r>
              <a:rPr lang="es-ES" dirty="0" smtClean="0"/>
              <a:t> </a:t>
            </a:r>
            <a:r>
              <a:rPr lang="es-ES" dirty="0" err="1" smtClean="0"/>
              <a:t>lists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133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67544" y="555526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err="1">
                <a:latin typeface="Univers LT Std 45 Light" pitchFamily="34" charset="0"/>
              </a:rPr>
              <a:t>Next</a:t>
            </a:r>
            <a:r>
              <a:rPr lang="es-ES" sz="2400" b="1" dirty="0">
                <a:latin typeface="Univers LT Std 45 Light" pitchFamily="34" charset="0"/>
              </a:rPr>
              <a:t> </a:t>
            </a:r>
            <a:r>
              <a:rPr lang="es-ES" sz="2400" b="1" dirty="0" err="1">
                <a:latin typeface="Univers LT Std 45 Light" pitchFamily="34" charset="0"/>
              </a:rPr>
              <a:t>steps</a:t>
            </a:r>
            <a:endParaRPr lang="es-ES" sz="2400" b="1" dirty="0">
              <a:latin typeface="Univers LT Std 45 Light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453217" y="238708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 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453217" y="238708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 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453217" y="2387084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  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899592" y="1275606"/>
            <a:ext cx="66967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b="1" dirty="0" err="1" smtClean="0">
                <a:solidFill>
                  <a:schemeClr val="accent2"/>
                </a:solidFill>
              </a:rPr>
              <a:t>Interaction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between</a:t>
            </a:r>
            <a:r>
              <a:rPr lang="es-ES" b="1" dirty="0" smtClean="0">
                <a:solidFill>
                  <a:schemeClr val="accent2"/>
                </a:solidFill>
              </a:rPr>
              <a:t> IPT and ALA</a:t>
            </a:r>
          </a:p>
          <a:p>
            <a:pPr lvl="1"/>
            <a:r>
              <a:rPr lang="es-ES" dirty="0" err="1" smtClean="0"/>
              <a:t>Common</a:t>
            </a:r>
            <a:r>
              <a:rPr lang="es-ES" dirty="0" smtClean="0"/>
              <a:t> </a:t>
            </a:r>
            <a:r>
              <a:rPr lang="es-ES" dirty="0" err="1" smtClean="0"/>
              <a:t>structure</a:t>
            </a:r>
            <a:r>
              <a:rPr lang="es-ES" dirty="0" smtClean="0"/>
              <a:t> </a:t>
            </a:r>
            <a:r>
              <a:rPr lang="es-ES" dirty="0" err="1" smtClean="0"/>
              <a:t>between</a:t>
            </a:r>
            <a:r>
              <a:rPr lang="es-ES" dirty="0" smtClean="0"/>
              <a:t> IPT and </a:t>
            </a:r>
            <a:r>
              <a:rPr lang="es-ES" dirty="0" err="1" smtClean="0"/>
              <a:t>datasets</a:t>
            </a:r>
            <a:r>
              <a:rPr lang="es-ES" dirty="0" smtClean="0"/>
              <a:t> </a:t>
            </a:r>
            <a:r>
              <a:rPr lang="es-ES" dirty="0" err="1" smtClean="0"/>
              <a:t>pages</a:t>
            </a:r>
            <a:r>
              <a:rPr lang="es-ES" dirty="0" smtClean="0"/>
              <a:t> (</a:t>
            </a:r>
            <a:r>
              <a:rPr lang="es-ES" dirty="0" err="1" smtClean="0"/>
              <a:t>collectory</a:t>
            </a:r>
            <a:r>
              <a:rPr lang="es-ES" dirty="0" smtClean="0"/>
              <a:t>) in ALA so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fields</a:t>
            </a:r>
            <a:r>
              <a:rPr lang="es-ES" dirty="0" smtClean="0"/>
              <a:t> in </a:t>
            </a:r>
            <a:r>
              <a:rPr lang="es-ES" dirty="0" err="1" smtClean="0"/>
              <a:t>DwC</a:t>
            </a:r>
            <a:r>
              <a:rPr lang="es-ES" dirty="0" smtClean="0"/>
              <a:t> Archive </a:t>
            </a:r>
            <a:r>
              <a:rPr lang="es-ES" dirty="0" err="1" smtClean="0"/>
              <a:t>could</a:t>
            </a:r>
            <a:r>
              <a:rPr lang="es-ES" dirty="0" smtClean="0"/>
              <a:t> be </a:t>
            </a:r>
            <a:r>
              <a:rPr lang="es-ES" dirty="0" err="1" smtClean="0"/>
              <a:t>displayed</a:t>
            </a:r>
            <a:r>
              <a:rPr lang="es-ES" dirty="0" smtClean="0"/>
              <a:t>.</a:t>
            </a:r>
            <a:endParaRPr lang="es-ES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b="1" dirty="0" err="1" smtClean="0">
                <a:solidFill>
                  <a:schemeClr val="accent2"/>
                </a:solidFill>
              </a:rPr>
              <a:t>Species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  <a:r>
              <a:rPr lang="es-ES" b="1" dirty="0" err="1" smtClean="0">
                <a:solidFill>
                  <a:schemeClr val="accent2"/>
                </a:solidFill>
              </a:rPr>
              <a:t>information</a:t>
            </a:r>
            <a:r>
              <a:rPr lang="es-ES" b="1" dirty="0" smtClean="0">
                <a:solidFill>
                  <a:schemeClr val="accent2"/>
                </a:solidFill>
              </a:rPr>
              <a:t> in </a:t>
            </a:r>
            <a:r>
              <a:rPr lang="es-ES" b="1" dirty="0" err="1" smtClean="0">
                <a:solidFill>
                  <a:schemeClr val="accent2"/>
                </a:solidFill>
              </a:rPr>
              <a:t>Plinian</a:t>
            </a:r>
            <a:r>
              <a:rPr lang="es-ES" b="1" dirty="0" smtClean="0">
                <a:solidFill>
                  <a:schemeClr val="accent2"/>
                </a:solidFill>
              </a:rPr>
              <a:t> Core</a:t>
            </a:r>
          </a:p>
          <a:p>
            <a:pPr lvl="1"/>
            <a:r>
              <a:rPr lang="en-GB" dirty="0" smtClean="0"/>
              <a:t>Display species information in </a:t>
            </a:r>
            <a:r>
              <a:rPr lang="en-GB" dirty="0" err="1" smtClean="0"/>
              <a:t>Plinian</a:t>
            </a:r>
            <a:r>
              <a:rPr lang="en-GB" dirty="0" smtClean="0"/>
              <a:t> Core standard  (https://github.com/tdwg/PlinianCore) in the ALA portal. Interoperability.</a:t>
            </a:r>
            <a:r>
              <a:rPr lang="es-ES" dirty="0" smtClean="0"/>
              <a:t> </a:t>
            </a:r>
            <a:endParaRPr lang="es-ES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b="1" dirty="0" smtClean="0">
                <a:solidFill>
                  <a:schemeClr val="accent2"/>
                </a:solidFill>
              </a:rPr>
              <a:t>GBIF </a:t>
            </a:r>
            <a:r>
              <a:rPr lang="es-ES" b="1" dirty="0" err="1" smtClean="0">
                <a:solidFill>
                  <a:schemeClr val="accent2"/>
                </a:solidFill>
              </a:rPr>
              <a:t>Backbone</a:t>
            </a:r>
            <a:r>
              <a:rPr lang="es-ES" b="1" dirty="0" smtClean="0">
                <a:solidFill>
                  <a:schemeClr val="accent2"/>
                </a:solidFill>
              </a:rPr>
              <a:t> </a:t>
            </a:r>
          </a:p>
          <a:p>
            <a:pPr lvl="1"/>
            <a:r>
              <a:rPr lang="es-ES" dirty="0" err="1" smtClean="0"/>
              <a:t>Using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GBIF </a:t>
            </a:r>
            <a:r>
              <a:rPr lang="es-ES" dirty="0" err="1" smtClean="0"/>
              <a:t>Backbone</a:t>
            </a:r>
            <a:r>
              <a:rPr lang="es-ES" dirty="0" smtClean="0"/>
              <a:t> </a:t>
            </a:r>
            <a:r>
              <a:rPr lang="es-ES" dirty="0" err="1" smtClean="0"/>
              <a:t>Taxonomy</a:t>
            </a:r>
            <a:r>
              <a:rPr lang="es-ES" dirty="0" smtClean="0"/>
              <a:t> as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reference</a:t>
            </a:r>
            <a:r>
              <a:rPr lang="es-ES" dirty="0" smtClean="0"/>
              <a:t> </a:t>
            </a:r>
            <a:r>
              <a:rPr lang="es-ES" dirty="0" err="1" smtClean="0"/>
              <a:t>names</a:t>
            </a:r>
            <a:r>
              <a:rPr lang="es-ES" dirty="0" smtClean="0"/>
              <a:t> </a:t>
            </a:r>
            <a:r>
              <a:rPr lang="es-ES" dirty="0" err="1" smtClean="0"/>
              <a:t>list</a:t>
            </a:r>
            <a:r>
              <a:rPr lang="es-ES" dirty="0" smtClean="0"/>
              <a:t> to </a:t>
            </a:r>
            <a:r>
              <a:rPr lang="es-ES" dirty="0" err="1" smtClean="0"/>
              <a:t>index</a:t>
            </a:r>
            <a:r>
              <a:rPr lang="es-ES" dirty="0" smtClean="0"/>
              <a:t> records. More </a:t>
            </a:r>
            <a:r>
              <a:rPr lang="es-ES" smtClean="0"/>
              <a:t>efficient </a:t>
            </a:r>
            <a:r>
              <a:rPr lang="es-ES" dirty="0" err="1" smtClean="0"/>
              <a:t>index</a:t>
            </a:r>
            <a:r>
              <a:rPr lang="es-ES" dirty="0" smtClean="0"/>
              <a:t> </a:t>
            </a:r>
            <a:r>
              <a:rPr lang="es-ES" dirty="0" err="1" smtClean="0"/>
              <a:t>process</a:t>
            </a:r>
            <a:r>
              <a:rPr lang="es-ES" dirty="0" smtClean="0"/>
              <a:t>. </a:t>
            </a:r>
            <a:r>
              <a:rPr lang="es-ES" dirty="0" smtClean="0">
                <a:hlinkClick r:id="rId3"/>
              </a:rPr>
              <a:t>http://www.gbif.org/dataset/d7dddbf4-2cf0-4f39-9b2a-bb099caae36c</a:t>
            </a:r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7507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306</Words>
  <Application>Microsoft Office PowerPoint</Application>
  <PresentationFormat>Presentación en pantalla (16:9)</PresentationFormat>
  <Paragraphs>39</Paragraphs>
  <Slides>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CSIC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CSIC</dc:creator>
  <cp:lastModifiedBy>Cristina Villaverde</cp:lastModifiedBy>
  <cp:revision>23</cp:revision>
  <dcterms:created xsi:type="dcterms:W3CDTF">2017-05-05T07:47:47Z</dcterms:created>
  <dcterms:modified xsi:type="dcterms:W3CDTF">2017-05-09T07:10:49Z</dcterms:modified>
</cp:coreProperties>
</file>