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357" r:id="rId2"/>
    <p:sldId id="344" r:id="rId3"/>
    <p:sldId id="342" r:id="rId4"/>
    <p:sldId id="333" r:id="rId5"/>
    <p:sldId id="334" r:id="rId6"/>
    <p:sldId id="335" r:id="rId7"/>
    <p:sldId id="336" r:id="rId8"/>
    <p:sldId id="345" r:id="rId9"/>
    <p:sldId id="346" r:id="rId10"/>
    <p:sldId id="347" r:id="rId11"/>
    <p:sldId id="349" r:id="rId12"/>
    <p:sldId id="350" r:id="rId13"/>
    <p:sldId id="351" r:id="rId14"/>
    <p:sldId id="352" r:id="rId15"/>
    <p:sldId id="353" r:id="rId16"/>
    <p:sldId id="354" r:id="rId17"/>
    <p:sldId id="355" r:id="rId18"/>
    <p:sldId id="356" r:id="rId19"/>
    <p:sldId id="348" r:id="rId20"/>
    <p:sldId id="339" r:id="rId21"/>
    <p:sldId id="315"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3CA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1125" autoAdjust="0"/>
  </p:normalViewPr>
  <p:slideViewPr>
    <p:cSldViewPr snapToObjects="1">
      <p:cViewPr varScale="1">
        <p:scale>
          <a:sx n="64" d="100"/>
          <a:sy n="64" d="100"/>
        </p:scale>
        <p:origin x="-102" y="-73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D30A02-D60F-E74E-A131-61CF570D280A}" type="datetimeFigureOut">
              <a:rPr lang="en-US" smtClean="0"/>
              <a:pPr/>
              <a:t>21/01/14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A5A3E9-B18F-C340-93E9-DCA13C17D580}" type="slidenum">
              <a:rPr lang="en-US" smtClean="0"/>
              <a:pPr/>
              <a:t>‹#›</a:t>
            </a:fld>
            <a:endParaRPr lang="en-US"/>
          </a:p>
        </p:txBody>
      </p:sp>
    </p:spTree>
    <p:extLst>
      <p:ext uri="{BB962C8B-B14F-4D97-AF65-F5344CB8AC3E}">
        <p14:creationId xmlns:p14="http://schemas.microsoft.com/office/powerpoint/2010/main" val="17288777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CA5A3E9-B18F-C340-93E9-DCA13C17D580}" type="slidenum">
              <a:rPr lang="en-US" smtClean="0"/>
              <a:pPr/>
              <a:t>6</a:t>
            </a:fld>
            <a:endParaRPr lang="en-US"/>
          </a:p>
        </p:txBody>
      </p:sp>
    </p:spTree>
    <p:extLst>
      <p:ext uri="{BB962C8B-B14F-4D97-AF65-F5344CB8AC3E}">
        <p14:creationId xmlns:p14="http://schemas.microsoft.com/office/powerpoint/2010/main" val="3178016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E9D7A58-DDA7-493F-956D-8A5F2D4D2E4E}" type="slidenum">
              <a:rPr lang="es-ES" smtClean="0"/>
              <a:pPr eaLnBrk="1" hangingPunct="1"/>
              <a:t>20</a:t>
            </a:fld>
            <a:endParaRPr lang="es-E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The third main factor in DQ management in Spain is training, carried out by gbif.es. Started in 2007 and has been going on strong, producing a lot of graduates and materials.</a:t>
            </a:r>
            <a:endParaRPr lang="en-US" dirty="0"/>
          </a:p>
        </p:txBody>
      </p:sp>
      <p:sp>
        <p:nvSpPr>
          <p:cNvPr id="4" name="3 Marcador de número de diapositiva"/>
          <p:cNvSpPr>
            <a:spLocks noGrp="1"/>
          </p:cNvSpPr>
          <p:nvPr>
            <p:ph type="sldNum" sz="quarter" idx="10"/>
          </p:nvPr>
        </p:nvSpPr>
        <p:spPr/>
        <p:txBody>
          <a:bodyPr/>
          <a:lstStyle/>
          <a:p>
            <a:fld id="{B4228ADC-0F98-46C2-ABF7-5D3DBA520AA2}" type="slidenum">
              <a:rPr lang="es-ES" smtClean="0"/>
              <a:t>11</a:t>
            </a:fld>
            <a:endParaRPr lang="es-ES"/>
          </a:p>
        </p:txBody>
      </p:sp>
    </p:spTree>
    <p:extLst>
      <p:ext uri="{BB962C8B-B14F-4D97-AF65-F5344CB8AC3E}">
        <p14:creationId xmlns:p14="http://schemas.microsoft.com/office/powerpoint/2010/main" val="27542292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courses have two formats: On-site, hands-on courses with trainers, and online workshops. All courses have been made public anyway.</a:t>
            </a:r>
            <a:endParaRPr lang="en-US" dirty="0"/>
          </a:p>
        </p:txBody>
      </p:sp>
      <p:sp>
        <p:nvSpPr>
          <p:cNvPr id="4" name="3 Marcador de número de diapositiva"/>
          <p:cNvSpPr>
            <a:spLocks noGrp="1"/>
          </p:cNvSpPr>
          <p:nvPr>
            <p:ph type="sldNum" sz="quarter" idx="10"/>
          </p:nvPr>
        </p:nvSpPr>
        <p:spPr/>
        <p:txBody>
          <a:bodyPr/>
          <a:lstStyle/>
          <a:p>
            <a:fld id="{B4228ADC-0F98-46C2-ABF7-5D3DBA520AA2}" type="slidenum">
              <a:rPr lang="es-ES" smtClean="0"/>
              <a:t>12</a:t>
            </a:fld>
            <a:endParaRPr lang="es-ES"/>
          </a:p>
        </p:txBody>
      </p:sp>
    </p:spTree>
    <p:extLst>
      <p:ext uri="{BB962C8B-B14F-4D97-AF65-F5344CB8AC3E}">
        <p14:creationId xmlns:p14="http://schemas.microsoft.com/office/powerpoint/2010/main" val="3817051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Some courses (red arrows) deal specifically with data quality, but there are others that touch on DQ within specific context (green arrows). There is already a long series of courses.</a:t>
            </a:r>
            <a:endParaRPr lang="es-ES"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B4228ADC-0F98-46C2-ABF7-5D3DBA520AA2}" type="slidenum">
              <a:rPr lang="es-ES" smtClean="0"/>
              <a:t>13</a:t>
            </a:fld>
            <a:endParaRPr lang="es-ES"/>
          </a:p>
        </p:txBody>
      </p:sp>
    </p:spTree>
    <p:extLst>
      <p:ext uri="{BB962C8B-B14F-4D97-AF65-F5344CB8AC3E}">
        <p14:creationId xmlns:p14="http://schemas.microsoft.com/office/powerpoint/2010/main" val="230831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onsite workshops have been carried out in Madrid but also elsewhere. Video of the onsite workshops is available through the CSIC repository.</a:t>
            </a:r>
            <a:endParaRPr lang="es-ES" sz="1200" kern="1200" dirty="0" smtClean="0">
              <a:solidFill>
                <a:schemeClr val="tx1"/>
              </a:solidFill>
              <a:effectLst/>
              <a:latin typeface="+mn-lt"/>
              <a:ea typeface="+mn-ea"/>
              <a:cs typeface="+mn-cs"/>
            </a:endParaRPr>
          </a:p>
          <a:p>
            <a:endParaRPr lang="es-ES" altLang="es-E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mn-cs"/>
              </a:rPr>
              <a:t>Online training relies on an e-learning platform. Started in 2010 and has had a lot of students from several countries. It depends on two components: </a:t>
            </a:r>
            <a:r>
              <a:rPr lang="en-US" sz="1200" kern="1200" dirty="0" err="1" smtClean="0">
                <a:solidFill>
                  <a:schemeClr val="tx1"/>
                </a:solidFill>
                <a:effectLst/>
                <a:latin typeface="+mn-lt"/>
                <a:ea typeface="+mn-ea"/>
                <a:cs typeface="+mn-cs"/>
              </a:rPr>
              <a:t>Atutor</a:t>
            </a:r>
            <a:r>
              <a:rPr lang="en-US" sz="1200" kern="1200" dirty="0" smtClean="0">
                <a:solidFill>
                  <a:schemeClr val="tx1"/>
                </a:solidFill>
                <a:effectLst/>
                <a:latin typeface="+mn-lt"/>
                <a:ea typeface="+mn-ea"/>
                <a:cs typeface="+mn-cs"/>
              </a:rPr>
              <a:t>, active during the course allowing for interaction, and </a:t>
            </a:r>
            <a:r>
              <a:rPr lang="en-US" sz="1200" kern="1200" dirty="0" err="1" smtClean="0">
                <a:solidFill>
                  <a:schemeClr val="tx1"/>
                </a:solidFill>
                <a:effectLst/>
                <a:latin typeface="+mn-lt"/>
                <a:ea typeface="+mn-ea"/>
                <a:cs typeface="+mn-cs"/>
              </a:rPr>
              <a:t>Acontent</a:t>
            </a:r>
            <a:r>
              <a:rPr lang="en-US" sz="1200" kern="1200" dirty="0" smtClean="0">
                <a:solidFill>
                  <a:schemeClr val="tx1"/>
                </a:solidFill>
                <a:effectLst/>
                <a:latin typeface="+mn-lt"/>
                <a:ea typeface="+mn-ea"/>
                <a:cs typeface="+mn-cs"/>
              </a:rPr>
              <a:t>, that remains as a course repository once the workshop is finished.</a:t>
            </a:r>
            <a:endParaRPr lang="es-ES" altLang="es-E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kern="1200" dirty="0" smtClean="0">
                <a:solidFill>
                  <a:schemeClr val="tx1"/>
                </a:solidFill>
                <a:effectLst/>
                <a:latin typeface="+mn-lt"/>
                <a:ea typeface="+mn-ea"/>
                <a:cs typeface="+mn-cs"/>
              </a:rPr>
              <a:t>Many DQ resources are collected together in a Biodiversity Data Quality Hub, set up at the Spanish node on behalf of other nodes. It is compatible with the Open Resource Center of the GBIF Secretariat and includes tools and materials, as well as links to other DQ resources elsewhere. </a:t>
            </a:r>
            <a:endParaRPr lang="en-US" dirty="0"/>
          </a:p>
        </p:txBody>
      </p:sp>
      <p:sp>
        <p:nvSpPr>
          <p:cNvPr id="4" name="3 Marcador de número de diapositiva"/>
          <p:cNvSpPr>
            <a:spLocks noGrp="1"/>
          </p:cNvSpPr>
          <p:nvPr>
            <p:ph type="sldNum" sz="quarter" idx="10"/>
          </p:nvPr>
        </p:nvSpPr>
        <p:spPr/>
        <p:txBody>
          <a:bodyPr/>
          <a:lstStyle/>
          <a:p>
            <a:fld id="{B4228ADC-0F98-46C2-ABF7-5D3DBA520AA2}" type="slidenum">
              <a:rPr lang="es-ES" smtClean="0"/>
              <a:t>16</a:t>
            </a:fld>
            <a:endParaRPr lang="es-ES"/>
          </a:p>
        </p:txBody>
      </p:sp>
    </p:spTree>
    <p:extLst>
      <p:ext uri="{BB962C8B-B14F-4D97-AF65-F5344CB8AC3E}">
        <p14:creationId xmlns:p14="http://schemas.microsoft.com/office/powerpoint/2010/main" val="1919845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1 Marcador de imagen de diapositiva"/>
          <p:cNvSpPr>
            <a:spLocks noGrp="1" noRot="1" noChangeAspect="1" noTextEdit="1"/>
          </p:cNvSpPr>
          <p:nvPr>
            <p:ph type="sldImg"/>
          </p:nvPr>
        </p:nvSpPr>
        <p:spPr>
          <a:ln/>
        </p:spPr>
      </p:sp>
      <p:sp>
        <p:nvSpPr>
          <p:cNvPr id="686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ES" altLang="es-ES" dirty="0" smtClean="0"/>
          </a:p>
        </p:txBody>
      </p:sp>
      <p:sp>
        <p:nvSpPr>
          <p:cNvPr id="686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rgbClr val="F1FFD5"/>
                </a:solidFill>
                <a:latin typeface="Verdana" pitchFamily="34" charset="0"/>
              </a:defRPr>
            </a:lvl1pPr>
            <a:lvl2pPr marL="742950" indent="-285750" eaLnBrk="0" hangingPunct="0">
              <a:defRPr sz="2400" i="1">
                <a:solidFill>
                  <a:srgbClr val="F1FFD5"/>
                </a:solidFill>
                <a:latin typeface="Verdana" pitchFamily="34" charset="0"/>
              </a:defRPr>
            </a:lvl2pPr>
            <a:lvl3pPr marL="1143000" indent="-228600" eaLnBrk="0" hangingPunct="0">
              <a:defRPr sz="2400" i="1">
                <a:solidFill>
                  <a:srgbClr val="F1FFD5"/>
                </a:solidFill>
                <a:latin typeface="Verdana" pitchFamily="34" charset="0"/>
              </a:defRPr>
            </a:lvl3pPr>
            <a:lvl4pPr marL="1600200" indent="-228600" eaLnBrk="0" hangingPunct="0">
              <a:defRPr sz="2400" i="1">
                <a:solidFill>
                  <a:srgbClr val="F1FFD5"/>
                </a:solidFill>
                <a:latin typeface="Verdana" pitchFamily="34" charset="0"/>
              </a:defRPr>
            </a:lvl4pPr>
            <a:lvl5pPr marL="2057400" indent="-228600" eaLnBrk="0" hangingPunct="0">
              <a:defRPr sz="2400" i="1">
                <a:solidFill>
                  <a:srgbClr val="F1FFD5"/>
                </a:solidFill>
                <a:latin typeface="Verdana" pitchFamily="34" charset="0"/>
              </a:defRPr>
            </a:lvl5pPr>
            <a:lvl6pPr marL="25146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6pPr>
            <a:lvl7pPr marL="29718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7pPr>
            <a:lvl8pPr marL="34290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8pPr>
            <a:lvl9pPr marL="38862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9pPr>
          </a:lstStyle>
          <a:p>
            <a:pPr eaLnBrk="1" hangingPunct="1"/>
            <a:fld id="{0486BD60-1431-4AFF-B1E6-9506AD4A983E}" type="slidenum">
              <a:rPr lang="en-AU" altLang="es-ES" sz="1200" i="0" smtClean="0">
                <a:solidFill>
                  <a:schemeClr val="tx1"/>
                </a:solidFill>
                <a:latin typeface="Times New Roman" pitchFamily="18" charset="0"/>
              </a:rPr>
              <a:pPr eaLnBrk="1" hangingPunct="1"/>
              <a:t>17</a:t>
            </a:fld>
            <a:endParaRPr lang="en-AU" altLang="es-ES" sz="1200" i="0" smtClean="0">
              <a:solidFill>
                <a:schemeClr val="tx1"/>
              </a:solidFill>
              <a:latin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rgbClr val="F1FFD5"/>
                </a:solidFill>
                <a:latin typeface="Verdana" pitchFamily="34" charset="0"/>
              </a:defRPr>
            </a:lvl1pPr>
            <a:lvl2pPr marL="742950" indent="-285750" eaLnBrk="0" hangingPunct="0">
              <a:defRPr sz="2400" i="1">
                <a:solidFill>
                  <a:srgbClr val="F1FFD5"/>
                </a:solidFill>
                <a:latin typeface="Verdana" pitchFamily="34" charset="0"/>
              </a:defRPr>
            </a:lvl2pPr>
            <a:lvl3pPr marL="1143000" indent="-228600" eaLnBrk="0" hangingPunct="0">
              <a:defRPr sz="2400" i="1">
                <a:solidFill>
                  <a:srgbClr val="F1FFD5"/>
                </a:solidFill>
                <a:latin typeface="Verdana" pitchFamily="34" charset="0"/>
              </a:defRPr>
            </a:lvl3pPr>
            <a:lvl4pPr marL="1600200" indent="-228600" eaLnBrk="0" hangingPunct="0">
              <a:defRPr sz="2400" i="1">
                <a:solidFill>
                  <a:srgbClr val="F1FFD5"/>
                </a:solidFill>
                <a:latin typeface="Verdana" pitchFamily="34" charset="0"/>
              </a:defRPr>
            </a:lvl4pPr>
            <a:lvl5pPr marL="2057400" indent="-228600" eaLnBrk="0" hangingPunct="0">
              <a:defRPr sz="2400" i="1">
                <a:solidFill>
                  <a:srgbClr val="F1FFD5"/>
                </a:solidFill>
                <a:latin typeface="Verdana" pitchFamily="34" charset="0"/>
              </a:defRPr>
            </a:lvl5pPr>
            <a:lvl6pPr marL="25146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6pPr>
            <a:lvl7pPr marL="29718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7pPr>
            <a:lvl8pPr marL="34290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8pPr>
            <a:lvl9pPr marL="38862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9pPr>
          </a:lstStyle>
          <a:p>
            <a:pPr eaLnBrk="1" hangingPunct="1"/>
            <a:fld id="{75E4BBDF-5F83-4062-AEFB-81C3370567E8}" type="slidenum">
              <a:rPr lang="en-AU" altLang="es-ES" sz="1200" i="0" smtClean="0">
                <a:solidFill>
                  <a:schemeClr val="tx1"/>
                </a:solidFill>
                <a:latin typeface="Times New Roman" pitchFamily="18" charset="0"/>
              </a:rPr>
              <a:pPr eaLnBrk="1" hangingPunct="1"/>
              <a:t>18</a:t>
            </a:fld>
            <a:endParaRPr lang="en-AU" altLang="es-ES" sz="1200" i="0" smtClean="0">
              <a:solidFill>
                <a:schemeClr val="tx1"/>
              </a:solidFill>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There is a nice </a:t>
            </a:r>
            <a:r>
              <a:rPr lang="en-US" sz="1200" kern="1200" dirty="0" err="1" smtClean="0">
                <a:solidFill>
                  <a:schemeClr val="tx1"/>
                </a:solidFill>
                <a:effectLst/>
                <a:latin typeface="+mn-lt"/>
                <a:ea typeface="+mn-ea"/>
                <a:cs typeface="+mn-cs"/>
              </a:rPr>
              <a:t>Prezi</a:t>
            </a:r>
            <a:r>
              <a:rPr lang="en-US" sz="1200" kern="1200" dirty="0" smtClean="0">
                <a:solidFill>
                  <a:schemeClr val="tx1"/>
                </a:solidFill>
                <a:effectLst/>
                <a:latin typeface="+mn-lt"/>
                <a:ea typeface="+mn-ea"/>
                <a:cs typeface="+mn-cs"/>
              </a:rPr>
              <a:t> presentation, too.</a:t>
            </a:r>
            <a:endParaRPr lang="es-ES" sz="1200" kern="1200" dirty="0" smtClean="0">
              <a:solidFill>
                <a:schemeClr val="tx1"/>
              </a:solidFill>
              <a:effectLst/>
              <a:latin typeface="+mn-lt"/>
              <a:ea typeface="+mn-ea"/>
              <a:cs typeface="+mn-cs"/>
            </a:endParaRPr>
          </a:p>
          <a:p>
            <a:pPr eaLnBrk="1" hangingPunct="1"/>
            <a:endParaRPr lang="es-ES" altLang="es-E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da-DK"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2C27C0-28FA-A449-908C-659DAE87A2F4}" type="datetimeFigureOut">
              <a:rPr lang="en-US" smtClean="0"/>
              <a:pPr/>
              <a:t>21/01/14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F7B13F-AD18-9F47-B583-57EDD90D00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2C27C0-28FA-A449-908C-659DAE87A2F4}" type="datetimeFigureOut">
              <a:rPr lang="en-US" smtClean="0"/>
              <a:pPr/>
              <a:t>21/01/14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F7B13F-AD18-9F47-B583-57EDD90D00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da-DK"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2C27C0-28FA-A449-908C-659DAE87A2F4}" type="datetimeFigureOut">
              <a:rPr lang="en-US" smtClean="0"/>
              <a:pPr/>
              <a:t>21/01/14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F7B13F-AD18-9F47-B583-57EDD90D00C4}"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64613" cy="908050"/>
          </a:xfrm>
        </p:spPr>
        <p:txBody>
          <a:bodyPr/>
          <a:lstStyle/>
          <a:p>
            <a:r>
              <a:rPr lang="en-US" smtClean="0"/>
              <a:t>Click to edit Master title style</a:t>
            </a:r>
            <a:endParaRPr lang="es-ES"/>
          </a:p>
        </p:txBody>
      </p:sp>
      <p:sp>
        <p:nvSpPr>
          <p:cNvPr id="3" name="Text Placeholder 2"/>
          <p:cNvSpPr>
            <a:spLocks noGrp="1"/>
          </p:cNvSpPr>
          <p:nvPr>
            <p:ph type="body" sz="half" idx="1"/>
          </p:nvPr>
        </p:nvSpPr>
        <p:spPr>
          <a:xfrm>
            <a:off x="685800" y="1371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quarter" idx="2"/>
          </p:nvPr>
        </p:nvSpPr>
        <p:spPr>
          <a:xfrm>
            <a:off x="4648200" y="13716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Content Placeholder 4"/>
          <p:cNvSpPr>
            <a:spLocks noGrp="1"/>
          </p:cNvSpPr>
          <p:nvPr>
            <p:ph sz="quarter" idx="3"/>
          </p:nvPr>
        </p:nvSpPr>
        <p:spPr>
          <a:xfrm>
            <a:off x="4648200" y="3505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Tree>
    <p:extLst>
      <p:ext uri="{BB962C8B-B14F-4D97-AF65-F5344CB8AC3E}">
        <p14:creationId xmlns:p14="http://schemas.microsoft.com/office/powerpoint/2010/main" val="163871835"/>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idx="1"/>
          </p:nvPr>
        </p:nvSpPr>
        <p:spPr/>
        <p:txBody>
          <a:body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2C27C0-28FA-A449-908C-659DAE87A2F4}" type="datetimeFigureOut">
              <a:rPr lang="en-US" smtClean="0"/>
              <a:pPr/>
              <a:t>21/01/14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F7B13F-AD18-9F47-B583-57EDD90D00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da-DK"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B2C27C0-28FA-A449-908C-659DAE87A2F4}" type="datetimeFigureOut">
              <a:rPr lang="en-US" smtClean="0"/>
              <a:pPr/>
              <a:t>21/01/14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DF7B13F-AD18-9F47-B583-57EDD90D00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2C27C0-28FA-A449-908C-659DAE87A2F4}" type="datetimeFigureOut">
              <a:rPr lang="en-US" smtClean="0"/>
              <a:pPr/>
              <a:t>21/01/14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F7B13F-AD18-9F47-B583-57EDD90D00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a-DK"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1B2C27C0-28FA-A449-908C-659DAE87A2F4}" type="datetimeFigureOut">
              <a:rPr lang="en-US" smtClean="0"/>
              <a:pPr/>
              <a:t>21/01/14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DF7B13F-AD18-9F47-B583-57EDD90D00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1B2C27C0-28FA-A449-908C-659DAE87A2F4}" type="datetimeFigureOut">
              <a:rPr lang="en-US" smtClean="0"/>
              <a:pPr/>
              <a:t>21/01/14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DF7B13F-AD18-9F47-B583-57EDD90D00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B2C27C0-28FA-A449-908C-659DAE87A2F4}" type="datetimeFigureOut">
              <a:rPr lang="en-US" smtClean="0"/>
              <a:pPr/>
              <a:t>21/01/14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DF7B13F-AD18-9F47-B583-57EDD90D00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da-DK"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smtClean="0"/>
              <a:t>Click to edit Master text styles</a:t>
            </a:r>
          </a:p>
          <a:p>
            <a:pPr lvl="1"/>
            <a:r>
              <a:rPr lang="da-DK" smtClean="0"/>
              <a:t>Second level</a:t>
            </a:r>
          </a:p>
          <a:p>
            <a:pPr lvl="2"/>
            <a:r>
              <a:rPr lang="da-DK" smtClean="0"/>
              <a:t>Third level</a:t>
            </a:r>
          </a:p>
          <a:p>
            <a:pPr lvl="3"/>
            <a:r>
              <a:rPr lang="da-DK" smtClean="0"/>
              <a:t>Fourth level</a:t>
            </a:r>
          </a:p>
          <a:p>
            <a:pPr lvl="4"/>
            <a:r>
              <a:rPr lang="da-DK"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2C27C0-28FA-A449-908C-659DAE87A2F4}" type="datetimeFigureOut">
              <a:rPr lang="en-US" smtClean="0"/>
              <a:pPr/>
              <a:t>21/01/14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F7B13F-AD18-9F47-B583-57EDD90D00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da-DK"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B2C27C0-28FA-A449-908C-659DAE87A2F4}" type="datetimeFigureOut">
              <a:rPr lang="en-US" smtClean="0"/>
              <a:pPr/>
              <a:t>21/01/14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DF7B13F-AD18-9F47-B583-57EDD90D00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52400"/>
            <a:ext cx="6324600" cy="485774"/>
          </a:xfrm>
          <a:prstGeom prst="rect">
            <a:avLst/>
          </a:prstGeom>
        </p:spPr>
        <p:txBody>
          <a:bodyPr vert="horz" lIns="91440" tIns="45720" rIns="91440" bIns="45720" rtlCol="0" anchor="ctr">
            <a:normAutofit/>
          </a:bodyPr>
          <a:lstStyle/>
          <a:p>
            <a:r>
              <a:rPr lang="da-DK" dirty="0" err="1" smtClean="0"/>
              <a:t>Title</a:t>
            </a:r>
            <a:endParaRPr lang="en-US" dirty="0"/>
          </a:p>
        </p:txBody>
      </p:sp>
      <p:sp>
        <p:nvSpPr>
          <p:cNvPr id="3" name="Text Placeholder 2"/>
          <p:cNvSpPr>
            <a:spLocks noGrp="1"/>
          </p:cNvSpPr>
          <p:nvPr>
            <p:ph type="body" idx="1"/>
          </p:nvPr>
        </p:nvSpPr>
        <p:spPr>
          <a:xfrm>
            <a:off x="152400" y="990600"/>
            <a:ext cx="8839200" cy="5135563"/>
          </a:xfrm>
          <a:prstGeom prst="rect">
            <a:avLst/>
          </a:prstGeom>
        </p:spPr>
        <p:txBody>
          <a:bodyPr vert="horz" lIns="91440" tIns="45720" rIns="91440" bIns="45720" rtlCol="0">
            <a:normAutofit/>
          </a:bodyPr>
          <a:lstStyle/>
          <a:p>
            <a:pPr lvl="0"/>
            <a:r>
              <a:rPr lang="da-DK" dirty="0" err="1" smtClean="0"/>
              <a:t>Click</a:t>
            </a:r>
            <a:r>
              <a:rPr lang="da-DK" dirty="0" smtClean="0"/>
              <a:t> to </a:t>
            </a:r>
            <a:r>
              <a:rPr lang="da-DK" dirty="0" err="1" smtClean="0"/>
              <a:t>edit</a:t>
            </a:r>
            <a:r>
              <a:rPr lang="da-DK" dirty="0" smtClean="0"/>
              <a:t> Master </a:t>
            </a:r>
            <a:r>
              <a:rPr lang="da-DK" dirty="0" err="1" smtClean="0"/>
              <a:t>text</a:t>
            </a:r>
            <a:r>
              <a:rPr lang="da-DK" dirty="0" smtClean="0"/>
              <a:t> </a:t>
            </a:r>
            <a:r>
              <a:rPr lang="da-DK" dirty="0" err="1" smtClean="0"/>
              <a:t>styles</a:t>
            </a:r>
            <a:endParaRPr lang="da-DK" dirty="0" smtClean="0"/>
          </a:p>
          <a:p>
            <a:pPr lvl="1"/>
            <a:r>
              <a:rPr lang="da-DK" dirty="0" err="1" smtClean="0"/>
              <a:t>Second</a:t>
            </a:r>
            <a:r>
              <a:rPr lang="da-DK" dirty="0" smtClean="0"/>
              <a:t> </a:t>
            </a:r>
            <a:r>
              <a:rPr lang="da-DK" dirty="0" err="1" smtClean="0"/>
              <a:t>level</a:t>
            </a:r>
            <a:endParaRPr lang="da-DK" dirty="0" smtClean="0"/>
          </a:p>
          <a:p>
            <a:pPr lvl="2"/>
            <a:r>
              <a:rPr lang="da-DK" dirty="0" err="1" smtClean="0"/>
              <a:t>Third</a:t>
            </a:r>
            <a:r>
              <a:rPr lang="da-DK" dirty="0" smtClean="0"/>
              <a:t> </a:t>
            </a:r>
            <a:r>
              <a:rPr lang="da-DK" dirty="0" err="1" smtClean="0"/>
              <a:t>level</a:t>
            </a:r>
            <a:endParaRPr lang="da-DK" dirty="0" smtClean="0"/>
          </a:p>
          <a:p>
            <a:pPr lvl="3"/>
            <a:r>
              <a:rPr lang="da-DK" dirty="0" err="1" smtClean="0"/>
              <a:t>Fourth</a:t>
            </a:r>
            <a:r>
              <a:rPr lang="da-DK" dirty="0" smtClean="0"/>
              <a:t> </a:t>
            </a:r>
            <a:r>
              <a:rPr lang="da-DK" dirty="0" err="1" smtClean="0"/>
              <a:t>level</a:t>
            </a:r>
            <a:endParaRPr lang="da-DK" dirty="0" smtClean="0"/>
          </a:p>
          <a:p>
            <a:pPr lvl="4"/>
            <a:r>
              <a:rPr lang="da-DK" dirty="0" err="1" smtClean="0"/>
              <a:t>Fifth</a:t>
            </a:r>
            <a:r>
              <a:rPr lang="da-DK" dirty="0" smtClean="0"/>
              <a:t> </a:t>
            </a:r>
            <a:r>
              <a:rPr lang="da-DK" dirty="0" err="1" smtClean="0"/>
              <a:t>level</a:t>
            </a:r>
            <a:endParaRPr lang="en-US" dirty="0"/>
          </a:p>
        </p:txBody>
      </p:sp>
      <p:cxnSp>
        <p:nvCxnSpPr>
          <p:cNvPr id="7" name="Straight Connector 6"/>
          <p:cNvCxnSpPr/>
          <p:nvPr userDrawn="1"/>
        </p:nvCxnSpPr>
        <p:spPr>
          <a:xfrm>
            <a:off x="0" y="836612"/>
            <a:ext cx="9144000" cy="1588"/>
          </a:xfrm>
          <a:prstGeom prst="line">
            <a:avLst/>
          </a:prstGeom>
          <a:ln w="12700">
            <a:solidFill>
              <a:srgbClr val="A3CA64"/>
            </a:solidFill>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userDrawn="1"/>
        </p:nvPicPr>
        <p:blipFill>
          <a:blip r:embed="rId14"/>
          <a:stretch>
            <a:fillRect/>
          </a:stretch>
        </p:blipFill>
        <p:spPr>
          <a:xfrm>
            <a:off x="8360775" y="0"/>
            <a:ext cx="783225" cy="760412"/>
          </a:xfrm>
          <a:prstGeom prst="rect">
            <a:avLst/>
          </a:prstGeom>
        </p:spPr>
      </p:pic>
      <p:cxnSp>
        <p:nvCxnSpPr>
          <p:cNvPr id="10" name="Straight Connector 9"/>
          <p:cNvCxnSpPr/>
          <p:nvPr userDrawn="1"/>
        </p:nvCxnSpPr>
        <p:spPr>
          <a:xfrm>
            <a:off x="0" y="6173788"/>
            <a:ext cx="9144000" cy="1588"/>
          </a:xfrm>
          <a:prstGeom prst="line">
            <a:avLst/>
          </a:prstGeom>
          <a:ln w="127000">
            <a:solidFill>
              <a:srgbClr val="A3CA64"/>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0" y="6172200"/>
            <a:ext cx="9144000" cy="1588"/>
          </a:xfrm>
          <a:prstGeom prst="line">
            <a:avLst/>
          </a:prstGeom>
          <a:ln w="19050">
            <a:solidFill>
              <a:schemeClr val="bg1"/>
            </a:solidFill>
            <a:prstDash val="sysDot"/>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4400" b="1" i="0" kern="1200" baseline="0">
          <a:solidFill>
            <a:schemeClr val="tx1"/>
          </a:solidFill>
          <a:latin typeface="Trebuchet MS"/>
          <a:ea typeface="+mj-ea"/>
          <a:cs typeface="+mj-cs"/>
        </a:defRPr>
      </a:lvl1pPr>
    </p:titleStyle>
    <p:bodyStyle>
      <a:lvl1pPr marL="342900" indent="-342900" algn="l" defTabSz="457200" rtl="0" eaLnBrk="1" latinLnBrk="0" hangingPunct="1">
        <a:spcBef>
          <a:spcPct val="20000"/>
        </a:spcBef>
        <a:buClr>
          <a:srgbClr val="A3CA64"/>
        </a:buClr>
        <a:buFont typeface="Arial"/>
        <a:buChar char="•"/>
        <a:defRPr sz="3200" kern="1200">
          <a:solidFill>
            <a:schemeClr val="tx1"/>
          </a:solidFill>
          <a:latin typeface="Trebuchet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www.gbif.es/ica.php" TargetMode="External"/><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gbif.es/formaciondetalles.php?IDForm=60"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www.gbif.es/videos/videos.php" TargetMode="External"/><Relationship Id="rId4" Type="http://schemas.openxmlformats.org/officeDocument/2006/relationships/hyperlink" Target="http://www.gbif.es/formaciondetalles.php?IDForm=109"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www.gbif.es/formacion_in.php" TargetMode="External"/><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www.cienciatk.csic.es/" TargetMode="External"/><Relationship Id="rId4" Type="http://schemas.openxmlformats.org/officeDocument/2006/relationships/hyperlink" Target="http://www.gbif.es/formaciondetalles.php?IDForm=60"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0.jpe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elearning.gbif.es/AContent/home/index.php" TargetMode="External"/><Relationship Id="rId5" Type="http://schemas.openxmlformats.org/officeDocument/2006/relationships/hyperlink" Target="http://elearning.gbif.es/login.php" TargetMode="Externa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hyperlink" Target="http://www.gbif.es/BDQ"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pando@gbif.es"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www.gbif.e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plosone.org/article/info:doi/10.1371/journal.pone.005514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hyperlink" Target="http://www.gbif.es/formaciondetalles.php?IDForm=46"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gbif.es/darwin_test/Darwin_Test_in.php"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ourceforge.net/projects/darwintest33/" TargetMode="External"/><Relationship Id="rId2" Type="http://schemas.openxmlformats.org/officeDocument/2006/relationships/hyperlink" Target="http://www.gbif.es/darwin_test/Darwin_test_in.php"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hyperlink" Target="http://www.gbif.es/ficheros/Transformar%20a%20coordenadas%20decimales.htm" TargetMode="External"/><Relationship Id="rId3" Type="http://schemas.openxmlformats.org/officeDocument/2006/relationships/image" Target="../media/image14.png"/><Relationship Id="rId7" Type="http://schemas.openxmlformats.org/officeDocument/2006/relationships/image" Target="../media/image16.png"/><Relationship Id="rId12" Type="http://schemas.openxmlformats.org/officeDocument/2006/relationships/image" Target="../media/image19.png"/><Relationship Id="rId2" Type="http://schemas.openxmlformats.org/officeDocument/2006/relationships/hyperlink" Target="http://www.gbif.es/ficheros/Comprobar%20y%20corregir%20datos%20en%20Darwin_Test.htm" TargetMode="External"/><Relationship Id="rId1" Type="http://schemas.openxmlformats.org/officeDocument/2006/relationships/slideLayout" Target="../slideLayouts/slideLayout2.xml"/><Relationship Id="rId6" Type="http://schemas.openxmlformats.org/officeDocument/2006/relationships/hyperlink" Target="http://www.gbif.es/ficheros/Generalizar%20y%20eliminar%20coordenadas.htm" TargetMode="External"/><Relationship Id="rId11" Type="http://schemas.openxmlformats.org/officeDocument/2006/relationships/image" Target="../media/image18.png"/><Relationship Id="rId5" Type="http://schemas.openxmlformats.org/officeDocument/2006/relationships/image" Target="../media/image15.png"/><Relationship Id="rId10" Type="http://schemas.openxmlformats.org/officeDocument/2006/relationships/hyperlink" Target="http://www.gbif.es/ficheros/Indice%20de%20calidad%20aparente.htm" TargetMode="External"/><Relationship Id="rId4" Type="http://schemas.openxmlformats.org/officeDocument/2006/relationships/hyperlink" Target="http://www.gbif.es/ficheros/Detectar%20caracteres%20ASCII.htm" TargetMode="External"/><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34087"/>
            <a:ext cx="4355976" cy="843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6034088"/>
            <a:ext cx="4860032" cy="851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Grp="1" noChangeArrowheads="1"/>
          </p:cNvSpPr>
          <p:nvPr>
            <p:ph type="ctrTitle"/>
          </p:nvPr>
        </p:nvSpPr>
        <p:spPr>
          <a:xfrm>
            <a:off x="152573" y="620688"/>
            <a:ext cx="5643563" cy="1843087"/>
          </a:xfrm>
        </p:spPr>
        <p:txBody>
          <a:bodyPr/>
          <a:lstStyle/>
          <a:p>
            <a:pPr algn="l" eaLnBrk="1" hangingPunct="1">
              <a:lnSpc>
                <a:spcPct val="90000"/>
              </a:lnSpc>
            </a:pPr>
            <a:r>
              <a:rPr lang="es-ES" sz="3600" dirty="0" smtClean="0"/>
              <a:t>Data </a:t>
            </a:r>
            <a:r>
              <a:rPr lang="es-ES" sz="3600" dirty="0" err="1" smtClean="0"/>
              <a:t>Quality</a:t>
            </a:r>
            <a:r>
              <a:rPr lang="es-ES" sz="3600" dirty="0" smtClean="0"/>
              <a:t> in GBIF </a:t>
            </a:r>
            <a:r>
              <a:rPr lang="es-ES" sz="3600" dirty="0" err="1" smtClean="0"/>
              <a:t>Spain</a:t>
            </a:r>
            <a:endParaRPr lang="es-ES" sz="3600" dirty="0" smtClean="0"/>
          </a:p>
        </p:txBody>
      </p:sp>
      <p:sp>
        <p:nvSpPr>
          <p:cNvPr id="2054" name="Text Box 3"/>
          <p:cNvSpPr txBox="1">
            <a:spLocks noChangeArrowheads="1"/>
          </p:cNvSpPr>
          <p:nvPr/>
        </p:nvSpPr>
        <p:spPr bwMode="auto">
          <a:xfrm>
            <a:off x="165100" y="3429000"/>
            <a:ext cx="2279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Clr>
                <a:srgbClr val="DE0000"/>
              </a:buClr>
            </a:pPr>
            <a:r>
              <a:rPr lang="en-US" sz="2000" b="1" dirty="0">
                <a:solidFill>
                  <a:srgbClr val="16355A"/>
                </a:solidFill>
                <a:latin typeface="Consolas" pitchFamily="49" charset="0"/>
                <a:cs typeface="Arial" charset="0"/>
              </a:rPr>
              <a:t>Francisco Pando</a:t>
            </a:r>
          </a:p>
          <a:p>
            <a:pPr eaLnBrk="1" hangingPunct="1">
              <a:lnSpc>
                <a:spcPct val="80000"/>
              </a:lnSpc>
              <a:spcBef>
                <a:spcPct val="20000"/>
              </a:spcBef>
              <a:buClr>
                <a:srgbClr val="DE0000"/>
              </a:buClr>
            </a:pPr>
            <a:r>
              <a:rPr lang="en-US" sz="2000" b="1" dirty="0">
                <a:solidFill>
                  <a:srgbClr val="16355A"/>
                </a:solidFill>
                <a:latin typeface="Consolas" pitchFamily="49" charset="0"/>
                <a:cs typeface="Arial" charset="0"/>
              </a:rPr>
              <a:t>GBIF - </a:t>
            </a:r>
            <a:r>
              <a:rPr lang="en-US" sz="2000" b="1" dirty="0" err="1">
                <a:solidFill>
                  <a:srgbClr val="16355A"/>
                </a:solidFill>
                <a:latin typeface="Consolas" pitchFamily="49" charset="0"/>
                <a:cs typeface="Arial" charset="0"/>
              </a:rPr>
              <a:t>España</a:t>
            </a:r>
            <a:endParaRPr lang="en-US" sz="5400" b="1">
              <a:solidFill>
                <a:srgbClr val="16355A"/>
              </a:solidFill>
              <a:latin typeface="Consolas" pitchFamily="49" charset="0"/>
              <a:cs typeface="Arial" charset="0"/>
            </a:endParaRPr>
          </a:p>
        </p:txBody>
      </p:sp>
      <p:pic>
        <p:nvPicPr>
          <p:cNvPr id="2056" name="Picture 7" descr="logogbif27-6-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538" y="4105275"/>
            <a:ext cx="1600200"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0" y="6054387"/>
            <a:ext cx="4355976" cy="584775"/>
          </a:xfrm>
          <a:prstGeom prst="rect">
            <a:avLst/>
          </a:prstGeom>
        </p:spPr>
        <p:txBody>
          <a:bodyPr wrap="square">
            <a:spAutoFit/>
          </a:bodyPr>
          <a:lstStyle/>
          <a:p>
            <a:r>
              <a:rPr lang="es-ES" sz="1600" dirty="0" smtClean="0">
                <a:solidFill>
                  <a:schemeClr val="bg1"/>
                </a:solidFill>
              </a:rPr>
              <a:t>GBIF </a:t>
            </a:r>
            <a:r>
              <a:rPr lang="es-ES" sz="1600" dirty="0" err="1" smtClean="0">
                <a:solidFill>
                  <a:schemeClr val="bg1"/>
                </a:solidFill>
              </a:rPr>
              <a:t>Mentoring</a:t>
            </a:r>
            <a:r>
              <a:rPr lang="es-ES" sz="1600" dirty="0" smtClean="0">
                <a:solidFill>
                  <a:schemeClr val="bg1"/>
                </a:solidFill>
              </a:rPr>
              <a:t> (France, Portugal, </a:t>
            </a:r>
            <a:r>
              <a:rPr lang="es-ES" sz="1600" dirty="0" err="1" smtClean="0">
                <a:solidFill>
                  <a:schemeClr val="bg1"/>
                </a:solidFill>
              </a:rPr>
              <a:t>Spain</a:t>
            </a:r>
            <a:r>
              <a:rPr lang="es-ES" sz="1600" dirty="0" smtClean="0">
                <a:solidFill>
                  <a:schemeClr val="bg1"/>
                </a:solidFill>
              </a:rPr>
              <a:t>)</a:t>
            </a:r>
          </a:p>
          <a:p>
            <a:r>
              <a:rPr lang="es-ES" sz="1600" dirty="0" smtClean="0">
                <a:solidFill>
                  <a:schemeClr val="bg1"/>
                </a:solidFill>
              </a:rPr>
              <a:t>Madrid Meeting</a:t>
            </a:r>
            <a:endParaRPr lang="en-US" sz="1600" dirty="0">
              <a:solidFill>
                <a:schemeClr val="bg1"/>
              </a:solidFill>
            </a:endParaRPr>
          </a:p>
        </p:txBody>
      </p:sp>
      <p:sp>
        <p:nvSpPr>
          <p:cNvPr id="2" name="Rectangle 1"/>
          <p:cNvSpPr/>
          <p:nvPr/>
        </p:nvSpPr>
        <p:spPr>
          <a:xfrm>
            <a:off x="5000600" y="6021288"/>
            <a:ext cx="3963888" cy="830997"/>
          </a:xfrm>
          <a:prstGeom prst="rect">
            <a:avLst/>
          </a:prstGeom>
        </p:spPr>
        <p:txBody>
          <a:bodyPr wrap="square">
            <a:spAutoFit/>
          </a:bodyPr>
          <a:lstStyle/>
          <a:p>
            <a:pPr algn="r"/>
            <a:r>
              <a:rPr lang="es-ES" sz="1600" dirty="0" smtClean="0">
                <a:solidFill>
                  <a:schemeClr val="bg1"/>
                </a:solidFill>
              </a:rPr>
              <a:t>GBIF España. Unidad de Coordinación</a:t>
            </a:r>
          </a:p>
          <a:p>
            <a:pPr algn="r"/>
            <a:r>
              <a:rPr lang="es-ES" sz="1600" dirty="0" smtClean="0">
                <a:solidFill>
                  <a:schemeClr val="bg1"/>
                </a:solidFill>
              </a:rPr>
              <a:t>Real </a:t>
            </a:r>
            <a:r>
              <a:rPr lang="es-ES" sz="1600" dirty="0">
                <a:solidFill>
                  <a:schemeClr val="bg1"/>
                </a:solidFill>
              </a:rPr>
              <a:t>Jardín Botánico - CSIC</a:t>
            </a:r>
          </a:p>
          <a:p>
            <a:pPr algn="r"/>
            <a:r>
              <a:rPr lang="es-ES" sz="1600" dirty="0" smtClean="0">
                <a:solidFill>
                  <a:schemeClr val="bg1"/>
                </a:solidFill>
              </a:rPr>
              <a:t>Madrid, </a:t>
            </a:r>
            <a:r>
              <a:rPr lang="es-ES" sz="1600" dirty="0" err="1" smtClean="0">
                <a:solidFill>
                  <a:schemeClr val="bg1"/>
                </a:solidFill>
              </a:rPr>
              <a:t>January</a:t>
            </a:r>
            <a:r>
              <a:rPr lang="es-ES" sz="1600" dirty="0" smtClean="0">
                <a:solidFill>
                  <a:schemeClr val="bg1"/>
                </a:solidFill>
              </a:rPr>
              <a:t> 2014</a:t>
            </a:r>
            <a:endParaRPr lang="es-ES" sz="1600" dirty="0">
              <a:solidFill>
                <a:schemeClr val="bg1"/>
              </a:solidFill>
            </a:endParaRPr>
          </a:p>
        </p:txBody>
      </p:sp>
    </p:spTree>
    <p:extLst>
      <p:ext uri="{BB962C8B-B14F-4D97-AF65-F5344CB8AC3E}">
        <p14:creationId xmlns:p14="http://schemas.microsoft.com/office/powerpoint/2010/main" val="408905640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79512" y="44624"/>
            <a:ext cx="4752528" cy="1143000"/>
          </a:xfrm>
        </p:spPr>
        <p:txBody>
          <a:bodyPr>
            <a:normAutofit/>
          </a:bodyPr>
          <a:lstStyle/>
          <a:p>
            <a:r>
              <a:rPr lang="es-ES" sz="2200" dirty="0" smtClean="0"/>
              <a:t>Tracking Data </a:t>
            </a:r>
            <a:r>
              <a:rPr lang="es-ES" sz="2200" dirty="0" err="1" smtClean="0"/>
              <a:t>quality</a:t>
            </a:r>
            <a:r>
              <a:rPr lang="es-ES" sz="2200" dirty="0" smtClean="0"/>
              <a:t/>
            </a:r>
            <a:br>
              <a:rPr lang="es-ES" sz="2200" dirty="0" smtClean="0"/>
            </a:br>
            <a:r>
              <a:rPr lang="es-ES" sz="2200" dirty="0" smtClean="0"/>
              <a:t/>
            </a:r>
            <a:br>
              <a:rPr lang="es-ES" sz="2200" dirty="0" smtClean="0"/>
            </a:br>
            <a:r>
              <a:rPr lang="es-ES" sz="2200" dirty="0" err="1" smtClean="0">
                <a:solidFill>
                  <a:schemeClr val="tx1">
                    <a:lumMod val="50000"/>
                    <a:lumOff val="50000"/>
                  </a:schemeClr>
                </a:solidFill>
              </a:rPr>
              <a:t>The</a:t>
            </a:r>
            <a:r>
              <a:rPr lang="es-ES" sz="2200" dirty="0" smtClean="0">
                <a:solidFill>
                  <a:schemeClr val="tx1">
                    <a:lumMod val="50000"/>
                    <a:lumOff val="50000"/>
                  </a:schemeClr>
                </a:solidFill>
              </a:rPr>
              <a:t> ICA </a:t>
            </a:r>
            <a:r>
              <a:rPr lang="es-ES" sz="2200" dirty="0" err="1" smtClean="0">
                <a:solidFill>
                  <a:schemeClr val="tx1">
                    <a:lumMod val="50000"/>
                    <a:lumOff val="50000"/>
                  </a:schemeClr>
                </a:solidFill>
              </a:rPr>
              <a:t>Apparent</a:t>
            </a:r>
            <a:r>
              <a:rPr lang="es-ES" sz="2200" dirty="0" smtClean="0">
                <a:solidFill>
                  <a:schemeClr val="tx1">
                    <a:lumMod val="50000"/>
                    <a:lumOff val="50000"/>
                  </a:schemeClr>
                </a:solidFill>
              </a:rPr>
              <a:t> </a:t>
            </a:r>
            <a:r>
              <a:rPr lang="es-ES" sz="2200" dirty="0" err="1" smtClean="0">
                <a:solidFill>
                  <a:schemeClr val="tx1">
                    <a:lumMod val="50000"/>
                    <a:lumOff val="50000"/>
                  </a:schemeClr>
                </a:solidFill>
              </a:rPr>
              <a:t>Quality</a:t>
            </a:r>
            <a:r>
              <a:rPr lang="es-ES" sz="2200" dirty="0" smtClean="0">
                <a:solidFill>
                  <a:schemeClr val="tx1">
                    <a:lumMod val="50000"/>
                    <a:lumOff val="50000"/>
                  </a:schemeClr>
                </a:solidFill>
              </a:rPr>
              <a:t> </a:t>
            </a:r>
            <a:r>
              <a:rPr lang="es-ES" sz="2200" dirty="0" err="1">
                <a:solidFill>
                  <a:schemeClr val="tx1">
                    <a:lumMod val="50000"/>
                    <a:lumOff val="50000"/>
                  </a:schemeClr>
                </a:solidFill>
              </a:rPr>
              <a:t>I</a:t>
            </a:r>
            <a:r>
              <a:rPr lang="es-ES" sz="2200" dirty="0" err="1" smtClean="0">
                <a:solidFill>
                  <a:schemeClr val="tx1">
                    <a:lumMod val="50000"/>
                    <a:lumOff val="50000"/>
                  </a:schemeClr>
                </a:solidFill>
              </a:rPr>
              <a:t>ndex</a:t>
            </a:r>
            <a:endParaRPr lang="es-ES" sz="2200" dirty="0">
              <a:solidFill>
                <a:schemeClr val="tx1">
                  <a:lumMod val="50000"/>
                  <a:lumOff val="50000"/>
                </a:schemeClr>
              </a:solidFill>
            </a:endParaRPr>
          </a:p>
        </p:txBody>
      </p:sp>
      <p:sp>
        <p:nvSpPr>
          <p:cNvPr id="5" name="2 Marcador de contenido"/>
          <p:cNvSpPr>
            <a:spLocks noGrp="1"/>
          </p:cNvSpPr>
          <p:nvPr>
            <p:ph idx="1"/>
          </p:nvPr>
        </p:nvSpPr>
        <p:spPr>
          <a:xfrm>
            <a:off x="179512" y="1600200"/>
            <a:ext cx="4680520" cy="4525963"/>
          </a:xfrm>
        </p:spPr>
        <p:txBody>
          <a:bodyPr>
            <a:normAutofit/>
          </a:bodyPr>
          <a:lstStyle/>
          <a:p>
            <a:r>
              <a:rPr lang="en-US" sz="2000" dirty="0" smtClean="0"/>
              <a:t>Three components (taxonomy, </a:t>
            </a:r>
            <a:r>
              <a:rPr lang="en-US" sz="2000" dirty="0" err="1" smtClean="0"/>
              <a:t>georeferencing</a:t>
            </a:r>
            <a:r>
              <a:rPr lang="en-US" sz="2000" dirty="0" smtClean="0"/>
              <a:t>, dates)</a:t>
            </a:r>
          </a:p>
          <a:p>
            <a:r>
              <a:rPr lang="en-US" sz="2000" dirty="0" smtClean="0"/>
              <a:t>Calculated on dataset from DT</a:t>
            </a:r>
          </a:p>
          <a:p>
            <a:r>
              <a:rPr lang="en-US" sz="2000" dirty="0" smtClean="0"/>
              <a:t>Improving over time</a:t>
            </a:r>
            <a:endParaRPr lang="en-US" sz="2000" dirty="0"/>
          </a:p>
        </p:txBody>
      </p:sp>
      <p:pic>
        <p:nvPicPr>
          <p:cNvPr id="7" name="Picture 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9512" y="3140968"/>
            <a:ext cx="4083737" cy="2896171"/>
          </a:xfrm>
          <a:prstGeom prst="rect">
            <a:avLst/>
          </a:prstGeom>
          <a:noFill/>
          <a:ln w="12700" algn="ctr">
            <a:solidFill>
              <a:schemeClr val="bg1"/>
            </a:solidFill>
            <a:miter lim="800000"/>
            <a:headEnd/>
            <a:tailEnd/>
          </a:ln>
          <a:effectLst>
            <a:reflection blurRad="6350" stA="50000" endPos="15000" dir="5400000" sy="-100000" algn="bl" rotWithShape="0"/>
          </a:effectLst>
          <a:extLst>
            <a:ext uri="{909E8E84-426E-40DD-AFC4-6F175D3DCCD1}">
              <a14:hiddenFill xmlns:a14="http://schemas.microsoft.com/office/drawing/2010/main">
                <a:solidFill>
                  <a:schemeClr val="accent1"/>
                </a:solidFill>
              </a14:hiddenFill>
            </a:ext>
          </a:extLst>
        </p:spPr>
      </p:pic>
      <p:sp>
        <p:nvSpPr>
          <p:cNvPr id="8" name="1 Rectángulo"/>
          <p:cNvSpPr>
            <a:spLocks noChangeArrowheads="1"/>
          </p:cNvSpPr>
          <p:nvPr/>
        </p:nvSpPr>
        <p:spPr bwMode="auto">
          <a:xfrm>
            <a:off x="1043608" y="1156742"/>
            <a:ext cx="3012556" cy="400110"/>
          </a:xfrm>
          <a:prstGeom prst="rect">
            <a:avLst/>
          </a:prstGeom>
          <a:solidFill>
            <a:schemeClr val="accent5">
              <a:lumMod val="40000"/>
              <a:lumOff val="60000"/>
            </a:schemeClr>
          </a:solidFill>
          <a:ln>
            <a:noFill/>
          </a:ln>
          <a:extLst/>
        </p:spPr>
        <p:txBody>
          <a:bodyPr wrap="none">
            <a:spAutoFit/>
          </a:bodyPr>
          <a:lstStyle>
            <a:lvl1pPr eaLnBrk="0" hangingPunct="0">
              <a:defRPr sz="2400" i="1">
                <a:solidFill>
                  <a:srgbClr val="F1FFD5"/>
                </a:solidFill>
                <a:latin typeface="Verdana" pitchFamily="34" charset="0"/>
              </a:defRPr>
            </a:lvl1pPr>
            <a:lvl2pPr marL="742950" indent="-285750" eaLnBrk="0" hangingPunct="0">
              <a:defRPr sz="2400" i="1">
                <a:solidFill>
                  <a:srgbClr val="F1FFD5"/>
                </a:solidFill>
                <a:latin typeface="Verdana" pitchFamily="34" charset="0"/>
              </a:defRPr>
            </a:lvl2pPr>
            <a:lvl3pPr marL="1143000" indent="-228600" eaLnBrk="0" hangingPunct="0">
              <a:defRPr sz="2400" i="1">
                <a:solidFill>
                  <a:srgbClr val="F1FFD5"/>
                </a:solidFill>
                <a:latin typeface="Verdana" pitchFamily="34" charset="0"/>
              </a:defRPr>
            </a:lvl3pPr>
            <a:lvl4pPr marL="1600200" indent="-228600" eaLnBrk="0" hangingPunct="0">
              <a:defRPr sz="2400" i="1">
                <a:solidFill>
                  <a:srgbClr val="F1FFD5"/>
                </a:solidFill>
                <a:latin typeface="Verdana" pitchFamily="34" charset="0"/>
              </a:defRPr>
            </a:lvl4pPr>
            <a:lvl5pPr marL="2057400" indent="-228600" eaLnBrk="0" hangingPunct="0">
              <a:defRPr sz="2400" i="1">
                <a:solidFill>
                  <a:srgbClr val="F1FFD5"/>
                </a:solidFill>
                <a:latin typeface="Verdana" pitchFamily="34" charset="0"/>
              </a:defRPr>
            </a:lvl5pPr>
            <a:lvl6pPr marL="25146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6pPr>
            <a:lvl7pPr marL="29718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7pPr>
            <a:lvl8pPr marL="34290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8pPr>
            <a:lvl9pPr marL="38862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9pPr>
          </a:lstStyle>
          <a:p>
            <a:pPr eaLnBrk="1" hangingPunct="1"/>
            <a:r>
              <a:rPr lang="es-ES" altLang="es-ES" sz="2000" dirty="0">
                <a:solidFill>
                  <a:srgbClr val="FFFF00"/>
                </a:solidFill>
                <a:latin typeface="Calibri" panose="020F0502020204030204" pitchFamily="34" charset="0"/>
                <a:hlinkClick r:id="rId3"/>
              </a:rPr>
              <a:t>http://www.gbif.es/ica.php</a:t>
            </a:r>
            <a:endParaRPr lang="es-ES" altLang="es-ES" sz="2000" dirty="0">
              <a:solidFill>
                <a:srgbClr val="FFFF00"/>
              </a:solidFill>
              <a:latin typeface="Calibri" panose="020F050202020403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493131"/>
            <a:ext cx="4474296" cy="58174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977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xEl>
                                              <p:pRg st="1" end="1"/>
                                            </p:txEl>
                                          </p:spTgt>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childTnLst>
                          </p:cTn>
                        </p:par>
                        <p:par>
                          <p:cTn id="13" fill="hold">
                            <p:stCondLst>
                              <p:cond delay="1500"/>
                            </p:stCondLst>
                            <p:childTnLst>
                              <p:par>
                                <p:cTn id="14" presetID="2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n-US" dirty="0" smtClean="0"/>
              <a:t>TRAINING: PROMOTE DQ</a:t>
            </a:r>
            <a:endParaRPr lang="en-US" dirty="0"/>
          </a:p>
        </p:txBody>
      </p:sp>
      <p:sp>
        <p:nvSpPr>
          <p:cNvPr id="3" name="2 Marcador de contenido"/>
          <p:cNvSpPr>
            <a:spLocks noGrp="1"/>
          </p:cNvSpPr>
          <p:nvPr>
            <p:ph idx="1"/>
          </p:nvPr>
        </p:nvSpPr>
        <p:spPr/>
        <p:txBody>
          <a:bodyPr/>
          <a:lstStyle/>
          <a:p>
            <a:r>
              <a:rPr lang="en-US" dirty="0" smtClean="0"/>
              <a:t>Extensive training at gbif.es, first seminar in 2007</a:t>
            </a:r>
          </a:p>
          <a:p>
            <a:r>
              <a:rPr lang="en-US" dirty="0" smtClean="0"/>
              <a:t>International – strong recruitment in the Americas</a:t>
            </a:r>
          </a:p>
          <a:p>
            <a:r>
              <a:rPr lang="en-US" dirty="0" smtClean="0"/>
              <a:t>Materials made publicly available</a:t>
            </a:r>
          </a:p>
          <a:p>
            <a:r>
              <a:rPr lang="en-US" dirty="0" smtClean="0"/>
              <a:t>Repository of DQ materials: BDQ</a:t>
            </a:r>
            <a:endParaRPr lang="en-US" dirty="0"/>
          </a:p>
        </p:txBody>
      </p:sp>
    </p:spTree>
    <p:extLst>
      <p:ext uri="{BB962C8B-B14F-4D97-AF65-F5344CB8AC3E}">
        <p14:creationId xmlns:p14="http://schemas.microsoft.com/office/powerpoint/2010/main" val="23901086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n-US" dirty="0" smtClean="0"/>
              <a:t>DQ TRAINING</a:t>
            </a:r>
            <a:endParaRPr lang="en-US" dirty="0"/>
          </a:p>
        </p:txBody>
      </p:sp>
      <p:sp>
        <p:nvSpPr>
          <p:cNvPr id="5" name="Content Placeholder 2"/>
          <p:cNvSpPr>
            <a:spLocks noGrp="1"/>
          </p:cNvSpPr>
          <p:nvPr>
            <p:ph idx="1"/>
          </p:nvPr>
        </p:nvSpPr>
        <p:spPr/>
        <p:txBody>
          <a:bodyPr>
            <a:normAutofit/>
          </a:bodyPr>
          <a:lstStyle/>
          <a:p>
            <a:pPr>
              <a:lnSpc>
                <a:spcPct val="90000"/>
              </a:lnSpc>
              <a:spcBef>
                <a:spcPct val="30000"/>
              </a:spcBef>
              <a:spcAft>
                <a:spcPct val="25000"/>
              </a:spcAft>
              <a:defRPr/>
            </a:pPr>
            <a:r>
              <a:rPr lang="en-US" sz="2400" dirty="0" smtClean="0">
                <a:latin typeface="Calibri" panose="020F0502020204030204" pitchFamily="34" charset="0"/>
              </a:rPr>
              <a:t>Started 2007</a:t>
            </a:r>
          </a:p>
          <a:p>
            <a:pPr>
              <a:lnSpc>
                <a:spcPct val="90000"/>
              </a:lnSpc>
              <a:spcBef>
                <a:spcPct val="30000"/>
              </a:spcBef>
              <a:spcAft>
                <a:spcPct val="25000"/>
              </a:spcAft>
              <a:defRPr/>
            </a:pPr>
            <a:r>
              <a:rPr lang="en-US" sz="2400" dirty="0" smtClean="0">
                <a:latin typeface="Calibri" panose="020F0502020204030204" pitchFamily="34" charset="0"/>
              </a:rPr>
              <a:t>On-site workshops</a:t>
            </a:r>
            <a:r>
              <a:rPr lang="en-US" sz="2400" dirty="0">
                <a:latin typeface="Calibri" panose="020F0502020204030204" pitchFamily="34" charset="0"/>
              </a:rPr>
              <a:t>:</a:t>
            </a:r>
            <a:endParaRPr lang="en-US" sz="2400" dirty="0" smtClean="0">
              <a:latin typeface="Calibri" panose="020F0502020204030204" pitchFamily="34" charset="0"/>
            </a:endParaRPr>
          </a:p>
          <a:p>
            <a:pPr lvl="1">
              <a:lnSpc>
                <a:spcPct val="90000"/>
              </a:lnSpc>
              <a:spcBef>
                <a:spcPct val="30000"/>
              </a:spcBef>
              <a:spcAft>
                <a:spcPct val="25000"/>
              </a:spcAft>
              <a:defRPr/>
            </a:pPr>
            <a:r>
              <a:rPr lang="es-ES" sz="2000" dirty="0" smtClean="0">
                <a:latin typeface="Calibri" panose="020F0502020204030204" pitchFamily="34" charset="0"/>
              </a:rPr>
              <a:t>III GBIF </a:t>
            </a:r>
            <a:r>
              <a:rPr lang="es-ES" sz="2000" dirty="0" err="1" smtClean="0">
                <a:latin typeface="Calibri" panose="020F0502020204030204" pitchFamily="34" charset="0"/>
              </a:rPr>
              <a:t>Workshop</a:t>
            </a:r>
            <a:r>
              <a:rPr lang="es-ES" sz="2000" dirty="0" smtClean="0">
                <a:latin typeface="Calibri" panose="020F0502020204030204" pitchFamily="34" charset="0"/>
              </a:rPr>
              <a:t> </a:t>
            </a:r>
            <a:r>
              <a:rPr lang="es-ES" sz="2000" dirty="0" err="1" smtClean="0">
                <a:latin typeface="Calibri" panose="020F0502020204030204" pitchFamily="34" charset="0"/>
              </a:rPr>
              <a:t>on</a:t>
            </a:r>
            <a:r>
              <a:rPr lang="es-ES" sz="2000" dirty="0" smtClean="0">
                <a:latin typeface="Calibri" panose="020F0502020204030204" pitchFamily="34" charset="0"/>
              </a:rPr>
              <a:t> </a:t>
            </a:r>
            <a:r>
              <a:rPr lang="es-ES" sz="2000" dirty="0" err="1" smtClean="0">
                <a:latin typeface="Calibri" panose="020F0502020204030204" pitchFamily="34" charset="0"/>
              </a:rPr>
              <a:t>Biodiversity</a:t>
            </a:r>
            <a:r>
              <a:rPr lang="es-ES" sz="2000" dirty="0" smtClean="0">
                <a:latin typeface="Calibri" panose="020F0502020204030204" pitchFamily="34" charset="0"/>
              </a:rPr>
              <a:t> </a:t>
            </a:r>
            <a:r>
              <a:rPr lang="es-ES" sz="2000" dirty="0" err="1" smtClean="0">
                <a:latin typeface="Calibri" panose="020F0502020204030204" pitchFamily="34" charset="0"/>
              </a:rPr>
              <a:t>Database</a:t>
            </a:r>
            <a:r>
              <a:rPr lang="es-ES" sz="2000" dirty="0" smtClean="0">
                <a:latin typeface="Calibri" panose="020F0502020204030204" pitchFamily="34" charset="0"/>
              </a:rPr>
              <a:t> </a:t>
            </a:r>
            <a:r>
              <a:rPr lang="es-ES" sz="2000" dirty="0" err="1" smtClean="0">
                <a:latin typeface="Calibri" panose="020F0502020204030204" pitchFamily="34" charset="0"/>
              </a:rPr>
              <a:t>Quality</a:t>
            </a:r>
            <a:r>
              <a:rPr lang="es-ES" sz="2000" dirty="0" smtClean="0">
                <a:latin typeface="Calibri" panose="020F0502020204030204" pitchFamily="34" charset="0"/>
              </a:rPr>
              <a:t> (2009</a:t>
            </a:r>
            <a:r>
              <a:rPr lang="es-ES" sz="2000" dirty="0">
                <a:latin typeface="Calibri" panose="020F0502020204030204" pitchFamily="34" charset="0"/>
              </a:rPr>
              <a:t>) </a:t>
            </a:r>
            <a:r>
              <a:rPr lang="es-ES" sz="2000" dirty="0" smtClean="0">
                <a:latin typeface="Calibri" panose="020F0502020204030204" pitchFamily="34" charset="0"/>
              </a:rPr>
              <a:t/>
            </a:r>
            <a:br>
              <a:rPr lang="es-ES" sz="2000" dirty="0" smtClean="0">
                <a:latin typeface="Calibri" panose="020F0502020204030204" pitchFamily="34" charset="0"/>
              </a:rPr>
            </a:br>
            <a:r>
              <a:rPr lang="es-ES" sz="2000" dirty="0" smtClean="0">
                <a:solidFill>
                  <a:schemeClr val="accent3"/>
                </a:solidFill>
                <a:latin typeface="Calibri" panose="020F0502020204030204" pitchFamily="34" charset="0"/>
                <a:hlinkClick r:id="rId3"/>
              </a:rPr>
              <a:t>http</a:t>
            </a:r>
            <a:r>
              <a:rPr lang="es-ES" sz="2000" dirty="0">
                <a:solidFill>
                  <a:schemeClr val="accent3"/>
                </a:solidFill>
                <a:latin typeface="Calibri" panose="020F0502020204030204" pitchFamily="34" charset="0"/>
                <a:hlinkClick r:id="rId3"/>
              </a:rPr>
              <a:t>://</a:t>
            </a:r>
            <a:r>
              <a:rPr lang="es-ES" sz="2000" dirty="0" smtClean="0">
                <a:solidFill>
                  <a:schemeClr val="accent3"/>
                </a:solidFill>
                <a:latin typeface="Calibri" panose="020F0502020204030204" pitchFamily="34" charset="0"/>
                <a:hlinkClick r:id="rId3"/>
              </a:rPr>
              <a:t>www.gbif.es/formaciondetalles.php?IDForm=60</a:t>
            </a:r>
            <a:endParaRPr lang="es-ES" sz="2000" dirty="0" smtClean="0">
              <a:solidFill>
                <a:schemeClr val="accent3"/>
              </a:solidFill>
              <a:latin typeface="Calibri" panose="020F0502020204030204" pitchFamily="34" charset="0"/>
            </a:endParaRPr>
          </a:p>
          <a:p>
            <a:pPr lvl="1">
              <a:lnSpc>
                <a:spcPct val="90000"/>
              </a:lnSpc>
              <a:spcBef>
                <a:spcPct val="30000"/>
              </a:spcBef>
              <a:spcAft>
                <a:spcPct val="25000"/>
              </a:spcAft>
              <a:defRPr/>
            </a:pPr>
            <a:r>
              <a:rPr lang="es-ES" sz="2000" dirty="0" smtClean="0">
                <a:solidFill>
                  <a:schemeClr val="accent3"/>
                </a:solidFill>
                <a:latin typeface="Calibri" panose="020F0502020204030204" pitchFamily="34" charset="0"/>
              </a:rPr>
              <a:t>Etc.</a:t>
            </a:r>
            <a:endParaRPr lang="es-ES" sz="1400" dirty="0" smtClean="0">
              <a:solidFill>
                <a:schemeClr val="accent3"/>
              </a:solidFill>
              <a:latin typeface="Calibri" panose="020F0502020204030204" pitchFamily="34" charset="0"/>
            </a:endParaRPr>
          </a:p>
          <a:p>
            <a:pPr>
              <a:lnSpc>
                <a:spcPct val="90000"/>
              </a:lnSpc>
              <a:spcBef>
                <a:spcPct val="30000"/>
              </a:spcBef>
              <a:spcAft>
                <a:spcPct val="25000"/>
              </a:spcAft>
              <a:defRPr/>
            </a:pPr>
            <a:r>
              <a:rPr lang="es-ES" sz="2400" dirty="0" smtClean="0">
                <a:latin typeface="Calibri" panose="020F0502020204030204" pitchFamily="34" charset="0"/>
              </a:rPr>
              <a:t>On-line </a:t>
            </a:r>
            <a:r>
              <a:rPr lang="es-ES" sz="2400" dirty="0" err="1" smtClean="0">
                <a:latin typeface="Calibri" panose="020F0502020204030204" pitchFamily="34" charset="0"/>
              </a:rPr>
              <a:t>workshops</a:t>
            </a:r>
            <a:r>
              <a:rPr lang="es-ES" sz="2400" dirty="0" smtClean="0">
                <a:latin typeface="Calibri" panose="020F0502020204030204" pitchFamily="34" charset="0"/>
              </a:rPr>
              <a:t>:</a:t>
            </a:r>
          </a:p>
          <a:p>
            <a:pPr lvl="1">
              <a:lnSpc>
                <a:spcPct val="90000"/>
              </a:lnSpc>
              <a:spcBef>
                <a:spcPct val="30000"/>
              </a:spcBef>
              <a:spcAft>
                <a:spcPct val="25000"/>
              </a:spcAft>
              <a:defRPr/>
            </a:pPr>
            <a:r>
              <a:rPr lang="es-ES" sz="2000" dirty="0" smtClean="0">
                <a:latin typeface="Calibri" panose="020F0502020204030204" pitchFamily="34" charset="0"/>
              </a:rPr>
              <a:t>E-</a:t>
            </a:r>
            <a:r>
              <a:rPr lang="es-ES" sz="2000" dirty="0" err="1" smtClean="0">
                <a:latin typeface="Calibri" panose="020F0502020204030204" pitchFamily="34" charset="0"/>
              </a:rPr>
              <a:t>learning</a:t>
            </a:r>
            <a:r>
              <a:rPr lang="es-ES" sz="2000" dirty="0" smtClean="0">
                <a:latin typeface="Calibri" panose="020F0502020204030204" pitchFamily="34" charset="0"/>
              </a:rPr>
              <a:t> at GBIF.ES: IV </a:t>
            </a:r>
            <a:r>
              <a:rPr lang="es-ES" sz="2000" dirty="0" err="1" smtClean="0">
                <a:latin typeface="Calibri" panose="020F0502020204030204" pitchFamily="34" charset="0"/>
              </a:rPr>
              <a:t>Workshop</a:t>
            </a:r>
            <a:r>
              <a:rPr lang="es-ES" sz="2000" dirty="0" smtClean="0">
                <a:latin typeface="Calibri" panose="020F0502020204030204" pitchFamily="34" charset="0"/>
              </a:rPr>
              <a:t> </a:t>
            </a:r>
            <a:r>
              <a:rPr lang="es-ES" sz="2000" dirty="0" err="1" smtClean="0">
                <a:latin typeface="Calibri" panose="020F0502020204030204" pitchFamily="34" charset="0"/>
              </a:rPr>
              <a:t>on</a:t>
            </a:r>
            <a:r>
              <a:rPr lang="es-ES" sz="2000" dirty="0">
                <a:latin typeface="Calibri" panose="020F0502020204030204" pitchFamily="34" charset="0"/>
              </a:rPr>
              <a:t> </a:t>
            </a:r>
            <a:r>
              <a:rPr lang="es-ES" sz="2000" dirty="0" err="1">
                <a:latin typeface="Calibri" panose="020F0502020204030204" pitchFamily="34" charset="0"/>
              </a:rPr>
              <a:t>Biodiversity</a:t>
            </a:r>
            <a:r>
              <a:rPr lang="es-ES" sz="2000" dirty="0">
                <a:latin typeface="Calibri" panose="020F0502020204030204" pitchFamily="34" charset="0"/>
              </a:rPr>
              <a:t> </a:t>
            </a:r>
            <a:r>
              <a:rPr lang="es-ES" sz="2000" dirty="0" err="1">
                <a:latin typeface="Calibri" panose="020F0502020204030204" pitchFamily="34" charset="0"/>
              </a:rPr>
              <a:t>Database</a:t>
            </a:r>
            <a:r>
              <a:rPr lang="es-ES" sz="2000" dirty="0">
                <a:latin typeface="Calibri" panose="020F0502020204030204" pitchFamily="34" charset="0"/>
              </a:rPr>
              <a:t> </a:t>
            </a:r>
            <a:r>
              <a:rPr lang="es-ES" sz="2000" dirty="0" err="1">
                <a:latin typeface="Calibri" panose="020F0502020204030204" pitchFamily="34" charset="0"/>
              </a:rPr>
              <a:t>Quality</a:t>
            </a:r>
            <a:r>
              <a:rPr lang="es-ES" sz="2000" dirty="0">
                <a:latin typeface="Calibri" panose="020F0502020204030204" pitchFamily="34" charset="0"/>
              </a:rPr>
              <a:t> </a:t>
            </a:r>
            <a:r>
              <a:rPr lang="es-ES" sz="2000" dirty="0" smtClean="0">
                <a:latin typeface="Calibri" panose="020F0502020204030204" pitchFamily="34" charset="0"/>
              </a:rPr>
              <a:t>(2013) </a:t>
            </a:r>
            <a:r>
              <a:rPr lang="es-ES" sz="2000" dirty="0">
                <a:hlinkClick r:id="rId4"/>
              </a:rPr>
              <a:t>http://</a:t>
            </a:r>
            <a:r>
              <a:rPr lang="es-ES" sz="2000" dirty="0" smtClean="0">
                <a:hlinkClick r:id="rId4"/>
              </a:rPr>
              <a:t>www.gbif.es/formaciondetalles.php?IDForm=109</a:t>
            </a:r>
            <a:endParaRPr lang="es-ES" sz="2000" dirty="0" smtClean="0"/>
          </a:p>
          <a:p>
            <a:pPr lvl="1">
              <a:lnSpc>
                <a:spcPct val="90000"/>
              </a:lnSpc>
              <a:spcBef>
                <a:spcPct val="30000"/>
              </a:spcBef>
              <a:spcAft>
                <a:spcPct val="25000"/>
              </a:spcAft>
              <a:defRPr/>
            </a:pPr>
            <a:r>
              <a:rPr lang="es-ES" sz="2000" dirty="0" smtClean="0"/>
              <a:t>Etc.</a:t>
            </a:r>
          </a:p>
          <a:p>
            <a:pPr eaLnBrk="1" hangingPunct="1">
              <a:lnSpc>
                <a:spcPct val="90000"/>
              </a:lnSpc>
              <a:spcBef>
                <a:spcPct val="30000"/>
              </a:spcBef>
              <a:spcAft>
                <a:spcPct val="25000"/>
              </a:spcAft>
              <a:defRPr/>
            </a:pPr>
            <a:r>
              <a:rPr lang="es-ES" sz="2400" dirty="0" smtClean="0">
                <a:latin typeface="Calibri" panose="020F0502020204030204" pitchFamily="34" charset="0"/>
              </a:rPr>
              <a:t>Video </a:t>
            </a:r>
            <a:r>
              <a:rPr lang="es-ES" sz="2400" dirty="0" err="1" smtClean="0">
                <a:latin typeface="Calibri" panose="020F0502020204030204" pitchFamily="34" charset="0"/>
              </a:rPr>
              <a:t>recordings</a:t>
            </a:r>
            <a:r>
              <a:rPr lang="es-ES" sz="2400" dirty="0" smtClean="0">
                <a:latin typeface="Calibri" panose="020F0502020204030204" pitchFamily="34" charset="0"/>
              </a:rPr>
              <a:t> of </a:t>
            </a:r>
            <a:r>
              <a:rPr lang="es-ES" sz="2400" dirty="0" err="1" smtClean="0">
                <a:latin typeface="Calibri" panose="020F0502020204030204" pitchFamily="34" charset="0"/>
              </a:rPr>
              <a:t>workshops</a:t>
            </a:r>
            <a:endParaRPr lang="es-ES" sz="2400" dirty="0" smtClean="0">
              <a:latin typeface="Calibri" panose="020F0502020204030204" pitchFamily="34" charset="0"/>
            </a:endParaRPr>
          </a:p>
          <a:p>
            <a:pPr marL="82550" indent="279400" eaLnBrk="1" hangingPunct="1">
              <a:lnSpc>
                <a:spcPct val="90000"/>
              </a:lnSpc>
              <a:spcBef>
                <a:spcPct val="30000"/>
              </a:spcBef>
              <a:spcAft>
                <a:spcPct val="25000"/>
              </a:spcAft>
              <a:buFont typeface="Wingdings 2" pitchFamily="18" charset="2"/>
              <a:buNone/>
              <a:defRPr/>
            </a:pPr>
            <a:r>
              <a:rPr lang="es-ES" sz="1800" dirty="0" smtClean="0">
                <a:latin typeface="Calibri" panose="020F0502020204030204" pitchFamily="34" charset="0"/>
                <a:hlinkClick r:id="rId5"/>
              </a:rPr>
              <a:t>http://www.gbif.es/videos/videos.php</a:t>
            </a:r>
            <a:endParaRPr lang="es-ES" sz="1800" dirty="0" smtClean="0">
              <a:latin typeface="Calibri" panose="020F0502020204030204" pitchFamily="34" charset="0"/>
            </a:endParaRPr>
          </a:p>
          <a:p>
            <a:pPr marL="82550" indent="0" eaLnBrk="1" hangingPunct="1">
              <a:lnSpc>
                <a:spcPct val="90000"/>
              </a:lnSpc>
              <a:spcBef>
                <a:spcPct val="30000"/>
              </a:spcBef>
              <a:spcAft>
                <a:spcPct val="25000"/>
              </a:spcAft>
              <a:buFont typeface="Wingdings 2" pitchFamily="18" charset="2"/>
              <a:buNone/>
              <a:defRPr/>
            </a:pPr>
            <a:endParaRPr lang="es-ES" sz="1800" dirty="0" smtClean="0">
              <a:latin typeface="Calibri" panose="020F0502020204030204" pitchFamily="34" charset="0"/>
            </a:endParaRPr>
          </a:p>
        </p:txBody>
      </p:sp>
    </p:spTree>
    <p:extLst>
      <p:ext uri="{BB962C8B-B14F-4D97-AF65-F5344CB8AC3E}">
        <p14:creationId xmlns:p14="http://schemas.microsoft.com/office/powerpoint/2010/main" val="26585692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5716"/>
            <a:ext cx="8229600" cy="1143000"/>
          </a:xfrm>
        </p:spPr>
        <p:txBody>
          <a:bodyPr/>
          <a:lstStyle/>
          <a:p>
            <a:r>
              <a:rPr lang="en-US" dirty="0" smtClean="0"/>
              <a:t>DQ TRAINING</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71600" y="1340768"/>
            <a:ext cx="7432018" cy="4570180"/>
          </a:xfrm>
          <a:prstGeom prst="rect">
            <a:avLst/>
          </a:prstGeom>
          <a:noFill/>
          <a:ln>
            <a:noFill/>
          </a:ln>
          <a:effectLst>
            <a:reflection blurRad="6350" stA="50000" endPos="8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Rectángulo"/>
          <p:cNvSpPr/>
          <p:nvPr/>
        </p:nvSpPr>
        <p:spPr>
          <a:xfrm>
            <a:off x="2699792" y="836712"/>
            <a:ext cx="3723327" cy="369332"/>
          </a:xfrm>
          <a:prstGeom prst="rect">
            <a:avLst/>
          </a:prstGeom>
        </p:spPr>
        <p:txBody>
          <a:bodyPr wrap="none">
            <a:spAutoFit/>
          </a:bodyPr>
          <a:lstStyle/>
          <a:p>
            <a:r>
              <a:rPr lang="es-ES" dirty="0">
                <a:hlinkClick r:id="rId4"/>
              </a:rPr>
              <a:t>http://www.gbif.es/formacion_in.php</a:t>
            </a:r>
            <a:endParaRPr lang="en-US" dirty="0"/>
          </a:p>
        </p:txBody>
      </p:sp>
      <p:sp>
        <p:nvSpPr>
          <p:cNvPr id="5" name="4 Flecha derecha"/>
          <p:cNvSpPr/>
          <p:nvPr/>
        </p:nvSpPr>
        <p:spPr>
          <a:xfrm>
            <a:off x="251520" y="2924944"/>
            <a:ext cx="576064" cy="216024"/>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6 Flecha derecha"/>
          <p:cNvSpPr/>
          <p:nvPr/>
        </p:nvSpPr>
        <p:spPr>
          <a:xfrm>
            <a:off x="251520" y="4149080"/>
            <a:ext cx="576064" cy="216024"/>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7 Flecha derecha"/>
          <p:cNvSpPr/>
          <p:nvPr/>
        </p:nvSpPr>
        <p:spPr>
          <a:xfrm>
            <a:off x="251520" y="4797152"/>
            <a:ext cx="576064" cy="21602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8 Flecha derecha"/>
          <p:cNvSpPr/>
          <p:nvPr/>
        </p:nvSpPr>
        <p:spPr>
          <a:xfrm>
            <a:off x="251520" y="3284984"/>
            <a:ext cx="576064" cy="216024"/>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043608" y="2636912"/>
            <a:ext cx="6833642" cy="30205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10 Flecha derecha"/>
          <p:cNvSpPr/>
          <p:nvPr/>
        </p:nvSpPr>
        <p:spPr>
          <a:xfrm>
            <a:off x="251520" y="2564904"/>
            <a:ext cx="576064" cy="216024"/>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1 Flecha derecha"/>
          <p:cNvSpPr/>
          <p:nvPr/>
        </p:nvSpPr>
        <p:spPr>
          <a:xfrm>
            <a:off x="251520" y="4149080"/>
            <a:ext cx="576064" cy="21602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2 Flecha derecha"/>
          <p:cNvSpPr/>
          <p:nvPr/>
        </p:nvSpPr>
        <p:spPr>
          <a:xfrm>
            <a:off x="251520" y="4509120"/>
            <a:ext cx="576064" cy="216024"/>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71600" y="2420888"/>
            <a:ext cx="8253897"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Flecha derecha"/>
          <p:cNvSpPr/>
          <p:nvPr/>
        </p:nvSpPr>
        <p:spPr>
          <a:xfrm>
            <a:off x="251520" y="2492896"/>
            <a:ext cx="576064" cy="21602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18 Flecha derecha"/>
          <p:cNvSpPr/>
          <p:nvPr/>
        </p:nvSpPr>
        <p:spPr>
          <a:xfrm>
            <a:off x="251520" y="3789040"/>
            <a:ext cx="576064" cy="216024"/>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19 Flecha derecha"/>
          <p:cNvSpPr/>
          <p:nvPr/>
        </p:nvSpPr>
        <p:spPr>
          <a:xfrm>
            <a:off x="251520" y="5157192"/>
            <a:ext cx="576064" cy="216024"/>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20 Flecha derecha"/>
          <p:cNvSpPr/>
          <p:nvPr/>
        </p:nvSpPr>
        <p:spPr>
          <a:xfrm>
            <a:off x="251520" y="5445224"/>
            <a:ext cx="576064" cy="21602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1" name="Picture 7"/>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043607" y="2492896"/>
            <a:ext cx="8229772" cy="32000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22 Flecha derecha"/>
          <p:cNvSpPr/>
          <p:nvPr/>
        </p:nvSpPr>
        <p:spPr>
          <a:xfrm>
            <a:off x="251520" y="3501008"/>
            <a:ext cx="576064" cy="21602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23 Flecha derecha"/>
          <p:cNvSpPr/>
          <p:nvPr/>
        </p:nvSpPr>
        <p:spPr>
          <a:xfrm>
            <a:off x="251520" y="2780928"/>
            <a:ext cx="576064" cy="216024"/>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043608" y="2348880"/>
            <a:ext cx="7278191" cy="3455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27 Flecha derecha"/>
          <p:cNvSpPr/>
          <p:nvPr/>
        </p:nvSpPr>
        <p:spPr>
          <a:xfrm>
            <a:off x="251520" y="3789040"/>
            <a:ext cx="576064" cy="216024"/>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30 Flecha derecha"/>
          <p:cNvSpPr/>
          <p:nvPr/>
        </p:nvSpPr>
        <p:spPr>
          <a:xfrm>
            <a:off x="251520" y="2780928"/>
            <a:ext cx="576064" cy="216024"/>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6" name="Picture 12"/>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71600" y="2348880"/>
            <a:ext cx="8593858" cy="34505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8388424" y="1052736"/>
            <a:ext cx="755576" cy="54726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52158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00"/>
                                        <p:tgtEl>
                                          <p:spTgt spid="102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50" fill="hold"/>
                                        <p:tgtEl>
                                          <p:spTgt spid="5"/>
                                        </p:tgtEl>
                                        <p:attrNameLst>
                                          <p:attrName>ppt_x</p:attrName>
                                        </p:attrNameLst>
                                      </p:cBhvr>
                                      <p:tavLst>
                                        <p:tav tm="0">
                                          <p:val>
                                            <p:strVal val="0-#ppt_w/2"/>
                                          </p:val>
                                        </p:tav>
                                        <p:tav tm="100000">
                                          <p:val>
                                            <p:strVal val="#ppt_x"/>
                                          </p:val>
                                        </p:tav>
                                      </p:tavLst>
                                    </p:anim>
                                    <p:anim calcmode="lin" valueType="num">
                                      <p:cBhvr additive="base">
                                        <p:cTn id="12" dur="25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250" fill="hold"/>
                                        <p:tgtEl>
                                          <p:spTgt spid="9"/>
                                        </p:tgtEl>
                                        <p:attrNameLst>
                                          <p:attrName>ppt_x</p:attrName>
                                        </p:attrNameLst>
                                      </p:cBhvr>
                                      <p:tavLst>
                                        <p:tav tm="0">
                                          <p:val>
                                            <p:strVal val="0-#ppt_w/2"/>
                                          </p:val>
                                        </p:tav>
                                        <p:tav tm="100000">
                                          <p:val>
                                            <p:strVal val="#ppt_x"/>
                                          </p:val>
                                        </p:tav>
                                      </p:tavLst>
                                    </p:anim>
                                    <p:anim calcmode="lin" valueType="num">
                                      <p:cBhvr additive="base">
                                        <p:cTn id="17" dur="25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250" fill="hold"/>
                                        <p:tgtEl>
                                          <p:spTgt spid="7"/>
                                        </p:tgtEl>
                                        <p:attrNameLst>
                                          <p:attrName>ppt_x</p:attrName>
                                        </p:attrNameLst>
                                      </p:cBhvr>
                                      <p:tavLst>
                                        <p:tav tm="0">
                                          <p:val>
                                            <p:strVal val="0-#ppt_w/2"/>
                                          </p:val>
                                        </p:tav>
                                        <p:tav tm="100000">
                                          <p:val>
                                            <p:strVal val="#ppt_x"/>
                                          </p:val>
                                        </p:tav>
                                      </p:tavLst>
                                    </p:anim>
                                    <p:anim calcmode="lin" valueType="num">
                                      <p:cBhvr additive="base">
                                        <p:cTn id="22" dur="25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250" fill="hold"/>
                                        <p:tgtEl>
                                          <p:spTgt spid="8"/>
                                        </p:tgtEl>
                                        <p:attrNameLst>
                                          <p:attrName>ppt_x</p:attrName>
                                        </p:attrNameLst>
                                      </p:cBhvr>
                                      <p:tavLst>
                                        <p:tav tm="0">
                                          <p:val>
                                            <p:strVal val="0-#ppt_w/2"/>
                                          </p:val>
                                        </p:tav>
                                        <p:tav tm="100000">
                                          <p:val>
                                            <p:strVal val="#ppt_x"/>
                                          </p:val>
                                        </p:tav>
                                      </p:tavLst>
                                    </p:anim>
                                    <p:anim calcmode="lin" valueType="num">
                                      <p:cBhvr additive="base">
                                        <p:cTn id="27" dur="25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nodeType="clickEffect">
                                  <p:stCondLst>
                                    <p:cond delay="0"/>
                                  </p:stCondLst>
                                  <p:childTnLst>
                                    <p:set>
                                      <p:cBhvr>
                                        <p:cTn id="31" dur="1" fill="hold">
                                          <p:stCondLst>
                                            <p:cond delay="0"/>
                                          </p:stCondLst>
                                        </p:cTn>
                                        <p:tgtEl>
                                          <p:spTgt spid="1027"/>
                                        </p:tgtEl>
                                        <p:attrNameLst>
                                          <p:attrName>style.visibility</p:attrName>
                                        </p:attrNameLst>
                                      </p:cBhvr>
                                      <p:to>
                                        <p:strVal val="visible"/>
                                      </p:to>
                                    </p:set>
                                    <p:animEffect transition="in" filter="wipe(right)">
                                      <p:cBhvr>
                                        <p:cTn id="32" dur="500"/>
                                        <p:tgtEl>
                                          <p:spTgt spid="1027"/>
                                        </p:tgtEl>
                                      </p:cBhvr>
                                    </p:animEffect>
                                  </p:childTnLst>
                                </p:cTn>
                              </p:par>
                            </p:childTnLst>
                          </p:cTn>
                        </p:par>
                        <p:par>
                          <p:cTn id="33" fill="hold">
                            <p:stCondLst>
                              <p:cond delay="500"/>
                            </p:stCondLst>
                            <p:childTnLst>
                              <p:par>
                                <p:cTn id="34" presetID="1" presetClass="exit" presetSubtype="0" fill="hold" grpId="1" nodeType="afterEffect">
                                  <p:stCondLst>
                                    <p:cond delay="0"/>
                                  </p:stCondLst>
                                  <p:childTnLst>
                                    <p:set>
                                      <p:cBhvr>
                                        <p:cTn id="35" dur="1" fill="hold">
                                          <p:stCondLst>
                                            <p:cond delay="0"/>
                                          </p:stCondLst>
                                        </p:cTn>
                                        <p:tgtEl>
                                          <p:spTgt spid="5"/>
                                        </p:tgtEl>
                                        <p:attrNameLst>
                                          <p:attrName>style.visibility</p:attrName>
                                        </p:attrNameLst>
                                      </p:cBhvr>
                                      <p:to>
                                        <p:strVal val="hidden"/>
                                      </p:to>
                                    </p:set>
                                  </p:childTnLst>
                                </p:cTn>
                              </p:par>
                            </p:childTnLst>
                          </p:cTn>
                        </p:par>
                        <p:par>
                          <p:cTn id="36" fill="hold">
                            <p:stCondLst>
                              <p:cond delay="500"/>
                            </p:stCondLst>
                            <p:childTnLst>
                              <p:par>
                                <p:cTn id="37" presetID="1" presetClass="exit" presetSubtype="0" fill="hold" grpId="1" nodeType="after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par>
                          <p:cTn id="39" fill="hold">
                            <p:stCondLst>
                              <p:cond delay="500"/>
                            </p:stCondLst>
                            <p:childTnLst>
                              <p:par>
                                <p:cTn id="40" presetID="1" presetClass="exit" presetSubtype="0" fill="hold" grpId="1" nodeType="afterEffect">
                                  <p:stCondLst>
                                    <p:cond delay="0"/>
                                  </p:stCondLst>
                                  <p:childTnLst>
                                    <p:set>
                                      <p:cBhvr>
                                        <p:cTn id="41" dur="1" fill="hold">
                                          <p:stCondLst>
                                            <p:cond delay="0"/>
                                          </p:stCondLst>
                                        </p:cTn>
                                        <p:tgtEl>
                                          <p:spTgt spid="7"/>
                                        </p:tgtEl>
                                        <p:attrNameLst>
                                          <p:attrName>style.visibility</p:attrName>
                                        </p:attrNameLst>
                                      </p:cBhvr>
                                      <p:to>
                                        <p:strVal val="hidden"/>
                                      </p:to>
                                    </p:set>
                                  </p:childTnLst>
                                </p:cTn>
                              </p:par>
                            </p:childTnLst>
                          </p:cTn>
                        </p:par>
                        <p:par>
                          <p:cTn id="42" fill="hold">
                            <p:stCondLst>
                              <p:cond delay="500"/>
                            </p:stCondLst>
                            <p:childTnLst>
                              <p:par>
                                <p:cTn id="43" presetID="1" presetClass="exit" presetSubtype="0" fill="hold" grpId="1" nodeType="afterEffect">
                                  <p:stCondLst>
                                    <p:cond delay="0"/>
                                  </p:stCondLst>
                                  <p:childTnLst>
                                    <p:set>
                                      <p:cBhvr>
                                        <p:cTn id="44" dur="1" fill="hold">
                                          <p:stCondLst>
                                            <p:cond delay="0"/>
                                          </p:stCondLst>
                                        </p:cTn>
                                        <p:tgtEl>
                                          <p:spTgt spid="8"/>
                                        </p:tgtEl>
                                        <p:attrNameLst>
                                          <p:attrName>style.visibility</p:attrName>
                                        </p:attrNameLst>
                                      </p:cBhvr>
                                      <p:to>
                                        <p:strVal val="hidden"/>
                                      </p:to>
                                    </p:set>
                                  </p:childTnLst>
                                </p:cTn>
                              </p:par>
                            </p:childTnLst>
                          </p:cTn>
                        </p:par>
                        <p:par>
                          <p:cTn id="45" fill="hold">
                            <p:stCondLst>
                              <p:cond delay="500"/>
                            </p:stCondLst>
                            <p:childTnLst>
                              <p:par>
                                <p:cTn id="46" presetID="2" presetClass="entr" presetSubtype="8"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250" fill="hold"/>
                                        <p:tgtEl>
                                          <p:spTgt spid="11"/>
                                        </p:tgtEl>
                                        <p:attrNameLst>
                                          <p:attrName>ppt_x</p:attrName>
                                        </p:attrNameLst>
                                      </p:cBhvr>
                                      <p:tavLst>
                                        <p:tav tm="0">
                                          <p:val>
                                            <p:strVal val="0-#ppt_w/2"/>
                                          </p:val>
                                        </p:tav>
                                        <p:tav tm="100000">
                                          <p:val>
                                            <p:strVal val="#ppt_x"/>
                                          </p:val>
                                        </p:tav>
                                      </p:tavLst>
                                    </p:anim>
                                    <p:anim calcmode="lin" valueType="num">
                                      <p:cBhvr additive="base">
                                        <p:cTn id="49" dur="250" fill="hold"/>
                                        <p:tgtEl>
                                          <p:spTgt spid="11"/>
                                        </p:tgtEl>
                                        <p:attrNameLst>
                                          <p:attrName>ppt_y</p:attrName>
                                        </p:attrNameLst>
                                      </p:cBhvr>
                                      <p:tavLst>
                                        <p:tav tm="0">
                                          <p:val>
                                            <p:strVal val="#ppt_y"/>
                                          </p:val>
                                        </p:tav>
                                        <p:tav tm="100000">
                                          <p:val>
                                            <p:strVal val="#ppt_y"/>
                                          </p:val>
                                        </p:tav>
                                      </p:tavLst>
                                    </p:anim>
                                  </p:childTnLst>
                                </p:cTn>
                              </p:par>
                            </p:childTnLst>
                          </p:cTn>
                        </p:par>
                        <p:par>
                          <p:cTn id="50" fill="hold">
                            <p:stCondLst>
                              <p:cond delay="750"/>
                            </p:stCondLst>
                            <p:childTnLst>
                              <p:par>
                                <p:cTn id="51" presetID="2" presetClass="entr" presetSubtype="8"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250" fill="hold"/>
                                        <p:tgtEl>
                                          <p:spTgt spid="12"/>
                                        </p:tgtEl>
                                        <p:attrNameLst>
                                          <p:attrName>ppt_x</p:attrName>
                                        </p:attrNameLst>
                                      </p:cBhvr>
                                      <p:tavLst>
                                        <p:tav tm="0">
                                          <p:val>
                                            <p:strVal val="0-#ppt_w/2"/>
                                          </p:val>
                                        </p:tav>
                                        <p:tav tm="100000">
                                          <p:val>
                                            <p:strVal val="#ppt_x"/>
                                          </p:val>
                                        </p:tav>
                                      </p:tavLst>
                                    </p:anim>
                                    <p:anim calcmode="lin" valueType="num">
                                      <p:cBhvr additive="base">
                                        <p:cTn id="54" dur="250" fill="hold"/>
                                        <p:tgtEl>
                                          <p:spTgt spid="12"/>
                                        </p:tgtEl>
                                        <p:attrNameLst>
                                          <p:attrName>ppt_y</p:attrName>
                                        </p:attrNameLst>
                                      </p:cBhvr>
                                      <p:tavLst>
                                        <p:tav tm="0">
                                          <p:val>
                                            <p:strVal val="#ppt_y"/>
                                          </p:val>
                                        </p:tav>
                                        <p:tav tm="100000">
                                          <p:val>
                                            <p:strVal val="#ppt_y"/>
                                          </p:val>
                                        </p:tav>
                                      </p:tavLst>
                                    </p:anim>
                                  </p:childTnLst>
                                </p:cTn>
                              </p:par>
                            </p:childTnLst>
                          </p:cTn>
                        </p:par>
                        <p:par>
                          <p:cTn id="55" fill="hold">
                            <p:stCondLst>
                              <p:cond delay="1000"/>
                            </p:stCondLst>
                            <p:childTnLst>
                              <p:par>
                                <p:cTn id="56" presetID="2" presetClass="entr" presetSubtype="8"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250" fill="hold"/>
                                        <p:tgtEl>
                                          <p:spTgt spid="13"/>
                                        </p:tgtEl>
                                        <p:attrNameLst>
                                          <p:attrName>ppt_x</p:attrName>
                                        </p:attrNameLst>
                                      </p:cBhvr>
                                      <p:tavLst>
                                        <p:tav tm="0">
                                          <p:val>
                                            <p:strVal val="0-#ppt_w/2"/>
                                          </p:val>
                                        </p:tav>
                                        <p:tav tm="100000">
                                          <p:val>
                                            <p:strVal val="#ppt_x"/>
                                          </p:val>
                                        </p:tav>
                                      </p:tavLst>
                                    </p:anim>
                                    <p:anim calcmode="lin" valueType="num">
                                      <p:cBhvr additive="base">
                                        <p:cTn id="59" dur="2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1250"/>
                            </p:stCondLst>
                            <p:childTnLst>
                              <p:par>
                                <p:cTn id="61" presetID="2" presetClass="entr" presetSubtype="2" fill="hold" nodeType="afterEffect">
                                  <p:stCondLst>
                                    <p:cond delay="500"/>
                                  </p:stCondLst>
                                  <p:childTnLst>
                                    <p:set>
                                      <p:cBhvr>
                                        <p:cTn id="62" dur="1" fill="hold">
                                          <p:stCondLst>
                                            <p:cond delay="0"/>
                                          </p:stCondLst>
                                        </p:cTn>
                                        <p:tgtEl>
                                          <p:spTgt spid="1030"/>
                                        </p:tgtEl>
                                        <p:attrNameLst>
                                          <p:attrName>style.visibility</p:attrName>
                                        </p:attrNameLst>
                                      </p:cBhvr>
                                      <p:to>
                                        <p:strVal val="visible"/>
                                      </p:to>
                                    </p:set>
                                    <p:anim calcmode="lin" valueType="num">
                                      <p:cBhvr additive="base">
                                        <p:cTn id="63" dur="250" fill="hold"/>
                                        <p:tgtEl>
                                          <p:spTgt spid="1030"/>
                                        </p:tgtEl>
                                        <p:attrNameLst>
                                          <p:attrName>ppt_x</p:attrName>
                                        </p:attrNameLst>
                                      </p:cBhvr>
                                      <p:tavLst>
                                        <p:tav tm="0">
                                          <p:val>
                                            <p:strVal val="1+#ppt_w/2"/>
                                          </p:val>
                                        </p:tav>
                                        <p:tav tm="100000">
                                          <p:val>
                                            <p:strVal val="#ppt_x"/>
                                          </p:val>
                                        </p:tav>
                                      </p:tavLst>
                                    </p:anim>
                                    <p:anim calcmode="lin" valueType="num">
                                      <p:cBhvr additive="base">
                                        <p:cTn id="64" dur="250" fill="hold"/>
                                        <p:tgtEl>
                                          <p:spTgt spid="1030"/>
                                        </p:tgtEl>
                                        <p:attrNameLst>
                                          <p:attrName>ppt_y</p:attrName>
                                        </p:attrNameLst>
                                      </p:cBhvr>
                                      <p:tavLst>
                                        <p:tav tm="0">
                                          <p:val>
                                            <p:strVal val="#ppt_y"/>
                                          </p:val>
                                        </p:tav>
                                        <p:tav tm="100000">
                                          <p:val>
                                            <p:strVal val="#ppt_y"/>
                                          </p:val>
                                        </p:tav>
                                      </p:tavLst>
                                    </p:anim>
                                  </p:childTnLst>
                                </p:cTn>
                              </p:par>
                            </p:childTnLst>
                          </p:cTn>
                        </p:par>
                        <p:par>
                          <p:cTn id="65" fill="hold">
                            <p:stCondLst>
                              <p:cond delay="2000"/>
                            </p:stCondLst>
                            <p:childTnLst>
                              <p:par>
                                <p:cTn id="66" presetID="1" presetClass="exit" presetSubtype="0" fill="hold" grpId="1" nodeType="afterEffect">
                                  <p:stCondLst>
                                    <p:cond delay="0"/>
                                  </p:stCondLst>
                                  <p:childTnLst>
                                    <p:set>
                                      <p:cBhvr>
                                        <p:cTn id="67" dur="1" fill="hold">
                                          <p:stCondLst>
                                            <p:cond delay="0"/>
                                          </p:stCondLst>
                                        </p:cTn>
                                        <p:tgtEl>
                                          <p:spTgt spid="11"/>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12"/>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3"/>
                                        </p:tgtEl>
                                        <p:attrNameLst>
                                          <p:attrName>style.visibility</p:attrName>
                                        </p:attrNameLst>
                                      </p:cBhvr>
                                      <p:to>
                                        <p:strVal val="hidden"/>
                                      </p:to>
                                    </p:set>
                                  </p:childTnLst>
                                </p:cTn>
                              </p:par>
                            </p:childTnLst>
                          </p:cTn>
                        </p:par>
                        <p:par>
                          <p:cTn id="72" fill="hold">
                            <p:stCondLst>
                              <p:cond delay="2000"/>
                            </p:stCondLst>
                            <p:childTnLst>
                              <p:par>
                                <p:cTn id="73" presetID="2" presetClass="entr" presetSubtype="8"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250" fill="hold"/>
                                        <p:tgtEl>
                                          <p:spTgt spid="18"/>
                                        </p:tgtEl>
                                        <p:attrNameLst>
                                          <p:attrName>ppt_x</p:attrName>
                                        </p:attrNameLst>
                                      </p:cBhvr>
                                      <p:tavLst>
                                        <p:tav tm="0">
                                          <p:val>
                                            <p:strVal val="0-#ppt_w/2"/>
                                          </p:val>
                                        </p:tav>
                                        <p:tav tm="100000">
                                          <p:val>
                                            <p:strVal val="#ppt_x"/>
                                          </p:val>
                                        </p:tav>
                                      </p:tavLst>
                                    </p:anim>
                                    <p:anim calcmode="lin" valueType="num">
                                      <p:cBhvr additive="base">
                                        <p:cTn id="76" dur="250" fill="hold"/>
                                        <p:tgtEl>
                                          <p:spTgt spid="18"/>
                                        </p:tgtEl>
                                        <p:attrNameLst>
                                          <p:attrName>ppt_y</p:attrName>
                                        </p:attrNameLst>
                                      </p:cBhvr>
                                      <p:tavLst>
                                        <p:tav tm="0">
                                          <p:val>
                                            <p:strVal val="#ppt_y"/>
                                          </p:val>
                                        </p:tav>
                                        <p:tav tm="100000">
                                          <p:val>
                                            <p:strVal val="#ppt_y"/>
                                          </p:val>
                                        </p:tav>
                                      </p:tavLst>
                                    </p:anim>
                                  </p:childTnLst>
                                </p:cTn>
                              </p:par>
                            </p:childTnLst>
                          </p:cTn>
                        </p:par>
                        <p:par>
                          <p:cTn id="77" fill="hold">
                            <p:stCondLst>
                              <p:cond delay="2250"/>
                            </p:stCondLst>
                            <p:childTnLst>
                              <p:par>
                                <p:cTn id="78" presetID="2" presetClass="entr" presetSubtype="8"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250" fill="hold"/>
                                        <p:tgtEl>
                                          <p:spTgt spid="19"/>
                                        </p:tgtEl>
                                        <p:attrNameLst>
                                          <p:attrName>ppt_x</p:attrName>
                                        </p:attrNameLst>
                                      </p:cBhvr>
                                      <p:tavLst>
                                        <p:tav tm="0">
                                          <p:val>
                                            <p:strVal val="0-#ppt_w/2"/>
                                          </p:val>
                                        </p:tav>
                                        <p:tav tm="100000">
                                          <p:val>
                                            <p:strVal val="#ppt_x"/>
                                          </p:val>
                                        </p:tav>
                                      </p:tavLst>
                                    </p:anim>
                                    <p:anim calcmode="lin" valueType="num">
                                      <p:cBhvr additive="base">
                                        <p:cTn id="81" dur="250" fill="hold"/>
                                        <p:tgtEl>
                                          <p:spTgt spid="19"/>
                                        </p:tgtEl>
                                        <p:attrNameLst>
                                          <p:attrName>ppt_y</p:attrName>
                                        </p:attrNameLst>
                                      </p:cBhvr>
                                      <p:tavLst>
                                        <p:tav tm="0">
                                          <p:val>
                                            <p:strVal val="#ppt_y"/>
                                          </p:val>
                                        </p:tav>
                                        <p:tav tm="100000">
                                          <p:val>
                                            <p:strVal val="#ppt_y"/>
                                          </p:val>
                                        </p:tav>
                                      </p:tavLst>
                                    </p:anim>
                                  </p:childTnLst>
                                </p:cTn>
                              </p:par>
                            </p:childTnLst>
                          </p:cTn>
                        </p:par>
                        <p:par>
                          <p:cTn id="82" fill="hold">
                            <p:stCondLst>
                              <p:cond delay="2500"/>
                            </p:stCondLst>
                            <p:childTnLst>
                              <p:par>
                                <p:cTn id="83" presetID="2" presetClass="entr" presetSubtype="8"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250" fill="hold"/>
                                        <p:tgtEl>
                                          <p:spTgt spid="20"/>
                                        </p:tgtEl>
                                        <p:attrNameLst>
                                          <p:attrName>ppt_x</p:attrName>
                                        </p:attrNameLst>
                                      </p:cBhvr>
                                      <p:tavLst>
                                        <p:tav tm="0">
                                          <p:val>
                                            <p:strVal val="0-#ppt_w/2"/>
                                          </p:val>
                                        </p:tav>
                                        <p:tav tm="100000">
                                          <p:val>
                                            <p:strVal val="#ppt_x"/>
                                          </p:val>
                                        </p:tav>
                                      </p:tavLst>
                                    </p:anim>
                                    <p:anim calcmode="lin" valueType="num">
                                      <p:cBhvr additive="base">
                                        <p:cTn id="86" dur="250" fill="hold"/>
                                        <p:tgtEl>
                                          <p:spTgt spid="20"/>
                                        </p:tgtEl>
                                        <p:attrNameLst>
                                          <p:attrName>ppt_y</p:attrName>
                                        </p:attrNameLst>
                                      </p:cBhvr>
                                      <p:tavLst>
                                        <p:tav tm="0">
                                          <p:val>
                                            <p:strVal val="#ppt_y"/>
                                          </p:val>
                                        </p:tav>
                                        <p:tav tm="100000">
                                          <p:val>
                                            <p:strVal val="#ppt_y"/>
                                          </p:val>
                                        </p:tav>
                                      </p:tavLst>
                                    </p:anim>
                                  </p:childTnLst>
                                </p:cTn>
                              </p:par>
                            </p:childTnLst>
                          </p:cTn>
                        </p:par>
                        <p:par>
                          <p:cTn id="87" fill="hold">
                            <p:stCondLst>
                              <p:cond delay="275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250" fill="hold"/>
                                        <p:tgtEl>
                                          <p:spTgt spid="21"/>
                                        </p:tgtEl>
                                        <p:attrNameLst>
                                          <p:attrName>ppt_x</p:attrName>
                                        </p:attrNameLst>
                                      </p:cBhvr>
                                      <p:tavLst>
                                        <p:tav tm="0">
                                          <p:val>
                                            <p:strVal val="0-#ppt_w/2"/>
                                          </p:val>
                                        </p:tav>
                                        <p:tav tm="100000">
                                          <p:val>
                                            <p:strVal val="#ppt_x"/>
                                          </p:val>
                                        </p:tav>
                                      </p:tavLst>
                                    </p:anim>
                                    <p:anim calcmode="lin" valueType="num">
                                      <p:cBhvr additive="base">
                                        <p:cTn id="91" dur="250" fill="hold"/>
                                        <p:tgtEl>
                                          <p:spTgt spid="21"/>
                                        </p:tgtEl>
                                        <p:attrNameLst>
                                          <p:attrName>ppt_y</p:attrName>
                                        </p:attrNameLst>
                                      </p:cBhvr>
                                      <p:tavLst>
                                        <p:tav tm="0">
                                          <p:val>
                                            <p:strVal val="#ppt_y"/>
                                          </p:val>
                                        </p:tav>
                                        <p:tav tm="100000">
                                          <p:val>
                                            <p:strVal val="#ppt_y"/>
                                          </p:val>
                                        </p:tav>
                                      </p:tavLst>
                                    </p:anim>
                                  </p:childTnLst>
                                </p:cTn>
                              </p:par>
                            </p:childTnLst>
                          </p:cTn>
                        </p:par>
                        <p:par>
                          <p:cTn id="92" fill="hold">
                            <p:stCondLst>
                              <p:cond delay="3000"/>
                            </p:stCondLst>
                            <p:childTnLst>
                              <p:par>
                                <p:cTn id="93" presetID="2" presetClass="entr" presetSubtype="2" fill="hold" nodeType="afterEffect">
                                  <p:stCondLst>
                                    <p:cond delay="0"/>
                                  </p:stCondLst>
                                  <p:childTnLst>
                                    <p:set>
                                      <p:cBhvr>
                                        <p:cTn id="94" dur="1" fill="hold">
                                          <p:stCondLst>
                                            <p:cond delay="0"/>
                                          </p:stCondLst>
                                        </p:cTn>
                                        <p:tgtEl>
                                          <p:spTgt spid="1031"/>
                                        </p:tgtEl>
                                        <p:attrNameLst>
                                          <p:attrName>style.visibility</p:attrName>
                                        </p:attrNameLst>
                                      </p:cBhvr>
                                      <p:to>
                                        <p:strVal val="visible"/>
                                      </p:to>
                                    </p:set>
                                    <p:anim calcmode="lin" valueType="num">
                                      <p:cBhvr additive="base">
                                        <p:cTn id="95" dur="500" fill="hold"/>
                                        <p:tgtEl>
                                          <p:spTgt spid="1031"/>
                                        </p:tgtEl>
                                        <p:attrNameLst>
                                          <p:attrName>ppt_x</p:attrName>
                                        </p:attrNameLst>
                                      </p:cBhvr>
                                      <p:tavLst>
                                        <p:tav tm="0">
                                          <p:val>
                                            <p:strVal val="1+#ppt_w/2"/>
                                          </p:val>
                                        </p:tav>
                                        <p:tav tm="100000">
                                          <p:val>
                                            <p:strVal val="#ppt_x"/>
                                          </p:val>
                                        </p:tav>
                                      </p:tavLst>
                                    </p:anim>
                                    <p:anim calcmode="lin" valueType="num">
                                      <p:cBhvr additive="base">
                                        <p:cTn id="96" dur="500" fill="hold"/>
                                        <p:tgtEl>
                                          <p:spTgt spid="1031"/>
                                        </p:tgtEl>
                                        <p:attrNameLst>
                                          <p:attrName>ppt_y</p:attrName>
                                        </p:attrNameLst>
                                      </p:cBhvr>
                                      <p:tavLst>
                                        <p:tav tm="0">
                                          <p:val>
                                            <p:strVal val="#ppt_y"/>
                                          </p:val>
                                        </p:tav>
                                        <p:tav tm="100000">
                                          <p:val>
                                            <p:strVal val="#ppt_y"/>
                                          </p:val>
                                        </p:tav>
                                      </p:tavLst>
                                    </p:anim>
                                  </p:childTnLst>
                                </p:cTn>
                              </p:par>
                              <p:par>
                                <p:cTn id="97" presetID="1" presetClass="exit" presetSubtype="0" fill="hold" grpId="1" nodeType="withEffect">
                                  <p:stCondLst>
                                    <p:cond delay="0"/>
                                  </p:stCondLst>
                                  <p:childTnLst>
                                    <p:set>
                                      <p:cBhvr>
                                        <p:cTn id="98" dur="1" fill="hold">
                                          <p:stCondLst>
                                            <p:cond delay="0"/>
                                          </p:stCondLst>
                                        </p:cTn>
                                        <p:tgtEl>
                                          <p:spTgt spid="20"/>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19"/>
                                        </p:tgtEl>
                                        <p:attrNameLst>
                                          <p:attrName>style.visibility</p:attrName>
                                        </p:attrNameLst>
                                      </p:cBhvr>
                                      <p:to>
                                        <p:strVal val="hidden"/>
                                      </p:to>
                                    </p:set>
                                  </p:childTnLst>
                                </p:cTn>
                              </p:par>
                            </p:childTnLst>
                          </p:cTn>
                        </p:par>
                        <p:par>
                          <p:cTn id="101" fill="hold">
                            <p:stCondLst>
                              <p:cond delay="3500"/>
                            </p:stCondLst>
                            <p:childTnLst>
                              <p:par>
                                <p:cTn id="102" presetID="1" presetClass="exit" presetSubtype="0" fill="hold" grpId="1" nodeType="afterEffect">
                                  <p:stCondLst>
                                    <p:cond delay="0"/>
                                  </p:stCondLst>
                                  <p:childTnLst>
                                    <p:set>
                                      <p:cBhvr>
                                        <p:cTn id="103" dur="1" fill="hold">
                                          <p:stCondLst>
                                            <p:cond delay="0"/>
                                          </p:stCondLst>
                                        </p:cTn>
                                        <p:tgtEl>
                                          <p:spTgt spid="21"/>
                                        </p:tgtEl>
                                        <p:attrNameLst>
                                          <p:attrName>style.visibility</p:attrName>
                                        </p:attrNameLst>
                                      </p:cBhvr>
                                      <p:to>
                                        <p:strVal val="hidden"/>
                                      </p:to>
                                    </p:set>
                                  </p:childTnLst>
                                </p:cTn>
                              </p:par>
                            </p:childTnLst>
                          </p:cTn>
                        </p:par>
                        <p:par>
                          <p:cTn id="104" fill="hold">
                            <p:stCondLst>
                              <p:cond delay="3500"/>
                            </p:stCondLst>
                            <p:childTnLst>
                              <p:par>
                                <p:cTn id="105" presetID="1" presetClass="exit" presetSubtype="0" fill="hold" grpId="1" nodeType="afterEffect">
                                  <p:stCondLst>
                                    <p:cond delay="0"/>
                                  </p:stCondLst>
                                  <p:childTnLst>
                                    <p:set>
                                      <p:cBhvr>
                                        <p:cTn id="106" dur="1" fill="hold">
                                          <p:stCondLst>
                                            <p:cond delay="0"/>
                                          </p:stCondLst>
                                        </p:cTn>
                                        <p:tgtEl>
                                          <p:spTgt spid="18"/>
                                        </p:tgtEl>
                                        <p:attrNameLst>
                                          <p:attrName>style.visibility</p:attrName>
                                        </p:attrNameLst>
                                      </p:cBhvr>
                                      <p:to>
                                        <p:strVal val="hidden"/>
                                      </p:to>
                                    </p:set>
                                  </p:childTnLst>
                                </p:cTn>
                              </p:par>
                            </p:childTnLst>
                          </p:cTn>
                        </p:par>
                        <p:par>
                          <p:cTn id="107" fill="hold">
                            <p:stCondLst>
                              <p:cond delay="3500"/>
                            </p:stCondLst>
                            <p:childTnLst>
                              <p:par>
                                <p:cTn id="108" presetID="2" presetClass="entr" presetSubtype="8"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 calcmode="lin" valueType="num">
                                      <p:cBhvr additive="base">
                                        <p:cTn id="110" dur="250" fill="hold"/>
                                        <p:tgtEl>
                                          <p:spTgt spid="23"/>
                                        </p:tgtEl>
                                        <p:attrNameLst>
                                          <p:attrName>ppt_x</p:attrName>
                                        </p:attrNameLst>
                                      </p:cBhvr>
                                      <p:tavLst>
                                        <p:tav tm="0">
                                          <p:val>
                                            <p:strVal val="0-#ppt_w/2"/>
                                          </p:val>
                                        </p:tav>
                                        <p:tav tm="100000">
                                          <p:val>
                                            <p:strVal val="#ppt_x"/>
                                          </p:val>
                                        </p:tav>
                                      </p:tavLst>
                                    </p:anim>
                                    <p:anim calcmode="lin" valueType="num">
                                      <p:cBhvr additive="base">
                                        <p:cTn id="111" dur="250" fill="hold"/>
                                        <p:tgtEl>
                                          <p:spTgt spid="23"/>
                                        </p:tgtEl>
                                        <p:attrNameLst>
                                          <p:attrName>ppt_y</p:attrName>
                                        </p:attrNameLst>
                                      </p:cBhvr>
                                      <p:tavLst>
                                        <p:tav tm="0">
                                          <p:val>
                                            <p:strVal val="#ppt_y"/>
                                          </p:val>
                                        </p:tav>
                                        <p:tav tm="100000">
                                          <p:val>
                                            <p:strVal val="#ppt_y"/>
                                          </p:val>
                                        </p:tav>
                                      </p:tavLst>
                                    </p:anim>
                                  </p:childTnLst>
                                </p:cTn>
                              </p:par>
                            </p:childTnLst>
                          </p:cTn>
                        </p:par>
                        <p:par>
                          <p:cTn id="112" fill="hold">
                            <p:stCondLst>
                              <p:cond delay="3750"/>
                            </p:stCondLst>
                            <p:childTnLst>
                              <p:par>
                                <p:cTn id="113" presetID="2" presetClass="entr" presetSubtype="8"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additive="base">
                                        <p:cTn id="115" dur="250" fill="hold"/>
                                        <p:tgtEl>
                                          <p:spTgt spid="24"/>
                                        </p:tgtEl>
                                        <p:attrNameLst>
                                          <p:attrName>ppt_x</p:attrName>
                                        </p:attrNameLst>
                                      </p:cBhvr>
                                      <p:tavLst>
                                        <p:tav tm="0">
                                          <p:val>
                                            <p:strVal val="0-#ppt_w/2"/>
                                          </p:val>
                                        </p:tav>
                                        <p:tav tm="100000">
                                          <p:val>
                                            <p:strVal val="#ppt_x"/>
                                          </p:val>
                                        </p:tav>
                                      </p:tavLst>
                                    </p:anim>
                                    <p:anim calcmode="lin" valueType="num">
                                      <p:cBhvr additive="base">
                                        <p:cTn id="116" dur="250" fill="hold"/>
                                        <p:tgtEl>
                                          <p:spTgt spid="24"/>
                                        </p:tgtEl>
                                        <p:attrNameLst>
                                          <p:attrName>ppt_y</p:attrName>
                                        </p:attrNameLst>
                                      </p:cBhvr>
                                      <p:tavLst>
                                        <p:tav tm="0">
                                          <p:val>
                                            <p:strVal val="#ppt_y"/>
                                          </p:val>
                                        </p:tav>
                                        <p:tav tm="100000">
                                          <p:val>
                                            <p:strVal val="#ppt_y"/>
                                          </p:val>
                                        </p:tav>
                                      </p:tavLst>
                                    </p:anim>
                                  </p:childTnLst>
                                </p:cTn>
                              </p:par>
                            </p:childTnLst>
                          </p:cTn>
                        </p:par>
                        <p:par>
                          <p:cTn id="117" fill="hold">
                            <p:stCondLst>
                              <p:cond delay="4000"/>
                            </p:stCondLst>
                            <p:childTnLst>
                              <p:par>
                                <p:cTn id="118" presetID="22" presetClass="entr" presetSubtype="2" fill="hold" nodeType="afterEffect">
                                  <p:stCondLst>
                                    <p:cond delay="0"/>
                                  </p:stCondLst>
                                  <p:childTnLst>
                                    <p:set>
                                      <p:cBhvr>
                                        <p:cTn id="119" dur="1" fill="hold">
                                          <p:stCondLst>
                                            <p:cond delay="0"/>
                                          </p:stCondLst>
                                        </p:cTn>
                                        <p:tgtEl>
                                          <p:spTgt spid="1032"/>
                                        </p:tgtEl>
                                        <p:attrNameLst>
                                          <p:attrName>style.visibility</p:attrName>
                                        </p:attrNameLst>
                                      </p:cBhvr>
                                      <p:to>
                                        <p:strVal val="visible"/>
                                      </p:to>
                                    </p:set>
                                    <p:animEffect transition="in" filter="wipe(right)">
                                      <p:cBhvr>
                                        <p:cTn id="120" dur="500"/>
                                        <p:tgtEl>
                                          <p:spTgt spid="1032"/>
                                        </p:tgtEl>
                                      </p:cBhvr>
                                    </p:animEffect>
                                  </p:childTnLst>
                                </p:cTn>
                              </p:par>
                              <p:par>
                                <p:cTn id="121" presetID="1" presetClass="exit" presetSubtype="0" fill="hold" grpId="1" nodeType="withEffect">
                                  <p:stCondLst>
                                    <p:cond delay="0"/>
                                  </p:stCondLst>
                                  <p:childTnLst>
                                    <p:set>
                                      <p:cBhvr>
                                        <p:cTn id="122" dur="1" fill="hold">
                                          <p:stCondLst>
                                            <p:cond delay="0"/>
                                          </p:stCondLst>
                                        </p:cTn>
                                        <p:tgtEl>
                                          <p:spTgt spid="23"/>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4"/>
                                        </p:tgtEl>
                                        <p:attrNameLst>
                                          <p:attrName>style.visibility</p:attrName>
                                        </p:attrNameLst>
                                      </p:cBhvr>
                                      <p:to>
                                        <p:strVal val="hidden"/>
                                      </p:to>
                                    </p:set>
                                  </p:childTnLst>
                                </p:cTn>
                              </p:par>
                            </p:childTnLst>
                          </p:cTn>
                        </p:par>
                        <p:par>
                          <p:cTn id="125" fill="hold">
                            <p:stCondLst>
                              <p:cond delay="4500"/>
                            </p:stCondLst>
                            <p:childTnLst>
                              <p:par>
                                <p:cTn id="126" presetID="2" presetClass="entr" presetSubtype="8" fill="hold" grpId="0" nodeType="afterEffect">
                                  <p:stCondLst>
                                    <p:cond delay="0"/>
                                  </p:stCondLst>
                                  <p:childTnLst>
                                    <p:set>
                                      <p:cBhvr>
                                        <p:cTn id="127" dur="1" fill="hold">
                                          <p:stCondLst>
                                            <p:cond delay="0"/>
                                          </p:stCondLst>
                                        </p:cTn>
                                        <p:tgtEl>
                                          <p:spTgt spid="28"/>
                                        </p:tgtEl>
                                        <p:attrNameLst>
                                          <p:attrName>style.visibility</p:attrName>
                                        </p:attrNameLst>
                                      </p:cBhvr>
                                      <p:to>
                                        <p:strVal val="visible"/>
                                      </p:to>
                                    </p:set>
                                    <p:anim calcmode="lin" valueType="num">
                                      <p:cBhvr additive="base">
                                        <p:cTn id="128" dur="250" fill="hold"/>
                                        <p:tgtEl>
                                          <p:spTgt spid="28"/>
                                        </p:tgtEl>
                                        <p:attrNameLst>
                                          <p:attrName>ppt_x</p:attrName>
                                        </p:attrNameLst>
                                      </p:cBhvr>
                                      <p:tavLst>
                                        <p:tav tm="0">
                                          <p:val>
                                            <p:strVal val="0-#ppt_w/2"/>
                                          </p:val>
                                        </p:tav>
                                        <p:tav tm="100000">
                                          <p:val>
                                            <p:strVal val="#ppt_x"/>
                                          </p:val>
                                        </p:tav>
                                      </p:tavLst>
                                    </p:anim>
                                    <p:anim calcmode="lin" valueType="num">
                                      <p:cBhvr additive="base">
                                        <p:cTn id="129" dur="250" fill="hold"/>
                                        <p:tgtEl>
                                          <p:spTgt spid="28"/>
                                        </p:tgtEl>
                                        <p:attrNameLst>
                                          <p:attrName>ppt_y</p:attrName>
                                        </p:attrNameLst>
                                      </p:cBhvr>
                                      <p:tavLst>
                                        <p:tav tm="0">
                                          <p:val>
                                            <p:strVal val="#ppt_y"/>
                                          </p:val>
                                        </p:tav>
                                        <p:tav tm="100000">
                                          <p:val>
                                            <p:strVal val="#ppt_y"/>
                                          </p:val>
                                        </p:tav>
                                      </p:tavLst>
                                    </p:anim>
                                  </p:childTnLst>
                                </p:cTn>
                              </p:par>
                            </p:childTnLst>
                          </p:cTn>
                        </p:par>
                        <p:par>
                          <p:cTn id="130" fill="hold">
                            <p:stCondLst>
                              <p:cond delay="4750"/>
                            </p:stCondLst>
                            <p:childTnLst>
                              <p:par>
                                <p:cTn id="131" presetID="22" presetClass="entr" presetSubtype="2" fill="hold" nodeType="afterEffect">
                                  <p:stCondLst>
                                    <p:cond delay="0"/>
                                  </p:stCondLst>
                                  <p:childTnLst>
                                    <p:set>
                                      <p:cBhvr>
                                        <p:cTn id="132" dur="1" fill="hold">
                                          <p:stCondLst>
                                            <p:cond delay="0"/>
                                          </p:stCondLst>
                                        </p:cTn>
                                        <p:tgtEl>
                                          <p:spTgt spid="1036"/>
                                        </p:tgtEl>
                                        <p:attrNameLst>
                                          <p:attrName>style.visibility</p:attrName>
                                        </p:attrNameLst>
                                      </p:cBhvr>
                                      <p:to>
                                        <p:strVal val="visible"/>
                                      </p:to>
                                    </p:set>
                                    <p:animEffect transition="in" filter="wipe(right)">
                                      <p:cBhvr>
                                        <p:cTn id="133" dur="500"/>
                                        <p:tgtEl>
                                          <p:spTgt spid="1036"/>
                                        </p:tgtEl>
                                      </p:cBhvr>
                                    </p:animEffect>
                                  </p:childTnLst>
                                </p:cTn>
                              </p:par>
                            </p:childTnLst>
                          </p:cTn>
                        </p:par>
                        <p:par>
                          <p:cTn id="134" fill="hold">
                            <p:stCondLst>
                              <p:cond delay="5250"/>
                            </p:stCondLst>
                            <p:childTnLst>
                              <p:par>
                                <p:cTn id="135" presetID="10" presetClass="exit" presetSubtype="0" fill="hold" grpId="1" nodeType="afterEffect">
                                  <p:stCondLst>
                                    <p:cond delay="0"/>
                                  </p:stCondLst>
                                  <p:childTnLst>
                                    <p:animEffect transition="out" filter="fade">
                                      <p:cBhvr>
                                        <p:cTn id="136" dur="500"/>
                                        <p:tgtEl>
                                          <p:spTgt spid="28"/>
                                        </p:tgtEl>
                                      </p:cBhvr>
                                    </p:animEffect>
                                    <p:set>
                                      <p:cBhvr>
                                        <p:cTn id="137" dur="1" fill="hold">
                                          <p:stCondLst>
                                            <p:cond delay="499"/>
                                          </p:stCondLst>
                                        </p:cTn>
                                        <p:tgtEl>
                                          <p:spTgt spid="28"/>
                                        </p:tgtEl>
                                        <p:attrNameLst>
                                          <p:attrName>style.visibility</p:attrName>
                                        </p:attrNameLst>
                                      </p:cBhvr>
                                      <p:to>
                                        <p:strVal val="hidden"/>
                                      </p:to>
                                    </p:set>
                                  </p:childTnLst>
                                </p:cTn>
                              </p:par>
                            </p:childTnLst>
                          </p:cTn>
                        </p:par>
                        <p:par>
                          <p:cTn id="138" fill="hold">
                            <p:stCondLst>
                              <p:cond delay="5750"/>
                            </p:stCondLst>
                            <p:childTnLst>
                              <p:par>
                                <p:cTn id="139" presetID="2" presetClass="entr" presetSubtype="8"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 calcmode="lin" valueType="num">
                                      <p:cBhvr additive="base">
                                        <p:cTn id="141" dur="250" fill="hold"/>
                                        <p:tgtEl>
                                          <p:spTgt spid="31"/>
                                        </p:tgtEl>
                                        <p:attrNameLst>
                                          <p:attrName>ppt_x</p:attrName>
                                        </p:attrNameLst>
                                      </p:cBhvr>
                                      <p:tavLst>
                                        <p:tav tm="0">
                                          <p:val>
                                            <p:strVal val="0-#ppt_w/2"/>
                                          </p:val>
                                        </p:tav>
                                        <p:tav tm="100000">
                                          <p:val>
                                            <p:strVal val="#ppt_x"/>
                                          </p:val>
                                        </p:tav>
                                      </p:tavLst>
                                    </p:anim>
                                    <p:anim calcmode="lin" valueType="num">
                                      <p:cBhvr additive="base">
                                        <p:cTn id="142" dur="250" fill="hold"/>
                                        <p:tgtEl>
                                          <p:spTgt spid="3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7" grpId="0" animBg="1"/>
      <p:bldP spid="7" grpId="1" animBg="1"/>
      <p:bldP spid="8" grpId="0" animBg="1"/>
      <p:bldP spid="8" grpId="1" animBg="1"/>
      <p:bldP spid="9" grpId="0" animBg="1"/>
      <p:bldP spid="9" grpId="1" animBg="1"/>
      <p:bldP spid="11" grpId="0" animBg="1"/>
      <p:bldP spid="11" grpId="1" animBg="1"/>
      <p:bldP spid="12" grpId="0" animBg="1"/>
      <p:bldP spid="12" grpId="1" animBg="1"/>
      <p:bldP spid="13" grpId="0" animBg="1"/>
      <p:bldP spid="13" grpId="1" animBg="1"/>
      <p:bldP spid="18" grpId="0" animBg="1"/>
      <p:bldP spid="18" grpId="1" animBg="1"/>
      <p:bldP spid="19" grpId="0" animBg="1"/>
      <p:bldP spid="19" grpId="1" animBg="1"/>
      <p:bldP spid="20" grpId="0" animBg="1"/>
      <p:bldP spid="20" grpId="1" animBg="1"/>
      <p:bldP spid="21" grpId="0" animBg="1"/>
      <p:bldP spid="21" grpId="1" animBg="1"/>
      <p:bldP spid="23" grpId="0" animBg="1"/>
      <p:bldP spid="23" grpId="1" animBg="1"/>
      <p:bldP spid="24" grpId="0" animBg="1"/>
      <p:bldP spid="24" grpId="1" animBg="1"/>
      <p:bldP spid="28" grpId="0" animBg="1"/>
      <p:bldP spid="28" grpId="1"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907704" y="991771"/>
            <a:ext cx="5169854" cy="3877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5 Rectángulo"/>
          <p:cNvSpPr>
            <a:spLocks noChangeArrowheads="1"/>
          </p:cNvSpPr>
          <p:nvPr/>
        </p:nvSpPr>
        <p:spPr bwMode="auto">
          <a:xfrm>
            <a:off x="1259632" y="5085184"/>
            <a:ext cx="662473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i="1">
                <a:solidFill>
                  <a:srgbClr val="F1FFD5"/>
                </a:solidFill>
                <a:latin typeface="Verdana" pitchFamily="34" charset="0"/>
              </a:defRPr>
            </a:lvl1pPr>
            <a:lvl2pPr marL="742950" indent="-285750" eaLnBrk="0" hangingPunct="0">
              <a:defRPr sz="2400" i="1">
                <a:solidFill>
                  <a:srgbClr val="F1FFD5"/>
                </a:solidFill>
                <a:latin typeface="Verdana" pitchFamily="34" charset="0"/>
              </a:defRPr>
            </a:lvl2pPr>
            <a:lvl3pPr marL="1143000" indent="-228600" eaLnBrk="0" hangingPunct="0">
              <a:defRPr sz="2400" i="1">
                <a:solidFill>
                  <a:srgbClr val="F1FFD5"/>
                </a:solidFill>
                <a:latin typeface="Verdana" pitchFamily="34" charset="0"/>
              </a:defRPr>
            </a:lvl3pPr>
            <a:lvl4pPr marL="1600200" indent="-228600" eaLnBrk="0" hangingPunct="0">
              <a:defRPr sz="2400" i="1">
                <a:solidFill>
                  <a:srgbClr val="F1FFD5"/>
                </a:solidFill>
                <a:latin typeface="Verdana" pitchFamily="34" charset="0"/>
              </a:defRPr>
            </a:lvl4pPr>
            <a:lvl5pPr marL="2057400" indent="-228600" eaLnBrk="0" hangingPunct="0">
              <a:defRPr sz="2400" i="1">
                <a:solidFill>
                  <a:srgbClr val="F1FFD5"/>
                </a:solidFill>
                <a:latin typeface="Verdana" pitchFamily="34" charset="0"/>
              </a:defRPr>
            </a:lvl5pPr>
            <a:lvl6pPr marL="25146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6pPr>
            <a:lvl7pPr marL="29718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7pPr>
            <a:lvl8pPr marL="34290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8pPr>
            <a:lvl9pPr marL="38862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9pPr>
          </a:lstStyle>
          <a:p>
            <a:pPr eaLnBrk="1" hangingPunct="1"/>
            <a:r>
              <a:rPr lang="es-ES" altLang="es-ES" sz="2000" i="0" dirty="0">
                <a:solidFill>
                  <a:schemeClr val="tx1"/>
                </a:solidFill>
                <a:latin typeface="+mn-lt"/>
                <a:hlinkClick r:id="rId4"/>
              </a:rPr>
              <a:t>http://www.gbif.es/formaciondetalles.php?IDForm=60</a:t>
            </a:r>
            <a:endParaRPr lang="es-ES" altLang="es-ES" sz="2000" i="0" dirty="0">
              <a:solidFill>
                <a:schemeClr val="tx1"/>
              </a:solidFill>
              <a:latin typeface="+mn-lt"/>
            </a:endParaRPr>
          </a:p>
        </p:txBody>
      </p:sp>
      <p:sp>
        <p:nvSpPr>
          <p:cNvPr id="5" name="4 Rectángulo"/>
          <p:cNvSpPr>
            <a:spLocks noChangeArrowheads="1"/>
          </p:cNvSpPr>
          <p:nvPr/>
        </p:nvSpPr>
        <p:spPr bwMode="auto">
          <a:xfrm>
            <a:off x="1187624" y="5445224"/>
            <a:ext cx="40324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2550" eaLnBrk="0" hangingPunct="0">
              <a:defRPr sz="2400" i="1">
                <a:solidFill>
                  <a:srgbClr val="F1FFD5"/>
                </a:solidFill>
                <a:latin typeface="Verdana" pitchFamily="34" charset="0"/>
              </a:defRPr>
            </a:lvl1pPr>
            <a:lvl2pPr marL="742950" indent="-285750" eaLnBrk="0" hangingPunct="0">
              <a:defRPr sz="2400" i="1">
                <a:solidFill>
                  <a:srgbClr val="F1FFD5"/>
                </a:solidFill>
                <a:latin typeface="Verdana" pitchFamily="34" charset="0"/>
              </a:defRPr>
            </a:lvl2pPr>
            <a:lvl3pPr marL="1143000" indent="-228600" eaLnBrk="0" hangingPunct="0">
              <a:defRPr sz="2400" i="1">
                <a:solidFill>
                  <a:srgbClr val="F1FFD5"/>
                </a:solidFill>
                <a:latin typeface="Verdana" pitchFamily="34" charset="0"/>
              </a:defRPr>
            </a:lvl3pPr>
            <a:lvl4pPr marL="1600200" indent="-228600" eaLnBrk="0" hangingPunct="0">
              <a:defRPr sz="2400" i="1">
                <a:solidFill>
                  <a:srgbClr val="F1FFD5"/>
                </a:solidFill>
                <a:latin typeface="Verdana" pitchFamily="34" charset="0"/>
              </a:defRPr>
            </a:lvl4pPr>
            <a:lvl5pPr marL="2057400" indent="-228600" eaLnBrk="0" hangingPunct="0">
              <a:defRPr sz="2400" i="1">
                <a:solidFill>
                  <a:srgbClr val="F1FFD5"/>
                </a:solidFill>
                <a:latin typeface="Verdana" pitchFamily="34" charset="0"/>
              </a:defRPr>
            </a:lvl5pPr>
            <a:lvl6pPr marL="25146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6pPr>
            <a:lvl7pPr marL="29718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7pPr>
            <a:lvl8pPr marL="34290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8pPr>
            <a:lvl9pPr marL="3886200" indent="-228600" eaLnBrk="0" fontAlgn="base" hangingPunct="0">
              <a:spcBef>
                <a:spcPct val="20000"/>
              </a:spcBef>
              <a:spcAft>
                <a:spcPct val="0"/>
              </a:spcAft>
              <a:buClr>
                <a:schemeClr val="tx1"/>
              </a:buClr>
              <a:buSzPct val="125000"/>
              <a:defRPr sz="2400" i="1">
                <a:solidFill>
                  <a:srgbClr val="F1FFD5"/>
                </a:solidFill>
                <a:latin typeface="Verdana" pitchFamily="34" charset="0"/>
              </a:defRPr>
            </a:lvl9pPr>
          </a:lstStyle>
          <a:p>
            <a:pPr eaLnBrk="1" hangingPunct="1">
              <a:lnSpc>
                <a:spcPct val="90000"/>
              </a:lnSpc>
              <a:spcBef>
                <a:spcPct val="30000"/>
              </a:spcBef>
              <a:spcAft>
                <a:spcPct val="25000"/>
              </a:spcAft>
              <a:buFont typeface="Wingdings 2" pitchFamily="18" charset="2"/>
              <a:buNone/>
            </a:pPr>
            <a:r>
              <a:rPr lang="es-ES" altLang="es-ES" sz="2000" i="0" dirty="0">
                <a:solidFill>
                  <a:schemeClr val="tx1"/>
                </a:solidFill>
                <a:latin typeface="Calibri" panose="020F0502020204030204" pitchFamily="34" charset="0"/>
                <a:hlinkClick r:id="rId5"/>
              </a:rPr>
              <a:t>http://www.cienciatk.csic.es</a:t>
            </a:r>
            <a:r>
              <a:rPr lang="es-ES" altLang="es-ES" sz="2000" i="0" dirty="0">
                <a:solidFill>
                  <a:schemeClr val="tx1"/>
                </a:solidFill>
                <a:latin typeface="Calibri" panose="020F0502020204030204" pitchFamily="34" charset="0"/>
              </a:rPr>
              <a:t>/</a:t>
            </a:r>
          </a:p>
        </p:txBody>
      </p:sp>
      <p:sp>
        <p:nvSpPr>
          <p:cNvPr id="8" name="1 Título"/>
          <p:cNvSpPr>
            <a:spLocks noGrp="1"/>
          </p:cNvSpPr>
          <p:nvPr>
            <p:ph type="title"/>
          </p:nvPr>
        </p:nvSpPr>
        <p:spPr>
          <a:xfrm>
            <a:off x="467544" y="-5716"/>
            <a:ext cx="8229600" cy="1143000"/>
          </a:xfrm>
        </p:spPr>
        <p:txBody>
          <a:bodyPr/>
          <a:lstStyle/>
          <a:p>
            <a:r>
              <a:rPr lang="en-US" dirty="0" smtClean="0"/>
              <a:t>DQ TRAINING: ON SITE</a:t>
            </a:r>
            <a:endParaRPr lang="en-US" dirty="0"/>
          </a:p>
        </p:txBody>
      </p:sp>
      <p:pic>
        <p:nvPicPr>
          <p:cNvPr id="12" name="Picture 3"/>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683568" y="260648"/>
            <a:ext cx="7620529"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9844073"/>
      </p:ext>
    </p:extLst>
  </p:cSld>
  <p:clrMapOvr>
    <a:masterClrMapping/>
  </p:clrMapOvr>
  <mc:AlternateContent xmlns:mc="http://schemas.openxmlformats.org/markup-compatibility/2006" xmlns:p14="http://schemas.microsoft.com/office/powerpoint/2010/main">
    <mc:Choice Requires="p14">
      <p:transition p14:dur="250">
        <p14:pan dir="u"/>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2" descr="CropperCapture[4].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3648" y="4149080"/>
            <a:ext cx="6413500" cy="1974850"/>
          </a:xfrm>
          <a:prstGeom prst="rect">
            <a:avLst/>
          </a:prstGeom>
          <a:noFill/>
          <a:ln>
            <a:noFill/>
          </a:ln>
          <a:effectLst>
            <a:reflection blurRad="6350" stA="50000" endPos="15000" dir="5400000" sy="-100000" algn="bl" rotWithShape="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3 Grupo"/>
          <p:cNvGrpSpPr/>
          <p:nvPr/>
        </p:nvGrpSpPr>
        <p:grpSpPr>
          <a:xfrm>
            <a:off x="251520" y="3645024"/>
            <a:ext cx="1251585" cy="792088"/>
            <a:chOff x="7308304" y="3933056"/>
            <a:chExt cx="1390650" cy="792088"/>
          </a:xfrm>
          <a:effectLst>
            <a:outerShdw blurRad="152400" dist="76200" dir="2700000" sx="104000" sy="104000" algn="tl" rotWithShape="0">
              <a:prstClr val="black">
                <a:alpha val="57000"/>
              </a:prstClr>
            </a:outerShdw>
          </a:effectLst>
        </p:grpSpPr>
        <p:sp>
          <p:nvSpPr>
            <p:cNvPr id="3" name="2 Rectángulo"/>
            <p:cNvSpPr/>
            <p:nvPr/>
          </p:nvSpPr>
          <p:spPr>
            <a:xfrm>
              <a:off x="7380312" y="3933056"/>
              <a:ext cx="1288143" cy="792088"/>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677" name="3 Imagen"/>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7308304" y="4005064"/>
              <a:ext cx="13906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1 Título"/>
          <p:cNvSpPr>
            <a:spLocks noGrp="1"/>
          </p:cNvSpPr>
          <p:nvPr>
            <p:ph type="title"/>
          </p:nvPr>
        </p:nvSpPr>
        <p:spPr>
          <a:xfrm>
            <a:off x="457200" y="53752"/>
            <a:ext cx="8229600" cy="1143000"/>
          </a:xfrm>
        </p:spPr>
        <p:txBody>
          <a:bodyPr/>
          <a:lstStyle/>
          <a:p>
            <a:r>
              <a:rPr lang="en-US" dirty="0" smtClean="0"/>
              <a:t>DQ TRAINING: ONLINE</a:t>
            </a:r>
            <a:endParaRPr lang="en-US" dirty="0"/>
          </a:p>
        </p:txBody>
      </p:sp>
      <p:sp>
        <p:nvSpPr>
          <p:cNvPr id="2" name="1 Marcador de contenido"/>
          <p:cNvSpPr>
            <a:spLocks noGrp="1"/>
          </p:cNvSpPr>
          <p:nvPr>
            <p:ph idx="1"/>
          </p:nvPr>
        </p:nvSpPr>
        <p:spPr>
          <a:xfrm>
            <a:off x="539552" y="1196752"/>
            <a:ext cx="8229600" cy="2736304"/>
          </a:xfrm>
        </p:spPr>
        <p:txBody>
          <a:bodyPr>
            <a:normAutofit fontScale="85000" lnSpcReduction="20000"/>
          </a:bodyPr>
          <a:lstStyle/>
          <a:p>
            <a:r>
              <a:rPr lang="en-US" dirty="0" smtClean="0"/>
              <a:t>Started 2010, 7 courses so far</a:t>
            </a:r>
          </a:p>
          <a:p>
            <a:r>
              <a:rPr lang="en-US" dirty="0" smtClean="0"/>
              <a:t>Enrollment: 130 students, 16 countries</a:t>
            </a:r>
          </a:p>
          <a:p>
            <a:r>
              <a:rPr lang="en-US" dirty="0" smtClean="0"/>
              <a:t>Two components:</a:t>
            </a:r>
          </a:p>
          <a:p>
            <a:pPr lvl="1"/>
            <a:r>
              <a:rPr lang="en-US" b="1" dirty="0" err="1" smtClean="0">
                <a:solidFill>
                  <a:schemeClr val="accent2">
                    <a:lumMod val="75000"/>
                  </a:schemeClr>
                </a:solidFill>
              </a:rPr>
              <a:t>ATutor</a:t>
            </a:r>
            <a:r>
              <a:rPr lang="en-US" dirty="0" smtClean="0"/>
              <a:t>, open during the actual courses</a:t>
            </a:r>
          </a:p>
          <a:p>
            <a:pPr lvl="2"/>
            <a:r>
              <a:rPr lang="es-ES" altLang="es-ES" dirty="0">
                <a:latin typeface="Calibri" panose="020F0502020204030204" pitchFamily="34" charset="0"/>
                <a:hlinkClick r:id="rId5"/>
              </a:rPr>
              <a:t>http://elearning.gbif.es/login.php</a:t>
            </a:r>
            <a:r>
              <a:rPr lang="es-ES" altLang="es-ES" dirty="0">
                <a:latin typeface="Calibri" panose="020F0502020204030204" pitchFamily="34" charset="0"/>
              </a:rPr>
              <a:t> </a:t>
            </a:r>
          </a:p>
          <a:p>
            <a:pPr lvl="1"/>
            <a:r>
              <a:rPr lang="en-US" b="1" dirty="0" err="1" smtClean="0">
                <a:solidFill>
                  <a:schemeClr val="accent2">
                    <a:lumMod val="75000"/>
                  </a:schemeClr>
                </a:solidFill>
              </a:rPr>
              <a:t>AContent</a:t>
            </a:r>
            <a:r>
              <a:rPr lang="en-US" dirty="0" smtClean="0">
                <a:solidFill>
                  <a:schemeClr val="accent2">
                    <a:lumMod val="75000"/>
                  </a:schemeClr>
                </a:solidFill>
              </a:rPr>
              <a:t>, </a:t>
            </a:r>
            <a:r>
              <a:rPr lang="en-US" dirty="0" smtClean="0"/>
              <a:t>permanent repository for the courses</a:t>
            </a:r>
          </a:p>
          <a:p>
            <a:pPr lvl="2"/>
            <a:r>
              <a:rPr lang="es-ES" altLang="es-ES" dirty="0">
                <a:latin typeface="Calibri" panose="020F0502020204030204" pitchFamily="34" charset="0"/>
                <a:hlinkClick r:id="rId6"/>
              </a:rPr>
              <a:t>http://elearning.gbif.es/AContent/home/index.php </a:t>
            </a:r>
            <a:endParaRPr lang="es-ES" altLang="es-ES" dirty="0">
              <a:latin typeface="Calibri" panose="020F0502020204030204" pitchFamily="34" charset="0"/>
            </a:endParaRPr>
          </a:p>
        </p:txBody>
      </p:sp>
      <p:pic>
        <p:nvPicPr>
          <p:cNvPr id="11" name="Picture 2"/>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475656" y="4077072"/>
            <a:ext cx="6336704" cy="2164815"/>
          </a:xfrm>
          <a:prstGeom prst="rect">
            <a:avLst/>
          </a:prstGeom>
          <a:noFill/>
          <a:ln>
            <a:noFill/>
          </a:ln>
          <a:effectLst>
            <a:outerShdw dist="35921" dir="2700000" algn="ctr" rotWithShape="0">
              <a:schemeClr val="bg2"/>
            </a:outerShdw>
            <a:reflection blurRad="6350" stA="50000" endPos="13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pic>
      <p:grpSp>
        <p:nvGrpSpPr>
          <p:cNvPr id="6" name="5 Grupo"/>
          <p:cNvGrpSpPr/>
          <p:nvPr/>
        </p:nvGrpSpPr>
        <p:grpSpPr>
          <a:xfrm>
            <a:off x="179512" y="3789040"/>
            <a:ext cx="1512168" cy="792088"/>
            <a:chOff x="179512" y="4581128"/>
            <a:chExt cx="1512168" cy="792088"/>
          </a:xfrm>
          <a:effectLst>
            <a:outerShdw blurRad="50800" dist="38100" dir="2700000" algn="tl" rotWithShape="0">
              <a:prstClr val="black">
                <a:alpha val="40000"/>
              </a:prstClr>
            </a:outerShdw>
          </a:effectLst>
        </p:grpSpPr>
        <p:sp>
          <p:nvSpPr>
            <p:cNvPr id="5" name="4 Rectángulo"/>
            <p:cNvSpPr/>
            <p:nvPr/>
          </p:nvSpPr>
          <p:spPr>
            <a:xfrm>
              <a:off x="179512" y="4581128"/>
              <a:ext cx="1512168" cy="792088"/>
            </a:xfrm>
            <a:prstGeom prst="rect">
              <a:avLst/>
            </a:prstGeom>
            <a:solidFill>
              <a:schemeClr val="tx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1 Imagen"/>
            <p:cNvPicPr>
              <a:picLocks noChangeAspect="1"/>
            </p:cNvPicPr>
            <p:nvPr/>
          </p:nvPicPr>
          <p:blipFill>
            <a:blip r:embed="rId8">
              <a:extLst>
                <a:ext uri="{28A0092B-C50C-407E-A947-70E740481C1C}">
                  <a14:useLocalDpi xmlns:a14="http://schemas.microsoft.com/office/drawing/2010/main"/>
                </a:ext>
              </a:extLst>
            </a:blip>
            <a:srcRect/>
            <a:stretch>
              <a:fillRect/>
            </a:stretch>
          </p:blipFill>
          <p:spPr bwMode="auto">
            <a:xfrm>
              <a:off x="251520" y="4653136"/>
              <a:ext cx="136815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14 CuadroTexto"/>
          <p:cNvSpPr txBox="1"/>
          <p:nvPr/>
        </p:nvSpPr>
        <p:spPr>
          <a:xfrm>
            <a:off x="6228184" y="5877272"/>
            <a:ext cx="1439863" cy="276999"/>
          </a:xfrm>
          <a:prstGeom prst="rect">
            <a:avLst/>
          </a:prstGeom>
          <a:noFill/>
        </p:spPr>
        <p:txBody>
          <a:bodyPr>
            <a:spAutoFit/>
          </a:bodyPr>
          <a:lstStyle/>
          <a:p>
            <a:pPr>
              <a:defRPr/>
            </a:pPr>
            <a:r>
              <a:rPr lang="es-ES" sz="1200" b="1" i="1" dirty="0" smtClean="0">
                <a:solidFill>
                  <a:schemeClr val="bg1"/>
                </a:solidFill>
                <a:latin typeface="Calibri" panose="020F0502020204030204" pitchFamily="34" charset="0"/>
              </a:rPr>
              <a:t>SCORM </a:t>
            </a:r>
            <a:r>
              <a:rPr lang="es-ES" sz="1200" b="1" i="1" dirty="0" err="1" smtClean="0">
                <a:solidFill>
                  <a:schemeClr val="bg1"/>
                </a:solidFill>
                <a:latin typeface="Calibri" panose="020F0502020204030204" pitchFamily="34" charset="0"/>
              </a:rPr>
              <a:t>package</a:t>
            </a:r>
            <a:endParaRPr lang="es-ES" sz="1200" b="1" i="1" dirty="0">
              <a:solidFill>
                <a:schemeClr val="bg1"/>
              </a:solidFill>
              <a:latin typeface="Calibri" panose="020F0502020204030204" pitchFamily="34" charset="0"/>
            </a:endParaRPr>
          </a:p>
        </p:txBody>
      </p:sp>
    </p:spTree>
    <p:extLst>
      <p:ext uri="{BB962C8B-B14F-4D97-AF65-F5344CB8AC3E}">
        <p14:creationId xmlns:p14="http://schemas.microsoft.com/office/powerpoint/2010/main" val="65426916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22" presetClass="entr" presetSubtype="4" fill="hold" nodeType="withEffect">
                                  <p:stCondLst>
                                    <p:cond delay="0"/>
                                  </p:stCondLst>
                                  <p:childTnLst>
                                    <p:set>
                                      <p:cBhvr>
                                        <p:cTn id="22" dur="1" fill="hold">
                                          <p:stCondLst>
                                            <p:cond delay="0"/>
                                          </p:stCondLst>
                                        </p:cTn>
                                        <p:tgtEl>
                                          <p:spTgt spid="28676"/>
                                        </p:tgtEl>
                                        <p:attrNameLst>
                                          <p:attrName>style.visibility</p:attrName>
                                        </p:attrNameLst>
                                      </p:cBhvr>
                                      <p:to>
                                        <p:strVal val="visible"/>
                                      </p:to>
                                    </p:set>
                                    <p:animEffect transition="in" filter="wipe(down)">
                                      <p:cBhvr>
                                        <p:cTn id="23" dur="500"/>
                                        <p:tgtEl>
                                          <p:spTgt spid="28676"/>
                                        </p:tgtEl>
                                      </p:cBhvr>
                                    </p:animEffect>
                                  </p:childTnLst>
                                </p:cTn>
                              </p:par>
                            </p:childTnLst>
                          </p:cTn>
                        </p:par>
                        <p:par>
                          <p:cTn id="24" fill="hold">
                            <p:stCondLst>
                              <p:cond delay="500"/>
                            </p:stCondLst>
                            <p:childTnLst>
                              <p:par>
                                <p:cTn id="25" presetID="22" presetClass="entr" presetSubtype="4"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
                                            <p:txEl>
                                              <p:pRg st="6" end="6"/>
                                            </p:txEl>
                                          </p:spTgt>
                                        </p:tgtEl>
                                        <p:attrNameLst>
                                          <p:attrName>style.visibility</p:attrName>
                                        </p:attrNameLst>
                                      </p:cBhvr>
                                      <p:to>
                                        <p:strVal val="visible"/>
                                      </p:to>
                                    </p:set>
                                  </p:childTnLst>
                                </p:cTn>
                              </p:par>
                            </p:childTnLst>
                          </p:cTn>
                        </p:par>
                        <p:par>
                          <p:cTn id="34" fill="hold">
                            <p:stCondLst>
                              <p:cond delay="0"/>
                            </p:stCondLst>
                            <p:childTnLst>
                              <p:par>
                                <p:cTn id="35" presetID="22" presetClass="exit" presetSubtype="1" fill="hold" nodeType="afterEffect">
                                  <p:stCondLst>
                                    <p:cond delay="0"/>
                                  </p:stCondLst>
                                  <p:childTnLst>
                                    <p:animEffect transition="out" filter="wipe(up)">
                                      <p:cBhvr>
                                        <p:cTn id="36" dur="500"/>
                                        <p:tgtEl>
                                          <p:spTgt spid="28676"/>
                                        </p:tgtEl>
                                      </p:cBhvr>
                                    </p:animEffect>
                                    <p:set>
                                      <p:cBhvr>
                                        <p:cTn id="37" dur="1" fill="hold">
                                          <p:stCondLst>
                                            <p:cond delay="499"/>
                                          </p:stCondLst>
                                        </p:cTn>
                                        <p:tgtEl>
                                          <p:spTgt spid="28676"/>
                                        </p:tgtEl>
                                        <p:attrNameLst>
                                          <p:attrName>style.visibility</p:attrName>
                                        </p:attrNameLst>
                                      </p:cBhvr>
                                      <p:to>
                                        <p:strVal val="hidden"/>
                                      </p:to>
                                    </p:set>
                                  </p:childTnLst>
                                </p:cTn>
                              </p:par>
                              <p:par>
                                <p:cTn id="38" presetID="22" presetClass="exit" presetSubtype="1" fill="hold" nodeType="withEffect">
                                  <p:stCondLst>
                                    <p:cond delay="0"/>
                                  </p:stCondLst>
                                  <p:childTnLst>
                                    <p:animEffect transition="out" filter="wipe(up)">
                                      <p:cBhvr>
                                        <p:cTn id="39" dur="500"/>
                                        <p:tgtEl>
                                          <p:spTgt spid="4"/>
                                        </p:tgtEl>
                                      </p:cBhvr>
                                    </p:animEffect>
                                    <p:set>
                                      <p:cBhvr>
                                        <p:cTn id="40" dur="1" fill="hold">
                                          <p:stCondLst>
                                            <p:cond delay="499"/>
                                          </p:stCondLst>
                                        </p:cTn>
                                        <p:tgtEl>
                                          <p:spTgt spid="4"/>
                                        </p:tgtEl>
                                        <p:attrNameLst>
                                          <p:attrName>style.visibility</p:attrName>
                                        </p:attrNameLst>
                                      </p:cBhvr>
                                      <p:to>
                                        <p:strVal val="hidden"/>
                                      </p:to>
                                    </p:se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par>
                          <p:cTn id="45" fill="hold">
                            <p:stCondLst>
                              <p:cond delay="1000"/>
                            </p:stCondLst>
                            <p:childTnLst>
                              <p:par>
                                <p:cTn id="46" presetID="22" presetClass="entr" presetSubtype="4"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down)">
                                      <p:cBhvr>
                                        <p:cTn id="48" dur="500"/>
                                        <p:tgtEl>
                                          <p:spTgt spid="6"/>
                                        </p:tgtEl>
                                      </p:cBhvr>
                                    </p:animEffect>
                                  </p:childTnLst>
                                </p:cTn>
                              </p:par>
                              <p:par>
                                <p:cTn id="49" presetID="1"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27384"/>
            <a:ext cx="8229600" cy="1143000"/>
          </a:xfrm>
        </p:spPr>
        <p:txBody>
          <a:bodyPr>
            <a:normAutofit fontScale="90000"/>
          </a:bodyPr>
          <a:lstStyle/>
          <a:p>
            <a:r>
              <a:rPr lang="en-US" dirty="0" smtClean="0"/>
              <a:t>BIODIVERSITY DATA QUALITY HUB</a:t>
            </a:r>
            <a:endParaRPr lang="en-US" dirty="0"/>
          </a:p>
        </p:txBody>
      </p:sp>
      <p:sp>
        <p:nvSpPr>
          <p:cNvPr id="4" name="1 Marcador de contenido"/>
          <p:cNvSpPr>
            <a:spLocks noGrp="1"/>
          </p:cNvSpPr>
          <p:nvPr>
            <p:ph idx="1"/>
          </p:nvPr>
        </p:nvSpPr>
        <p:spPr>
          <a:xfrm>
            <a:off x="467544" y="1340768"/>
            <a:ext cx="8229600" cy="3960440"/>
          </a:xfrm>
        </p:spPr>
        <p:txBody>
          <a:bodyPr>
            <a:noAutofit/>
          </a:bodyPr>
          <a:lstStyle/>
          <a:p>
            <a:r>
              <a:rPr lang="es-ES" altLang="es-ES" sz="2800" dirty="0" smtClean="0">
                <a:latin typeface="Calibri" panose="020F0502020204030204" pitchFamily="34" charset="0"/>
              </a:rPr>
              <a:t>DQ </a:t>
            </a:r>
            <a:r>
              <a:rPr lang="es-ES" altLang="es-ES" sz="2800" dirty="0" err="1" smtClean="0">
                <a:latin typeface="Calibri" panose="020F0502020204030204" pitchFamily="34" charset="0"/>
              </a:rPr>
              <a:t>Resource</a:t>
            </a:r>
            <a:r>
              <a:rPr lang="es-ES" altLang="es-ES" sz="2800" dirty="0" smtClean="0">
                <a:latin typeface="Calibri" panose="020F0502020204030204" pitchFamily="34" charset="0"/>
              </a:rPr>
              <a:t> </a:t>
            </a:r>
            <a:r>
              <a:rPr lang="es-ES" altLang="es-ES" sz="2800" dirty="0" err="1" smtClean="0">
                <a:latin typeface="Calibri" panose="020F0502020204030204" pitchFamily="34" charset="0"/>
              </a:rPr>
              <a:t>Locator</a:t>
            </a:r>
            <a:r>
              <a:rPr lang="es-ES" altLang="es-ES" sz="2800" dirty="0" smtClean="0">
                <a:latin typeface="Calibri" panose="020F0502020204030204" pitchFamily="34" charset="0"/>
              </a:rPr>
              <a:t>. </a:t>
            </a:r>
            <a:r>
              <a:rPr lang="es-ES" altLang="es-ES" sz="2800" dirty="0" err="1" smtClean="0">
                <a:latin typeface="Calibri" panose="020F0502020204030204" pitchFamily="34" charset="0"/>
              </a:rPr>
              <a:t>Proposed</a:t>
            </a:r>
            <a:r>
              <a:rPr lang="es-ES" altLang="es-ES" sz="2800" dirty="0" smtClean="0">
                <a:latin typeface="Calibri" panose="020F0502020204030204" pitchFamily="34" charset="0"/>
              </a:rPr>
              <a:t> at </a:t>
            </a:r>
            <a:r>
              <a:rPr lang="es-ES" altLang="es-ES" sz="2800" dirty="0" err="1" smtClean="0">
                <a:latin typeface="Calibri" panose="020F0502020204030204" pitchFamily="34" charset="0"/>
              </a:rPr>
              <a:t>the</a:t>
            </a:r>
            <a:r>
              <a:rPr lang="es-ES" altLang="es-ES" sz="2800" dirty="0" smtClean="0">
                <a:latin typeface="Calibri" panose="020F0502020204030204" pitchFamily="34" charset="0"/>
              </a:rPr>
              <a:t> GBIF </a:t>
            </a:r>
            <a:r>
              <a:rPr lang="es-ES" altLang="es-ES" sz="2800" dirty="0" err="1" smtClean="0">
                <a:latin typeface="Calibri" panose="020F0502020204030204" pitchFamily="34" charset="0"/>
              </a:rPr>
              <a:t>European</a:t>
            </a:r>
            <a:r>
              <a:rPr lang="es-ES" altLang="es-ES" sz="2800" dirty="0" smtClean="0">
                <a:latin typeface="Calibri" panose="020F0502020204030204" pitchFamily="34" charset="0"/>
              </a:rPr>
              <a:t> </a:t>
            </a:r>
            <a:r>
              <a:rPr lang="es-ES" altLang="es-ES" sz="2800" dirty="0" err="1" smtClean="0">
                <a:latin typeface="Calibri" panose="020F0502020204030204" pitchFamily="34" charset="0"/>
              </a:rPr>
              <a:t>Node</a:t>
            </a:r>
            <a:r>
              <a:rPr lang="es-ES" altLang="es-ES" sz="2800" dirty="0" smtClean="0">
                <a:latin typeface="Calibri" panose="020F0502020204030204" pitchFamily="34" charset="0"/>
              </a:rPr>
              <a:t> Meeting, 2011</a:t>
            </a:r>
          </a:p>
          <a:p>
            <a:r>
              <a:rPr lang="es-ES" altLang="es-ES" sz="2800" dirty="0" smtClean="0">
                <a:latin typeface="Calibri" panose="020F0502020204030204" pitchFamily="34" charset="0"/>
              </a:rPr>
              <a:t>Compatible </a:t>
            </a:r>
            <a:r>
              <a:rPr lang="es-ES" altLang="es-ES" sz="2800" dirty="0" err="1" smtClean="0">
                <a:latin typeface="Calibri" panose="020F0502020204030204" pitchFamily="34" charset="0"/>
              </a:rPr>
              <a:t>with</a:t>
            </a:r>
            <a:r>
              <a:rPr lang="es-ES" altLang="es-ES" sz="2800" dirty="0" smtClean="0">
                <a:latin typeface="Calibri" panose="020F0502020204030204" pitchFamily="34" charset="0"/>
              </a:rPr>
              <a:t> GBIFS’ ORC</a:t>
            </a:r>
          </a:p>
          <a:p>
            <a:r>
              <a:rPr lang="es-ES" altLang="es-ES" sz="2800" dirty="0" err="1" smtClean="0">
                <a:latin typeface="Calibri" panose="020F0502020204030204" pitchFamily="34" charset="0"/>
              </a:rPr>
              <a:t>Includes</a:t>
            </a:r>
            <a:r>
              <a:rPr lang="es-ES" altLang="es-ES" sz="2800" dirty="0" smtClean="0">
                <a:latin typeface="Calibri" panose="020F0502020204030204" pitchFamily="34" charset="0"/>
              </a:rPr>
              <a:t> </a:t>
            </a:r>
            <a:r>
              <a:rPr lang="es-ES" altLang="es-ES" sz="2800" dirty="0" err="1" smtClean="0">
                <a:latin typeface="Calibri" panose="020F0502020204030204" pitchFamily="34" charset="0"/>
              </a:rPr>
              <a:t>tools</a:t>
            </a:r>
            <a:r>
              <a:rPr lang="es-ES" altLang="es-ES" sz="2800" dirty="0" smtClean="0">
                <a:latin typeface="Calibri" panose="020F0502020204030204" pitchFamily="34" charset="0"/>
              </a:rPr>
              <a:t>, </a:t>
            </a:r>
            <a:r>
              <a:rPr lang="es-ES" altLang="es-ES" sz="2800" dirty="0" err="1" smtClean="0">
                <a:latin typeface="Calibri" panose="020F0502020204030204" pitchFamily="34" charset="0"/>
              </a:rPr>
              <a:t>thesauri</a:t>
            </a:r>
            <a:r>
              <a:rPr lang="es-ES" altLang="es-ES" sz="2800" dirty="0" smtClean="0">
                <a:latin typeface="Calibri" panose="020F0502020204030204" pitchFamily="34" charset="0"/>
              </a:rPr>
              <a:t>, training </a:t>
            </a:r>
            <a:r>
              <a:rPr lang="es-ES" altLang="es-ES" sz="2800" dirty="0" err="1" smtClean="0">
                <a:latin typeface="Calibri" panose="020F0502020204030204" pitchFamily="34" charset="0"/>
              </a:rPr>
              <a:t>materials</a:t>
            </a:r>
            <a:r>
              <a:rPr lang="es-ES" altLang="es-ES" sz="2800" dirty="0" smtClean="0">
                <a:latin typeface="Calibri" panose="020F0502020204030204" pitchFamily="34" charset="0"/>
              </a:rPr>
              <a:t>, </a:t>
            </a:r>
            <a:r>
              <a:rPr lang="es-ES" altLang="es-ES" sz="2800" dirty="0" err="1" smtClean="0">
                <a:latin typeface="Calibri" panose="020F0502020204030204" pitchFamily="34" charset="0"/>
              </a:rPr>
              <a:t>experiences</a:t>
            </a:r>
            <a:r>
              <a:rPr lang="es-ES" altLang="es-ES" sz="2800" dirty="0" smtClean="0">
                <a:latin typeface="Calibri" panose="020F0502020204030204" pitchFamily="34" charset="0"/>
              </a:rPr>
              <a:t>, </a:t>
            </a:r>
            <a:r>
              <a:rPr lang="es-ES" altLang="es-ES" sz="2800" dirty="0" err="1" smtClean="0">
                <a:latin typeface="Calibri" panose="020F0502020204030204" pitchFamily="34" charset="0"/>
              </a:rPr>
              <a:t>Prezi</a:t>
            </a:r>
            <a:r>
              <a:rPr lang="es-ES" altLang="es-ES" sz="2800" dirty="0" smtClean="0">
                <a:latin typeface="Calibri" panose="020F0502020204030204" pitchFamily="34" charset="0"/>
              </a:rPr>
              <a:t> </a:t>
            </a:r>
            <a:r>
              <a:rPr lang="es-ES" altLang="es-ES" sz="2800" dirty="0" err="1" smtClean="0">
                <a:latin typeface="Calibri" panose="020F0502020204030204" pitchFamily="34" charset="0"/>
              </a:rPr>
              <a:t>presentation</a:t>
            </a:r>
            <a:endParaRPr lang="es-ES" altLang="es-ES" sz="2800" dirty="0" smtClean="0">
              <a:latin typeface="Calibri" panose="020F0502020204030204" pitchFamily="34" charset="0"/>
            </a:endParaRPr>
          </a:p>
          <a:p>
            <a:r>
              <a:rPr lang="es-ES" altLang="es-ES" sz="2800" dirty="0" err="1" smtClean="0">
                <a:latin typeface="Calibri" panose="020F0502020204030204" pitchFamily="34" charset="0"/>
              </a:rPr>
              <a:t>Allows</a:t>
            </a:r>
            <a:r>
              <a:rPr lang="es-ES" altLang="es-ES" sz="2800" dirty="0" smtClean="0">
                <a:latin typeface="Calibri" panose="020F0502020204030204" pitchFamily="34" charset="0"/>
              </a:rPr>
              <a:t> </a:t>
            </a:r>
            <a:r>
              <a:rPr lang="es-ES" altLang="es-ES" sz="2800" dirty="0" err="1" smtClean="0">
                <a:latin typeface="Calibri" panose="020F0502020204030204" pitchFamily="34" charset="0"/>
              </a:rPr>
              <a:t>for</a:t>
            </a:r>
            <a:r>
              <a:rPr lang="es-ES" altLang="es-ES" sz="2800" dirty="0" smtClean="0">
                <a:latin typeface="Calibri" panose="020F0502020204030204" pitchFamily="34" charset="0"/>
              </a:rPr>
              <a:t> </a:t>
            </a:r>
            <a:r>
              <a:rPr lang="es-ES" altLang="es-ES" sz="2800" dirty="0" err="1" smtClean="0">
                <a:latin typeface="Calibri" panose="020F0502020204030204" pitchFamily="34" charset="0"/>
              </a:rPr>
              <a:t>resource</a:t>
            </a:r>
            <a:r>
              <a:rPr lang="es-ES" altLang="es-ES" sz="2800" dirty="0" smtClean="0">
                <a:latin typeface="Calibri" panose="020F0502020204030204" pitchFamily="34" charset="0"/>
              </a:rPr>
              <a:t> </a:t>
            </a:r>
            <a:r>
              <a:rPr lang="es-ES" altLang="es-ES" sz="2800" dirty="0" err="1" smtClean="0">
                <a:latin typeface="Calibri" panose="020F0502020204030204" pitchFamily="34" charset="0"/>
              </a:rPr>
              <a:t>submission</a:t>
            </a:r>
            <a:endParaRPr lang="es-ES" altLang="es-ES" sz="2800" dirty="0" smtClean="0">
              <a:latin typeface="Calibri" panose="020F0502020204030204" pitchFamily="34" charset="0"/>
            </a:endParaRPr>
          </a:p>
          <a:p>
            <a:r>
              <a:rPr lang="es-ES" altLang="es-ES" sz="2800" dirty="0" smtClean="0">
                <a:latin typeface="Calibri" panose="020F0502020204030204" pitchFamily="34" charset="0"/>
                <a:hlinkClick r:id="rId3"/>
              </a:rPr>
              <a:t>http://www.gbif.es/BDQ</a:t>
            </a:r>
            <a:endParaRPr lang="es-ES" altLang="es-ES" sz="2800" dirty="0" smtClean="0">
              <a:latin typeface="Calibri" panose="020F0502020204030204" pitchFamily="34" charset="0"/>
            </a:endParaRPr>
          </a:p>
        </p:txBody>
      </p:sp>
    </p:spTree>
    <p:extLst>
      <p:ext uri="{BB962C8B-B14F-4D97-AF65-F5344CB8AC3E}">
        <p14:creationId xmlns:p14="http://schemas.microsoft.com/office/powerpoint/2010/main" val="27276675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0825" y="260350"/>
            <a:ext cx="6477000" cy="5876925"/>
          </a:xfrm>
          <a:prstGeom prst="rect">
            <a:avLst/>
          </a:prstGeom>
          <a:noFill/>
          <a:ln>
            <a:noFill/>
          </a:ln>
          <a:effectLst>
            <a:outerShdw dist="35921" dir="2700000" algn="ctr" rotWithShape="0">
              <a:schemeClr val="accent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Lst>
        </p:spPr>
      </p:pic>
      <p:pic>
        <p:nvPicPr>
          <p:cNvPr id="79875" name="Picture 3"/>
          <p:cNvPicPr>
            <a:picLocks noChangeAspect="1" noChangeArrowheads="1"/>
          </p:cNvPicPr>
          <p:nvPr/>
        </p:nvPicPr>
        <p:blipFill>
          <a:blip r:embed="rId4"/>
          <a:srcRect/>
          <a:stretch>
            <a:fillRect/>
          </a:stretch>
        </p:blipFill>
        <p:spPr bwMode="auto">
          <a:xfrm>
            <a:off x="2411760" y="1412776"/>
            <a:ext cx="6515100" cy="3590925"/>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080526172"/>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9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251520" y="0"/>
            <a:ext cx="8533127" cy="6021288"/>
            <a:chOff x="251520" y="0"/>
            <a:chExt cx="8533127" cy="6021288"/>
          </a:xfrm>
          <a:effectLst>
            <a:reflection blurRad="6350" stA="44000" endPos="9000" dir="5400000" sy="-100000" algn="bl" rotWithShape="0"/>
          </a:effectLst>
        </p:grpSpPr>
        <p:pic>
          <p:nvPicPr>
            <p:cNvPr id="20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1520" y="0"/>
              <a:ext cx="8533127" cy="6021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Rectángulo"/>
            <p:cNvSpPr/>
            <p:nvPr/>
          </p:nvSpPr>
          <p:spPr>
            <a:xfrm>
              <a:off x="1979712" y="2060848"/>
              <a:ext cx="6696744" cy="396044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2 Grupo"/>
            <p:cNvGrpSpPr/>
            <p:nvPr/>
          </p:nvGrpSpPr>
          <p:grpSpPr>
            <a:xfrm>
              <a:off x="2051720" y="2276872"/>
              <a:ext cx="6458768" cy="3241663"/>
              <a:chOff x="849536" y="1427287"/>
              <a:chExt cx="7515225" cy="3771900"/>
            </a:xfrm>
          </p:grpSpPr>
          <p:pic>
            <p:nvPicPr>
              <p:cNvPr id="35844"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804248" y="3645024"/>
                <a:ext cx="1397000"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2 Imagen"/>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849536" y="1427287"/>
                <a:ext cx="44958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6" name="2 Imagen"/>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640736" y="1427287"/>
                <a:ext cx="1724025"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4 Conector angular"/>
              <p:cNvCxnSpPr/>
              <p:nvPr/>
            </p:nvCxnSpPr>
            <p:spPr>
              <a:xfrm>
                <a:off x="5151661" y="2074987"/>
                <a:ext cx="1368425" cy="360362"/>
              </a:xfrm>
              <a:prstGeom prst="bentConnector3">
                <a:avLst/>
              </a:prstGeom>
              <a:ln w="254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10" name="9 Conector recto de flecha"/>
              <p:cNvCxnSpPr/>
              <p:nvPr/>
            </p:nvCxnSpPr>
            <p:spPr>
              <a:xfrm>
                <a:off x="7499573" y="3100512"/>
                <a:ext cx="0" cy="400050"/>
              </a:xfrm>
              <a:prstGeom prst="straightConnector1">
                <a:avLst/>
              </a:prstGeom>
              <a:ln w="25400">
                <a:solidFill>
                  <a:schemeClr val="accent4"/>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99788365"/>
      </p:ext>
    </p:extLst>
  </p:cSld>
  <p:clrMapOvr>
    <a:masterClrMapping/>
  </p:clrMapOvr>
  <mc:AlternateContent xmlns:mc="http://schemas.openxmlformats.org/markup-compatibility/2006" xmlns:p14="http://schemas.microsoft.com/office/powerpoint/2010/main">
    <mc:Choice Requires="p14">
      <p:transition p14:dur="25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944995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dirty="0" smtClean="0"/>
              <a:t>GBIF.ES and Data </a:t>
            </a:r>
            <a:r>
              <a:rPr lang="es-ES" dirty="0" err="1" smtClean="0"/>
              <a:t>quality</a:t>
            </a:r>
            <a:endParaRPr lang="en-US" dirty="0"/>
          </a:p>
        </p:txBody>
      </p:sp>
      <p:sp>
        <p:nvSpPr>
          <p:cNvPr id="3" name="Content Placeholder 2"/>
          <p:cNvSpPr>
            <a:spLocks noGrp="1"/>
          </p:cNvSpPr>
          <p:nvPr>
            <p:ph idx="1"/>
          </p:nvPr>
        </p:nvSpPr>
        <p:spPr/>
        <p:txBody>
          <a:bodyPr/>
          <a:lstStyle/>
          <a:p>
            <a:r>
              <a:rPr lang="en-US" dirty="0" smtClean="0"/>
              <a:t>Situation</a:t>
            </a:r>
          </a:p>
          <a:p>
            <a:r>
              <a:rPr lang="en-US" dirty="0" smtClean="0"/>
              <a:t>Multipronged approach:</a:t>
            </a:r>
          </a:p>
          <a:p>
            <a:pPr lvl="1"/>
            <a:r>
              <a:rPr lang="en-US" dirty="0" smtClean="0"/>
              <a:t>Training program</a:t>
            </a:r>
          </a:p>
          <a:p>
            <a:pPr lvl="1"/>
            <a:r>
              <a:rPr lang="en-US" dirty="0" smtClean="0"/>
              <a:t>Cleaning &amp; Validation tool</a:t>
            </a:r>
          </a:p>
          <a:p>
            <a:pPr lvl="1"/>
            <a:r>
              <a:rPr lang="en-US" dirty="0" smtClean="0"/>
              <a:t>Tracking</a:t>
            </a:r>
          </a:p>
          <a:p>
            <a:pPr lvl="1"/>
            <a:r>
              <a:rPr lang="en-US" dirty="0" smtClean="0"/>
              <a:t>Repository of resources</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8130617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pPr eaLnBrk="1" hangingPunct="1"/>
            <a:r>
              <a:rPr lang="da-DK" dirty="0" smtClean="0"/>
              <a:t>At your service:</a:t>
            </a:r>
            <a:endParaRPr lang="en-US" dirty="0" smtClean="0"/>
          </a:p>
        </p:txBody>
      </p:sp>
      <p:sp>
        <p:nvSpPr>
          <p:cNvPr id="10243" name="Rectangle 3"/>
          <p:cNvSpPr>
            <a:spLocks noGrp="1" noChangeArrowheads="1"/>
          </p:cNvSpPr>
          <p:nvPr>
            <p:ph type="body" idx="1"/>
          </p:nvPr>
        </p:nvSpPr>
        <p:spPr>
          <a:xfrm>
            <a:off x="899592" y="2132856"/>
            <a:ext cx="4360863" cy="3821112"/>
          </a:xfrm>
        </p:spPr>
        <p:txBody>
          <a:bodyPr/>
          <a:lstStyle/>
          <a:p>
            <a:pPr eaLnBrk="1" hangingPunct="1">
              <a:lnSpc>
                <a:spcPct val="80000"/>
              </a:lnSpc>
              <a:buFontTx/>
              <a:buNone/>
            </a:pPr>
            <a:r>
              <a:rPr lang="da-DK" sz="1800" smtClean="0">
                <a:solidFill>
                  <a:srgbClr val="E70308"/>
                </a:solidFill>
              </a:rPr>
              <a:t>Francisco [Paco] Pando </a:t>
            </a:r>
            <a:r>
              <a:rPr lang="da-DK" sz="1800" smtClean="0">
                <a:solidFill>
                  <a:schemeClr val="hlink"/>
                </a:solidFill>
              </a:rPr>
              <a:t>(</a:t>
            </a:r>
            <a:r>
              <a:rPr lang="da-DK" sz="1800" i="1" smtClean="0">
                <a:solidFill>
                  <a:schemeClr val="hlink"/>
                </a:solidFill>
              </a:rPr>
              <a:t>pando@gbif.es</a:t>
            </a:r>
            <a:r>
              <a:rPr lang="da-DK" sz="1800" smtClean="0">
                <a:solidFill>
                  <a:schemeClr val="hlink"/>
                </a:solidFill>
              </a:rPr>
              <a:t>)</a:t>
            </a:r>
          </a:p>
          <a:p>
            <a:pPr eaLnBrk="1" hangingPunct="1">
              <a:lnSpc>
                <a:spcPct val="80000"/>
              </a:lnSpc>
              <a:buFontTx/>
              <a:buNone/>
            </a:pPr>
            <a:r>
              <a:rPr lang="da-DK" sz="1800" smtClean="0"/>
              <a:t>Director</a:t>
            </a:r>
          </a:p>
          <a:p>
            <a:pPr eaLnBrk="1" hangingPunct="1">
              <a:lnSpc>
                <a:spcPct val="80000"/>
              </a:lnSpc>
              <a:buFontTx/>
              <a:buNone/>
            </a:pPr>
            <a:r>
              <a:rPr lang="da-DK" sz="1800" smtClean="0"/>
              <a:t>  </a:t>
            </a:r>
          </a:p>
          <a:p>
            <a:pPr eaLnBrk="1" hangingPunct="1">
              <a:lnSpc>
                <a:spcPct val="80000"/>
              </a:lnSpc>
              <a:buFontTx/>
              <a:buNone/>
            </a:pPr>
            <a:endParaRPr lang="da-DK" sz="1800" smtClean="0"/>
          </a:p>
          <a:p>
            <a:pPr eaLnBrk="1" hangingPunct="1">
              <a:lnSpc>
                <a:spcPct val="80000"/>
              </a:lnSpc>
              <a:buFontTx/>
              <a:buNone/>
            </a:pPr>
            <a:r>
              <a:rPr lang="da-DK" sz="1800" smtClean="0"/>
              <a:t>Unidad de Coordinación de GBIF</a:t>
            </a:r>
          </a:p>
          <a:p>
            <a:pPr eaLnBrk="1" hangingPunct="1">
              <a:lnSpc>
                <a:spcPct val="80000"/>
              </a:lnSpc>
              <a:buFontTx/>
              <a:buNone/>
            </a:pPr>
            <a:r>
              <a:rPr lang="da-DK" sz="1800" smtClean="0"/>
              <a:t>Real Jardín Botánico - CSIC</a:t>
            </a:r>
          </a:p>
          <a:p>
            <a:pPr eaLnBrk="1" hangingPunct="1">
              <a:lnSpc>
                <a:spcPct val="80000"/>
              </a:lnSpc>
              <a:buFontTx/>
              <a:buNone/>
            </a:pPr>
            <a:r>
              <a:rPr lang="da-DK" sz="1800" smtClean="0"/>
              <a:t>Claudio Moyano 1</a:t>
            </a:r>
          </a:p>
          <a:p>
            <a:pPr eaLnBrk="1" hangingPunct="1">
              <a:lnSpc>
                <a:spcPct val="80000"/>
              </a:lnSpc>
              <a:buFontTx/>
              <a:buNone/>
            </a:pPr>
            <a:r>
              <a:rPr lang="da-DK" sz="1800" smtClean="0"/>
              <a:t>28014 Madrid, Spain</a:t>
            </a:r>
          </a:p>
          <a:p>
            <a:pPr eaLnBrk="1" hangingPunct="1">
              <a:lnSpc>
                <a:spcPct val="80000"/>
              </a:lnSpc>
              <a:buFontTx/>
              <a:buNone/>
            </a:pPr>
            <a:endParaRPr lang="da-DK" sz="1800" smtClean="0"/>
          </a:p>
          <a:p>
            <a:pPr eaLnBrk="1" hangingPunct="1">
              <a:lnSpc>
                <a:spcPct val="80000"/>
              </a:lnSpc>
              <a:buFontTx/>
              <a:buNone/>
            </a:pPr>
            <a:r>
              <a:rPr lang="da-DK" sz="1600" smtClean="0">
                <a:hlinkClick r:id="rId3"/>
              </a:rPr>
              <a:t>pando@gbif.es</a:t>
            </a:r>
            <a:endParaRPr lang="da-DK" sz="1600" smtClean="0"/>
          </a:p>
          <a:p>
            <a:pPr eaLnBrk="1" hangingPunct="1">
              <a:lnSpc>
                <a:spcPct val="80000"/>
              </a:lnSpc>
              <a:buFontTx/>
              <a:buNone/>
            </a:pPr>
            <a:r>
              <a:rPr lang="da-DK" sz="1600" smtClean="0">
                <a:hlinkClick r:id="rId4"/>
              </a:rPr>
              <a:t>www.gbif.es</a:t>
            </a:r>
            <a:r>
              <a:rPr lang="da-DK" sz="1600" smtClean="0"/>
              <a:t> </a:t>
            </a:r>
          </a:p>
          <a:p>
            <a:pPr eaLnBrk="1" hangingPunct="1">
              <a:lnSpc>
                <a:spcPct val="80000"/>
              </a:lnSpc>
              <a:buFontTx/>
              <a:buNone/>
            </a:pPr>
            <a:r>
              <a:rPr lang="da-DK" sz="1600" smtClean="0"/>
              <a:t>Phone: + 34 91 420 3017</a:t>
            </a:r>
          </a:p>
          <a:p>
            <a:pPr eaLnBrk="1" hangingPunct="1">
              <a:lnSpc>
                <a:spcPct val="80000"/>
              </a:lnSpc>
              <a:buFontTx/>
              <a:buNone/>
            </a:pPr>
            <a:r>
              <a:rPr lang="da-DK" sz="1600" smtClean="0"/>
              <a:t>Fax:   + 34 91 420 0157</a:t>
            </a:r>
            <a:endParaRPr lang="en-US" sz="1600" smtClean="0"/>
          </a:p>
        </p:txBody>
      </p:sp>
      <p:pic>
        <p:nvPicPr>
          <p:cNvPr id="10244" name="Picture 4" descr="logogif deep bl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62688" y="4246563"/>
            <a:ext cx="2592387"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7841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035357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14313" y="71438"/>
            <a:ext cx="8201025" cy="1000125"/>
          </a:xfrm>
        </p:spPr>
        <p:txBody>
          <a:bodyPr>
            <a:normAutofit/>
          </a:bodyPr>
          <a:lstStyle/>
          <a:p>
            <a:pPr eaLnBrk="1" hangingPunct="1"/>
            <a:r>
              <a:rPr lang="en-GB" sz="4000" dirty="0" smtClean="0"/>
              <a:t>Situation </a:t>
            </a:r>
            <a:r>
              <a:rPr lang="en-GB" sz="4000" dirty="0" smtClean="0"/>
              <a:t>in GBIF </a:t>
            </a:r>
            <a:r>
              <a:rPr lang="en-GB" sz="4000" dirty="0" smtClean="0"/>
              <a:t>Spain(2007)</a:t>
            </a:r>
            <a:endParaRPr lang="en-US" sz="4000" dirty="0" smtClean="0"/>
          </a:p>
        </p:txBody>
      </p:sp>
      <p:pic>
        <p:nvPicPr>
          <p:cNvPr id="307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276872"/>
            <a:ext cx="8882063"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214313" y="928688"/>
            <a:ext cx="7215187" cy="2530475"/>
          </a:xfrm>
          <a:prstGeom prst="rect">
            <a:avLst/>
          </a:prstGeom>
        </p:spPr>
        <p:txBody>
          <a:bodyPr>
            <a:spAutoFit/>
          </a:bodyPr>
          <a:lstStyle/>
          <a:p>
            <a:pPr marL="342900" indent="-342900">
              <a:spcBef>
                <a:spcPct val="20000"/>
              </a:spcBef>
              <a:buFont typeface="Wingdings" pitchFamily="2" charset="2"/>
              <a:buChar char="§"/>
              <a:defRPr/>
            </a:pPr>
            <a:r>
              <a:rPr lang="en-US" sz="2400" kern="0" dirty="0">
                <a:solidFill>
                  <a:srgbClr val="503500"/>
                </a:solidFill>
                <a:latin typeface="Tahoma"/>
              </a:rPr>
              <a:t>110 out of 122 datasets using “hosting service”</a:t>
            </a:r>
          </a:p>
          <a:p>
            <a:pPr>
              <a:buFont typeface="Wingdings" pitchFamily="2" charset="2"/>
              <a:buChar char="§"/>
              <a:defRPr/>
            </a:pPr>
            <a:r>
              <a:rPr lang="en-US" sz="2400" dirty="0">
                <a:latin typeface="Arial" pitchFamily="34" charset="0"/>
              </a:rPr>
              <a:t>   DIGIR crashes</a:t>
            </a:r>
          </a:p>
          <a:p>
            <a:pPr>
              <a:buFont typeface="Wingdings" pitchFamily="2" charset="2"/>
              <a:buChar char="§"/>
              <a:defRPr/>
            </a:pPr>
            <a:r>
              <a:rPr lang="en-US" sz="2400" dirty="0">
                <a:latin typeface="Arial" pitchFamily="34" charset="0"/>
              </a:rPr>
              <a:t>    Room for improvement</a:t>
            </a:r>
          </a:p>
          <a:p>
            <a:pPr marL="342900" indent="-342900">
              <a:lnSpc>
                <a:spcPct val="160000"/>
              </a:lnSpc>
              <a:spcBef>
                <a:spcPct val="20000"/>
              </a:spcBef>
              <a:buFontTx/>
              <a:buChar char="•"/>
              <a:defRPr/>
            </a:pPr>
            <a:endParaRPr lang="en-US" sz="2400" kern="0" dirty="0">
              <a:solidFill>
                <a:srgbClr val="503500"/>
              </a:solidFill>
              <a:latin typeface="Tahoma"/>
            </a:endParaRPr>
          </a:p>
          <a:p>
            <a:pPr marL="342900" indent="-342900">
              <a:lnSpc>
                <a:spcPct val="160000"/>
              </a:lnSpc>
              <a:spcBef>
                <a:spcPct val="20000"/>
              </a:spcBef>
              <a:buFontTx/>
              <a:buChar char="•"/>
              <a:defRPr/>
            </a:pPr>
            <a:endParaRPr lang="en-US" sz="2400" kern="0" dirty="0">
              <a:solidFill>
                <a:srgbClr val="503500"/>
              </a:solidFill>
              <a:latin typeface="Tahoma"/>
            </a:endParaRPr>
          </a:p>
        </p:txBody>
      </p:sp>
    </p:spTree>
    <p:extLst>
      <p:ext uri="{BB962C8B-B14F-4D97-AF65-F5344CB8AC3E}">
        <p14:creationId xmlns:p14="http://schemas.microsoft.com/office/powerpoint/2010/main" val="2915922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685800" y="692696"/>
            <a:ext cx="7772400" cy="1143000"/>
          </a:xfrm>
        </p:spPr>
        <p:txBody>
          <a:bodyPr>
            <a:normAutofit/>
          </a:bodyPr>
          <a:lstStyle/>
          <a:p>
            <a:pPr eaLnBrk="1" hangingPunct="1"/>
            <a:r>
              <a:rPr lang="en-US" dirty="0" smtClean="0"/>
              <a:t>We needed an strategy</a:t>
            </a:r>
            <a:endParaRPr lang="en-US" dirty="0" smtClean="0"/>
          </a:p>
        </p:txBody>
      </p:sp>
      <p:sp>
        <p:nvSpPr>
          <p:cNvPr id="4100" name="Rectangle 3"/>
          <p:cNvSpPr>
            <a:spLocks noGrp="1" noChangeArrowheads="1"/>
          </p:cNvSpPr>
          <p:nvPr>
            <p:ph type="body" idx="1"/>
          </p:nvPr>
        </p:nvSpPr>
        <p:spPr>
          <a:xfrm>
            <a:off x="899592" y="1628800"/>
            <a:ext cx="7772400" cy="4104456"/>
          </a:xfrm>
        </p:spPr>
        <p:txBody>
          <a:bodyPr>
            <a:normAutofit fontScale="62500" lnSpcReduction="20000"/>
          </a:bodyPr>
          <a:lstStyle/>
          <a:p>
            <a:pPr marL="0" indent="0" eaLnBrk="1" hangingPunct="1">
              <a:lnSpc>
                <a:spcPct val="160000"/>
              </a:lnSpc>
              <a:buNone/>
            </a:pPr>
            <a:r>
              <a:rPr lang="en-US" dirty="0" smtClean="0"/>
              <a:t>GBIF is about science; data has to be usable, and re-usable:</a:t>
            </a:r>
          </a:p>
          <a:p>
            <a:pPr eaLnBrk="1" hangingPunct="1">
              <a:lnSpc>
                <a:spcPct val="160000"/>
              </a:lnSpc>
            </a:pPr>
            <a:r>
              <a:rPr lang="en-US" dirty="0" smtClean="0"/>
              <a:t>Training, tools, tracking, facilitating</a:t>
            </a:r>
          </a:p>
          <a:p>
            <a:pPr marL="0" indent="0" eaLnBrk="1" hangingPunct="1">
              <a:lnSpc>
                <a:spcPct val="160000"/>
              </a:lnSpc>
              <a:buNone/>
            </a:pPr>
            <a:r>
              <a:rPr lang="en-US" dirty="0" smtClean="0"/>
              <a:t>That is not all:</a:t>
            </a:r>
          </a:p>
          <a:p>
            <a:pPr>
              <a:lnSpc>
                <a:spcPct val="160000"/>
              </a:lnSpc>
            </a:pPr>
            <a:r>
              <a:rPr lang="en-US" dirty="0" smtClean="0"/>
              <a:t>Data usefulness depends on each use</a:t>
            </a:r>
          </a:p>
          <a:p>
            <a:pPr>
              <a:lnSpc>
                <a:spcPct val="160000"/>
              </a:lnSpc>
            </a:pPr>
            <a:r>
              <a:rPr lang="en-US" dirty="0" smtClean="0"/>
              <a:t>No data record will be prevented from being published on the basis of its intrinsic quality</a:t>
            </a:r>
          </a:p>
          <a:p>
            <a:pPr>
              <a:lnSpc>
                <a:spcPct val="160000"/>
              </a:lnSpc>
            </a:pPr>
            <a:r>
              <a:rPr lang="en-US" dirty="0" smtClean="0"/>
              <a:t> </a:t>
            </a:r>
            <a:r>
              <a:rPr lang="en-US" b="1" dirty="0" smtClean="0">
                <a:solidFill>
                  <a:srgbClr val="FF0000"/>
                </a:solidFill>
              </a:rPr>
              <a:t>Metadata</a:t>
            </a:r>
            <a:r>
              <a:rPr lang="en-US" dirty="0" smtClean="0"/>
              <a:t> becomes very important</a:t>
            </a:r>
          </a:p>
          <a:p>
            <a:pPr>
              <a:lnSpc>
                <a:spcPct val="160000"/>
              </a:lnSpc>
            </a:pPr>
            <a:r>
              <a:rPr lang="es-ES" dirty="0" err="1" smtClean="0"/>
              <a:t>Analysis</a:t>
            </a:r>
            <a:r>
              <a:rPr lang="es-ES" dirty="0" smtClean="0"/>
              <a:t> &amp; </a:t>
            </a:r>
            <a:r>
              <a:rPr lang="es-ES" dirty="0" err="1" smtClean="0"/>
              <a:t>recomendations</a:t>
            </a:r>
            <a:endParaRPr lang="en-US" dirty="0" smtClean="0"/>
          </a:p>
          <a:p>
            <a:pPr>
              <a:lnSpc>
                <a:spcPct val="160000"/>
              </a:lnSpc>
            </a:pPr>
            <a:endParaRPr lang="en-US" dirty="0" smtClean="0"/>
          </a:p>
        </p:txBody>
      </p:sp>
      <p:sp>
        <p:nvSpPr>
          <p:cNvPr id="2" name="TextBox 1"/>
          <p:cNvSpPr txBox="1"/>
          <p:nvPr/>
        </p:nvSpPr>
        <p:spPr>
          <a:xfrm>
            <a:off x="2123728" y="5589240"/>
            <a:ext cx="6768752" cy="1200329"/>
          </a:xfrm>
          <a:prstGeom prst="rect">
            <a:avLst/>
          </a:prstGeom>
          <a:solidFill>
            <a:schemeClr val="accent3">
              <a:lumMod val="20000"/>
              <a:lumOff val="80000"/>
            </a:schemeClr>
          </a:solidFill>
          <a:ln>
            <a:solidFill>
              <a:schemeClr val="accent1"/>
            </a:solidFill>
          </a:ln>
        </p:spPr>
        <p:txBody>
          <a:bodyPr wrap="square" rtlCol="0">
            <a:spAutoFit/>
          </a:bodyPr>
          <a:lstStyle/>
          <a:p>
            <a:r>
              <a:rPr lang="en-US" dirty="0" err="1"/>
              <a:t>Otegui</a:t>
            </a:r>
            <a:r>
              <a:rPr lang="en-US" dirty="0"/>
              <a:t> J, </a:t>
            </a:r>
            <a:r>
              <a:rPr lang="en-US" dirty="0" err="1"/>
              <a:t>Ariño</a:t>
            </a:r>
            <a:r>
              <a:rPr lang="en-US" dirty="0"/>
              <a:t> AH, Encinas MA, Pando F (2013) </a:t>
            </a:r>
            <a:r>
              <a:rPr lang="en-US" u="sng" dirty="0">
                <a:hlinkClick r:id="rId2"/>
              </a:rPr>
              <a:t>Assessing the Primary Data Hosted by the Spanish Node of the Global Biodiversity Information Facility (GBIF).</a:t>
            </a:r>
            <a:r>
              <a:rPr lang="en-US" dirty="0"/>
              <a:t> </a:t>
            </a:r>
            <a:r>
              <a:rPr lang="en-US" i="1" dirty="0" err="1"/>
              <a:t>PLoS</a:t>
            </a:r>
            <a:r>
              <a:rPr lang="en-US" i="1" dirty="0"/>
              <a:t> ONE</a:t>
            </a:r>
            <a:r>
              <a:rPr lang="en-US" dirty="0"/>
              <a:t> 8(1): e55144. </a:t>
            </a:r>
            <a:r>
              <a:rPr lang="en-US" dirty="0" smtClean="0"/>
              <a:t>doi:10.1371/journal.pone.0055144</a:t>
            </a:r>
            <a:endParaRPr lang="en-US" dirty="0"/>
          </a:p>
        </p:txBody>
      </p:sp>
    </p:spTree>
    <p:extLst>
      <p:ext uri="{BB962C8B-B14F-4D97-AF65-F5344CB8AC3E}">
        <p14:creationId xmlns:p14="http://schemas.microsoft.com/office/powerpoint/2010/main" val="3625762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57250" y="0"/>
            <a:ext cx="7772400" cy="857250"/>
          </a:xfrm>
        </p:spPr>
        <p:txBody>
          <a:bodyPr/>
          <a:lstStyle/>
          <a:p>
            <a:pPr eaLnBrk="1" hangingPunct="1"/>
            <a:r>
              <a:rPr lang="en-US" dirty="0" smtClean="0"/>
              <a:t>Training</a:t>
            </a:r>
          </a:p>
        </p:txBody>
      </p:sp>
      <p:pic>
        <p:nvPicPr>
          <p:cNvPr id="54276" name="Picture 4"/>
          <p:cNvPicPr>
            <a:picLocks noChangeAspect="1" noChangeArrowheads="1"/>
          </p:cNvPicPr>
          <p:nvPr/>
        </p:nvPicPr>
        <p:blipFill>
          <a:blip r:embed="rId2"/>
          <a:srcRect/>
          <a:stretch>
            <a:fillRect/>
          </a:stretch>
        </p:blipFill>
        <p:spPr bwMode="auto">
          <a:xfrm>
            <a:off x="285750" y="812626"/>
            <a:ext cx="8215313" cy="2160588"/>
          </a:xfrm>
          <a:prstGeom prst="rect">
            <a:avLst/>
          </a:prstGeom>
          <a:noFill/>
          <a:ln w="9525">
            <a:solidFill>
              <a:schemeClr val="accent6">
                <a:lumMod val="75000"/>
              </a:schemeClr>
            </a:solidFill>
            <a:miter lim="800000"/>
            <a:headEnd/>
            <a:tailEnd/>
          </a:ln>
        </p:spPr>
      </p:pic>
      <p:pic>
        <p:nvPicPr>
          <p:cNvPr id="54277" name="Picture 5"/>
          <p:cNvPicPr>
            <a:picLocks noChangeAspect="1" noChangeArrowheads="1"/>
          </p:cNvPicPr>
          <p:nvPr/>
        </p:nvPicPr>
        <p:blipFill>
          <a:blip r:embed="rId3"/>
          <a:srcRect/>
          <a:stretch>
            <a:fillRect/>
          </a:stretch>
        </p:blipFill>
        <p:spPr bwMode="auto">
          <a:xfrm>
            <a:off x="357188" y="3098626"/>
            <a:ext cx="2843212" cy="3641725"/>
          </a:xfrm>
          <a:prstGeom prst="rect">
            <a:avLst/>
          </a:prstGeom>
          <a:noFill/>
          <a:ln w="9525">
            <a:solidFill>
              <a:schemeClr val="accent6">
                <a:lumMod val="75000"/>
              </a:schemeClr>
            </a:solidFill>
            <a:miter lim="800000"/>
            <a:headEnd/>
            <a:tailEnd/>
          </a:ln>
        </p:spPr>
      </p:pic>
      <p:sp>
        <p:nvSpPr>
          <p:cNvPr id="5125" name="Rectangle 8"/>
          <p:cNvSpPr>
            <a:spLocks noChangeArrowheads="1"/>
          </p:cNvSpPr>
          <p:nvPr/>
        </p:nvSpPr>
        <p:spPr bwMode="auto">
          <a:xfrm>
            <a:off x="3357563" y="6443489"/>
            <a:ext cx="57864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dirty="0">
                <a:hlinkClick r:id="rId4"/>
              </a:rPr>
              <a:t>http://www.gbif.es/formaciondetalles.php?IDForm=46</a:t>
            </a:r>
            <a:endParaRPr lang="es-ES" dirty="0"/>
          </a:p>
        </p:txBody>
      </p:sp>
      <p:pic>
        <p:nvPicPr>
          <p:cNvPr id="54278" name="Picture 6"/>
          <p:cNvPicPr>
            <a:picLocks noChangeAspect="1" noChangeArrowheads="1"/>
          </p:cNvPicPr>
          <p:nvPr/>
        </p:nvPicPr>
        <p:blipFill>
          <a:blip r:embed="rId5"/>
          <a:srcRect/>
          <a:stretch>
            <a:fillRect/>
          </a:stretch>
        </p:blipFill>
        <p:spPr bwMode="auto">
          <a:xfrm>
            <a:off x="3143250" y="2884314"/>
            <a:ext cx="2781300" cy="3324225"/>
          </a:xfrm>
          <a:prstGeom prst="rect">
            <a:avLst/>
          </a:prstGeom>
          <a:noFill/>
          <a:ln w="9525">
            <a:solidFill>
              <a:schemeClr val="accent6">
                <a:lumMod val="75000"/>
              </a:schemeClr>
            </a:solidFill>
            <a:miter lim="800000"/>
            <a:headEnd/>
            <a:tailEnd/>
          </a:ln>
        </p:spPr>
      </p:pic>
      <p:pic>
        <p:nvPicPr>
          <p:cNvPr id="54280" name="Picture 8" descr="http://www.gbif.es/ficheros/Taller_calidad_08/Foto03_p.jpg"/>
          <p:cNvPicPr>
            <a:picLocks noChangeAspect="1" noChangeArrowheads="1"/>
          </p:cNvPicPr>
          <p:nvPr/>
        </p:nvPicPr>
        <p:blipFill>
          <a:blip r:embed="rId6"/>
          <a:srcRect/>
          <a:stretch>
            <a:fillRect/>
          </a:stretch>
        </p:blipFill>
        <p:spPr bwMode="auto">
          <a:xfrm>
            <a:off x="5572125" y="2812876"/>
            <a:ext cx="3571875" cy="2679700"/>
          </a:xfrm>
          <a:prstGeom prst="rect">
            <a:avLst/>
          </a:prstGeom>
          <a:noFill/>
          <a:ln>
            <a:solidFill>
              <a:schemeClr val="accent6">
                <a:lumMod val="75000"/>
              </a:schemeClr>
            </a:solidFill>
          </a:ln>
        </p:spPr>
      </p:pic>
      <p:sp>
        <p:nvSpPr>
          <p:cNvPr id="8" name="Rectangle 8"/>
          <p:cNvSpPr>
            <a:spLocks noChangeArrowheads="1"/>
          </p:cNvSpPr>
          <p:nvPr/>
        </p:nvSpPr>
        <p:spPr bwMode="auto">
          <a:xfrm>
            <a:off x="1907704" y="1569754"/>
            <a:ext cx="5786437" cy="646331"/>
          </a:xfrm>
          <a:prstGeom prst="rect">
            <a:avLst/>
          </a:prstGeom>
          <a:solidFill>
            <a:srgbClr val="FFFF00"/>
          </a:solidFill>
          <a:ln>
            <a:solidFill>
              <a:schemeClr val="accent1"/>
            </a:solidFill>
          </a:ln>
          <a:extLst/>
        </p:spPr>
        <p:txBody>
          <a:bodyPr>
            <a:spAutoFit/>
          </a:bodyPr>
          <a:lstStyle/>
          <a:p>
            <a:r>
              <a:rPr lang="en-US" b="1" dirty="0" smtClean="0">
                <a:solidFill>
                  <a:srgbClr val="FF0000"/>
                </a:solidFill>
              </a:rPr>
              <a:t>Last one Feb. 2011 (the 5</a:t>
            </a:r>
            <a:r>
              <a:rPr lang="en-US" b="1" baseline="30000" dirty="0" smtClean="0">
                <a:solidFill>
                  <a:srgbClr val="FF0000"/>
                </a:solidFill>
              </a:rPr>
              <a:t>th</a:t>
            </a:r>
            <a:r>
              <a:rPr lang="en-US" b="1" dirty="0" smtClean="0">
                <a:solidFill>
                  <a:srgbClr val="FF0000"/>
                </a:solidFill>
              </a:rPr>
              <a:t>) and delivered online using eLearning Platform</a:t>
            </a:r>
          </a:p>
        </p:txBody>
      </p:sp>
    </p:spTree>
    <p:extLst>
      <p:ext uri="{BB962C8B-B14F-4D97-AF65-F5344CB8AC3E}">
        <p14:creationId xmlns:p14="http://schemas.microsoft.com/office/powerpoint/2010/main" val="1201316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428625"/>
            <a:ext cx="7772400" cy="571500"/>
          </a:xfrm>
        </p:spPr>
        <p:txBody>
          <a:bodyPr>
            <a:normAutofit fontScale="90000"/>
          </a:bodyPr>
          <a:lstStyle/>
          <a:p>
            <a:r>
              <a:rPr lang="en-GB" smtClean="0"/>
              <a:t>Tool</a:t>
            </a:r>
          </a:p>
        </p:txBody>
      </p:sp>
      <p:sp>
        <p:nvSpPr>
          <p:cNvPr id="6148" name="Rectangle 7"/>
          <p:cNvSpPr>
            <a:spLocks noChangeArrowheads="1"/>
          </p:cNvSpPr>
          <p:nvPr/>
        </p:nvSpPr>
        <p:spPr bwMode="auto">
          <a:xfrm>
            <a:off x="3286125" y="6286500"/>
            <a:ext cx="5500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s-ES">
                <a:hlinkClick r:id="rId3"/>
              </a:rPr>
              <a:t>http://www.gbif.es/darwin_test/Darwin_Test_in.php</a:t>
            </a:r>
            <a:endParaRPr lang="es-ES"/>
          </a:p>
        </p:txBody>
      </p:sp>
      <p:sp>
        <p:nvSpPr>
          <p:cNvPr id="6149" name="Rectangle 8"/>
          <p:cNvSpPr>
            <a:spLocks noChangeArrowheads="1"/>
          </p:cNvSpPr>
          <p:nvPr/>
        </p:nvSpPr>
        <p:spPr bwMode="auto">
          <a:xfrm>
            <a:off x="1143000" y="3286125"/>
            <a:ext cx="45720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ctr"/>
            <a:r>
              <a:rPr lang="en-GB" dirty="0"/>
              <a:t>Two kind of  tests</a:t>
            </a:r>
          </a:p>
          <a:p>
            <a:pPr lvl="1" fontAlgn="ctr"/>
            <a:r>
              <a:rPr lang="en-GB" dirty="0"/>
              <a:t>Technical</a:t>
            </a:r>
          </a:p>
          <a:p>
            <a:pPr lvl="2" fontAlgn="ctr"/>
            <a:r>
              <a:rPr lang="en-GB" dirty="0" smtClean="0"/>
              <a:t>Field names</a:t>
            </a:r>
            <a:r>
              <a:rPr lang="en-GB" dirty="0"/>
              <a:t>, data types</a:t>
            </a:r>
            <a:r>
              <a:rPr lang="en-GB" dirty="0" smtClean="0"/>
              <a:t>, </a:t>
            </a:r>
            <a:r>
              <a:rPr lang="en-GB" dirty="0" err="1" smtClean="0"/>
              <a:t>etc</a:t>
            </a:r>
            <a:endParaRPr lang="en-GB" dirty="0"/>
          </a:p>
          <a:p>
            <a:pPr lvl="2" fontAlgn="ctr"/>
            <a:r>
              <a:rPr lang="en-GB" dirty="0" err="1"/>
              <a:t>Ascii</a:t>
            </a:r>
            <a:r>
              <a:rPr lang="en-GB" dirty="0"/>
              <a:t> characters</a:t>
            </a:r>
          </a:p>
          <a:p>
            <a:pPr lvl="1" fontAlgn="ctr"/>
            <a:r>
              <a:rPr lang="en-GB" dirty="0"/>
              <a:t>Content</a:t>
            </a:r>
          </a:p>
          <a:p>
            <a:pPr lvl="2" fontAlgn="ctr"/>
            <a:r>
              <a:rPr lang="en-GB" dirty="0"/>
              <a:t>Congruence </a:t>
            </a:r>
            <a:r>
              <a:rPr lang="en-GB" dirty="0" smtClean="0"/>
              <a:t>tests</a:t>
            </a:r>
            <a:endParaRPr lang="en-GB"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412776"/>
            <a:ext cx="7416824" cy="12118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main men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9640" y="2791618"/>
            <a:ext cx="3469954" cy="3013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798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14313"/>
            <a:ext cx="7772400" cy="1143000"/>
          </a:xfrm>
        </p:spPr>
        <p:txBody>
          <a:bodyPr>
            <a:normAutofit fontScale="90000"/>
          </a:bodyPr>
          <a:lstStyle/>
          <a:p>
            <a:pPr eaLnBrk="1" hangingPunct="1"/>
            <a:r>
              <a:rPr lang="en-US" smtClean="0"/>
              <a:t>Tool (Darwin test) deployment</a:t>
            </a:r>
          </a:p>
        </p:txBody>
      </p:sp>
      <p:sp>
        <p:nvSpPr>
          <p:cNvPr id="3076" name="Rectangle 3"/>
          <p:cNvSpPr>
            <a:spLocks noGrp="1" noChangeArrowheads="1"/>
          </p:cNvSpPr>
          <p:nvPr>
            <p:ph type="body" idx="1"/>
          </p:nvPr>
        </p:nvSpPr>
        <p:spPr>
          <a:xfrm>
            <a:off x="685800" y="1643063"/>
            <a:ext cx="7772400" cy="4651375"/>
          </a:xfrm>
        </p:spPr>
        <p:txBody>
          <a:bodyPr/>
          <a:lstStyle/>
          <a:p>
            <a:pPr fontAlgn="ctr">
              <a:defRPr/>
            </a:pPr>
            <a:r>
              <a:rPr lang="en-GB" sz="2000" dirty="0" smtClean="0">
                <a:solidFill>
                  <a:schemeClr val="accent1">
                    <a:lumMod val="50000"/>
                  </a:schemeClr>
                </a:solidFill>
              </a:rPr>
              <a:t>First stage</a:t>
            </a:r>
          </a:p>
          <a:p>
            <a:pPr lvl="1" fontAlgn="ctr">
              <a:defRPr/>
            </a:pPr>
            <a:r>
              <a:rPr lang="en-GB" sz="1800" dirty="0" smtClean="0">
                <a:solidFill>
                  <a:schemeClr val="accent1">
                    <a:lumMod val="50000"/>
                  </a:schemeClr>
                </a:solidFill>
              </a:rPr>
              <a:t>Tool used at the coordination unit on "ready to publish datasets”</a:t>
            </a:r>
          </a:p>
          <a:p>
            <a:pPr lvl="1" fontAlgn="ctr">
              <a:defRPr/>
            </a:pPr>
            <a:r>
              <a:rPr lang="en-GB" sz="1800" dirty="0" smtClean="0">
                <a:solidFill>
                  <a:schemeClr val="accent1">
                    <a:lumMod val="50000"/>
                  </a:schemeClr>
                </a:solidFill>
              </a:rPr>
              <a:t>Report to data providers</a:t>
            </a:r>
          </a:p>
          <a:p>
            <a:pPr lvl="2" fontAlgn="ctr">
              <a:defRPr/>
            </a:pPr>
            <a:r>
              <a:rPr lang="en-GB" sz="1600" dirty="0" smtClean="0">
                <a:solidFill>
                  <a:schemeClr val="accent1">
                    <a:lumMod val="50000"/>
                  </a:schemeClr>
                </a:solidFill>
              </a:rPr>
              <a:t>Technical part: has to be passed</a:t>
            </a:r>
          </a:p>
          <a:p>
            <a:pPr lvl="2" fontAlgn="ctr">
              <a:defRPr/>
            </a:pPr>
            <a:r>
              <a:rPr lang="en-GB" sz="1600" dirty="0" smtClean="0">
                <a:solidFill>
                  <a:schemeClr val="accent1">
                    <a:lumMod val="50000"/>
                  </a:schemeClr>
                </a:solidFill>
              </a:rPr>
              <a:t>A FYI report (on content)</a:t>
            </a:r>
          </a:p>
          <a:p>
            <a:pPr fontAlgn="ctr">
              <a:defRPr/>
            </a:pPr>
            <a:r>
              <a:rPr lang="en-GB" sz="2000" dirty="0" smtClean="0">
                <a:solidFill>
                  <a:schemeClr val="accent1">
                    <a:lumMod val="50000"/>
                  </a:schemeClr>
                </a:solidFill>
              </a:rPr>
              <a:t>2nd stage</a:t>
            </a:r>
          </a:p>
          <a:p>
            <a:pPr lvl="1" fontAlgn="ctr">
              <a:defRPr/>
            </a:pPr>
            <a:r>
              <a:rPr lang="en-GB" sz="1800" dirty="0" smtClean="0">
                <a:solidFill>
                  <a:schemeClr val="accent1">
                    <a:lumMod val="50000"/>
                  </a:schemeClr>
                </a:solidFill>
              </a:rPr>
              <a:t>Make it publicly available:</a:t>
            </a:r>
          </a:p>
          <a:p>
            <a:pPr lvl="2" fontAlgn="ctr">
              <a:defRPr/>
            </a:pPr>
            <a:r>
              <a:rPr lang="en-GB" sz="1600" dirty="0" smtClean="0">
                <a:solidFill>
                  <a:schemeClr val="accent1">
                    <a:lumMod val="50000"/>
                  </a:schemeClr>
                </a:solidFill>
              </a:rPr>
              <a:t>Offer to all GBIF participants as a services</a:t>
            </a:r>
          </a:p>
          <a:p>
            <a:pPr lvl="2" fontAlgn="ctr">
              <a:defRPr/>
            </a:pPr>
            <a:r>
              <a:rPr lang="en-GB" sz="1600" dirty="0" smtClean="0">
                <a:solidFill>
                  <a:schemeClr val="accent1">
                    <a:lumMod val="50000"/>
                  </a:schemeClr>
                </a:solidFill>
              </a:rPr>
              <a:t>Request to users of the hosting service to past the Darwin Test</a:t>
            </a:r>
          </a:p>
          <a:p>
            <a:pPr fontAlgn="ctr">
              <a:defRPr/>
            </a:pPr>
            <a:r>
              <a:rPr lang="en-GB" sz="2000" dirty="0" smtClean="0">
                <a:solidFill>
                  <a:schemeClr val="accent1">
                    <a:lumMod val="50000"/>
                  </a:schemeClr>
                </a:solidFill>
              </a:rPr>
              <a:t>3rd stage</a:t>
            </a:r>
          </a:p>
          <a:p>
            <a:pPr lvl="1" fontAlgn="ctr">
              <a:defRPr/>
            </a:pPr>
            <a:r>
              <a:rPr lang="en-GB" sz="1800" dirty="0" smtClean="0">
                <a:solidFill>
                  <a:schemeClr val="accent1">
                    <a:lumMod val="50000"/>
                  </a:schemeClr>
                </a:solidFill>
              </a:rPr>
              <a:t>Using </a:t>
            </a:r>
            <a:r>
              <a:rPr lang="en-GB" sz="1800" dirty="0" err="1" smtClean="0">
                <a:solidFill>
                  <a:schemeClr val="accent1">
                    <a:lumMod val="50000"/>
                  </a:schemeClr>
                </a:solidFill>
              </a:rPr>
              <a:t>CoL</a:t>
            </a:r>
            <a:r>
              <a:rPr lang="en-GB" sz="1800" dirty="0" smtClean="0">
                <a:solidFill>
                  <a:schemeClr val="accent1">
                    <a:lumMod val="50000"/>
                  </a:schemeClr>
                </a:solidFill>
              </a:rPr>
              <a:t> as controlled vocabulary for scientific names</a:t>
            </a:r>
          </a:p>
          <a:p>
            <a:pPr lvl="1" fontAlgn="ctr">
              <a:defRPr/>
            </a:pPr>
            <a:r>
              <a:rPr lang="en-GB" sz="1800" dirty="0" smtClean="0">
                <a:solidFill>
                  <a:schemeClr val="accent1">
                    <a:lumMod val="50000"/>
                  </a:schemeClr>
                </a:solidFill>
              </a:rPr>
              <a:t>Using the </a:t>
            </a:r>
            <a:r>
              <a:rPr lang="en-GB" sz="1800" dirty="0" err="1" smtClean="0">
                <a:solidFill>
                  <a:schemeClr val="accent1">
                    <a:lumMod val="50000"/>
                  </a:schemeClr>
                </a:solidFill>
              </a:rPr>
              <a:t>Colombia’ss</a:t>
            </a:r>
            <a:r>
              <a:rPr lang="en-GB" sz="1800" dirty="0" smtClean="0">
                <a:solidFill>
                  <a:schemeClr val="accent1">
                    <a:lumMod val="50000"/>
                  </a:schemeClr>
                </a:solidFill>
              </a:rPr>
              <a:t> </a:t>
            </a:r>
            <a:r>
              <a:rPr lang="en-GB" sz="1800" dirty="0" err="1" smtClean="0">
                <a:solidFill>
                  <a:schemeClr val="accent1">
                    <a:lumMod val="50000"/>
                  </a:schemeClr>
                </a:solidFill>
              </a:rPr>
              <a:t>AATs</a:t>
            </a:r>
            <a:r>
              <a:rPr lang="en-GB" sz="1800" dirty="0" smtClean="0">
                <a:solidFill>
                  <a:schemeClr val="accent1">
                    <a:lumMod val="50000"/>
                  </a:schemeClr>
                </a:solidFill>
              </a:rPr>
              <a:t> (</a:t>
            </a:r>
            <a:r>
              <a:rPr lang="en-GB" sz="1800" dirty="0" err="1" smtClean="0">
                <a:solidFill>
                  <a:schemeClr val="accent1">
                    <a:lumMod val="50000"/>
                  </a:schemeClr>
                </a:solidFill>
              </a:rPr>
              <a:t>Archivos</a:t>
            </a:r>
            <a:r>
              <a:rPr lang="en-GB" sz="1800" dirty="0" smtClean="0">
                <a:solidFill>
                  <a:schemeClr val="accent1">
                    <a:lumMod val="50000"/>
                  </a:schemeClr>
                </a:solidFill>
              </a:rPr>
              <a:t> de </a:t>
            </a:r>
            <a:r>
              <a:rPr lang="en-GB" sz="1800" dirty="0" err="1" smtClean="0">
                <a:solidFill>
                  <a:schemeClr val="accent1">
                    <a:lumMod val="50000"/>
                  </a:schemeClr>
                </a:solidFill>
              </a:rPr>
              <a:t>autoridad</a:t>
            </a:r>
            <a:r>
              <a:rPr lang="en-GB" sz="1800" dirty="0" smtClean="0">
                <a:solidFill>
                  <a:schemeClr val="accent1">
                    <a:lumMod val="50000"/>
                  </a:schemeClr>
                </a:solidFill>
              </a:rPr>
              <a:t> </a:t>
            </a:r>
            <a:r>
              <a:rPr lang="en-GB" sz="1800" dirty="0" err="1" smtClean="0">
                <a:solidFill>
                  <a:schemeClr val="accent1">
                    <a:lumMod val="50000"/>
                  </a:schemeClr>
                </a:solidFill>
              </a:rPr>
              <a:t>taxonómica</a:t>
            </a:r>
            <a:r>
              <a:rPr lang="en-GB" sz="1800" dirty="0" smtClean="0">
                <a:solidFill>
                  <a:schemeClr val="accent1">
                    <a:lumMod val="50000"/>
                  </a:schemeClr>
                </a:solidFill>
              </a:rPr>
              <a:t>; taxonomic reference archives) as dictionaries for scientific names</a:t>
            </a:r>
          </a:p>
          <a:p>
            <a:pPr lvl="1" fontAlgn="ctr">
              <a:defRPr/>
            </a:pPr>
            <a:r>
              <a:rPr lang="en-GB" sz="1800" dirty="0" smtClean="0">
                <a:solidFill>
                  <a:schemeClr val="accent1">
                    <a:lumMod val="50000"/>
                  </a:schemeClr>
                </a:solidFill>
              </a:rPr>
              <a:t>Making Darwin Test multilingual</a:t>
            </a:r>
          </a:p>
          <a:p>
            <a:pPr eaLnBrk="1" hangingPunct="1">
              <a:lnSpc>
                <a:spcPct val="90000"/>
              </a:lnSpc>
              <a:defRPr/>
            </a:pPr>
            <a:endParaRPr lang="en-US" sz="2400" dirty="0" smtClean="0"/>
          </a:p>
        </p:txBody>
      </p:sp>
    </p:spTree>
    <p:extLst>
      <p:ext uri="{BB962C8B-B14F-4D97-AF65-F5344CB8AC3E}">
        <p14:creationId xmlns:p14="http://schemas.microsoft.com/office/powerpoint/2010/main" val="2083951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395536" y="1939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i="0" kern="1200" baseline="0">
                <a:solidFill>
                  <a:schemeClr val="tx1"/>
                </a:solidFill>
                <a:latin typeface="Trebuchet MS"/>
                <a:ea typeface="+mj-ea"/>
                <a:cs typeface="+mj-cs"/>
              </a:defRPr>
            </a:lvl1pPr>
          </a:lstStyle>
          <a:p>
            <a:r>
              <a:rPr lang="en-US" smtClean="0"/>
              <a:t>DarwinTest DOWNLOADS</a:t>
            </a:r>
            <a:endParaRPr lang="en-US" dirty="0"/>
          </a:p>
        </p:txBody>
      </p:sp>
      <p:sp>
        <p:nvSpPr>
          <p:cNvPr id="5" name="2 Marcador de contenido"/>
          <p:cNvSpPr txBox="1">
            <a:spLocks/>
          </p:cNvSpPr>
          <p:nvPr/>
        </p:nvSpPr>
        <p:spPr>
          <a:xfrm>
            <a:off x="457200" y="1052736"/>
            <a:ext cx="8229600" cy="452596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Clr>
                <a:srgbClr val="A3CA64"/>
              </a:buClr>
              <a:buFont typeface="Arial"/>
              <a:buChar char="•"/>
              <a:defRPr sz="3200" kern="1200">
                <a:solidFill>
                  <a:schemeClr val="tx1"/>
                </a:solidFill>
                <a:latin typeface="Trebuchet MS"/>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2800" dirty="0" smtClean="0">
                <a:hlinkClick r:id="rId2"/>
              </a:rPr>
              <a:t>http://www.gbif.es/darwin_test/Darwin_test_in.php</a:t>
            </a:r>
            <a:endParaRPr lang="es-ES" sz="2800" dirty="0" smtClean="0"/>
          </a:p>
          <a:p>
            <a:r>
              <a:rPr lang="es-ES" sz="2800" dirty="0" err="1" smtClean="0"/>
              <a:t>Source</a:t>
            </a:r>
            <a:r>
              <a:rPr lang="es-ES" sz="2800" dirty="0" smtClean="0"/>
              <a:t> </a:t>
            </a:r>
            <a:r>
              <a:rPr lang="es-ES" sz="2800" dirty="0" err="1" smtClean="0"/>
              <a:t>code</a:t>
            </a:r>
            <a:r>
              <a:rPr lang="es-ES" sz="2800" dirty="0" smtClean="0"/>
              <a:t> at </a:t>
            </a:r>
            <a:r>
              <a:rPr lang="es-ES" sz="2800" dirty="0" err="1" smtClean="0"/>
              <a:t>SourceForge</a:t>
            </a:r>
            <a:r>
              <a:rPr lang="es-ES" sz="2800" dirty="0" smtClean="0"/>
              <a:t> </a:t>
            </a:r>
            <a:r>
              <a:rPr lang="es-ES" sz="2800" dirty="0" err="1" smtClean="0"/>
              <a:t>under</a:t>
            </a:r>
            <a:r>
              <a:rPr lang="es-ES" sz="2800" dirty="0" smtClean="0"/>
              <a:t> CCAS </a:t>
            </a:r>
            <a:r>
              <a:rPr lang="es-ES" sz="2800" dirty="0" err="1" smtClean="0"/>
              <a:t>license</a:t>
            </a:r>
            <a:r>
              <a:rPr lang="es-ES" sz="2800" dirty="0" smtClean="0"/>
              <a:t>: </a:t>
            </a:r>
            <a:r>
              <a:rPr lang="es-ES" sz="2800" dirty="0" smtClean="0">
                <a:hlinkClick r:id="rId3"/>
              </a:rPr>
              <a:t>http://sourceforge.net/projects/darwintest33/</a:t>
            </a:r>
            <a:endParaRPr lang="en-US" sz="2800" dirty="0"/>
          </a:p>
        </p:txBody>
      </p:sp>
      <p:pic>
        <p:nvPicPr>
          <p:cNvPr id="6"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520" y="3356992"/>
            <a:ext cx="4705350" cy="2695575"/>
          </a:xfrm>
          <a:prstGeom prst="rect">
            <a:avLst/>
          </a:prstGeom>
          <a:noFill/>
          <a:ln>
            <a:noFill/>
          </a:ln>
          <a:effectLst>
            <a:reflection blurRad="6350" stA="50000" endPos="1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139952" y="3068960"/>
            <a:ext cx="4631457" cy="3152263"/>
          </a:xfrm>
          <a:prstGeom prst="rect">
            <a:avLst/>
          </a:prstGeom>
          <a:noFill/>
          <a:ln>
            <a:noFill/>
          </a:ln>
          <a:effectLst>
            <a:outerShdw blurRad="50800" dist="76200" dir="10800000" algn="r" rotWithShape="0">
              <a:prstClr val="black">
                <a:alpha val="77000"/>
              </a:prstClr>
            </a:outerShdw>
            <a:reflection blurRad="6350" stA="50000" endPos="1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93627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20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hlinkClick r:id="rId2"/>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97775" y="2133600"/>
            <a:ext cx="503238" cy="39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2 Imagen">
            <a:hlinkClick r:id="rId4"/>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596188" y="2924175"/>
            <a:ext cx="50482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3 Imagen">
            <a:hlinkClick r:id="rId6"/>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580313" y="3716338"/>
            <a:ext cx="506412"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4 Imagen">
            <a:hlinkClick r:id="rId8"/>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573963" y="4508500"/>
            <a:ext cx="519112"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 Imagen">
            <a:hlinkClick r:id="rId10"/>
          </p:cNvPr>
          <p:cNvPicPr>
            <a:picLocks noChangeAspect="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7558088" y="5373688"/>
            <a:ext cx="52863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1 Título"/>
          <p:cNvSpPr txBox="1">
            <a:spLocks/>
          </p:cNvSpPr>
          <p:nvPr/>
        </p:nvSpPr>
        <p:spPr>
          <a:xfrm>
            <a:off x="395536" y="19399"/>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b="1" i="0" kern="1200" baseline="0">
                <a:solidFill>
                  <a:schemeClr val="tx1"/>
                </a:solidFill>
                <a:latin typeface="Trebuchet MS"/>
                <a:ea typeface="+mj-ea"/>
                <a:cs typeface="+mj-cs"/>
              </a:defRPr>
            </a:lvl1pPr>
          </a:lstStyle>
          <a:p>
            <a:r>
              <a:rPr lang="en-US" smtClean="0"/>
              <a:t>DarwinTest IN ACTION</a:t>
            </a:r>
            <a:endParaRPr lang="en-US" dirty="0"/>
          </a:p>
        </p:txBody>
      </p:sp>
      <p:pic>
        <p:nvPicPr>
          <p:cNvPr id="10" name="Picture 2"/>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899592" y="1268760"/>
            <a:ext cx="5472608" cy="4465710"/>
          </a:xfrm>
          <a:prstGeom prst="rect">
            <a:avLst/>
          </a:prstGeom>
          <a:noFill/>
          <a:ln>
            <a:noFill/>
          </a:ln>
          <a:effectLst>
            <a:reflection blurRad="6350" stA="49000" endPos="20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60072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8231</TotalTime>
  <Words>796</Words>
  <Application>Microsoft Office PowerPoint</Application>
  <PresentationFormat>On-screen Show (4:3)</PresentationFormat>
  <Paragraphs>127</Paragraphs>
  <Slides>21</Slides>
  <Notes>10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Data Quality in GBIF Spain</vt:lpstr>
      <vt:lpstr>GBIF.ES and Data quality</vt:lpstr>
      <vt:lpstr>Situation in GBIF Spain(2007)</vt:lpstr>
      <vt:lpstr>We needed an strategy</vt:lpstr>
      <vt:lpstr>Training</vt:lpstr>
      <vt:lpstr>Tool</vt:lpstr>
      <vt:lpstr>Tool (Darwin test) deployment</vt:lpstr>
      <vt:lpstr>PowerPoint Presentation</vt:lpstr>
      <vt:lpstr>PowerPoint Presentation</vt:lpstr>
      <vt:lpstr>Tracking Data quality  The ICA Apparent Quality Index</vt:lpstr>
      <vt:lpstr>TRAINING: PROMOTE DQ</vt:lpstr>
      <vt:lpstr>DQ TRAINING</vt:lpstr>
      <vt:lpstr>DQ TRAINING</vt:lpstr>
      <vt:lpstr>DQ TRAINING: ON SITE</vt:lpstr>
      <vt:lpstr>DQ TRAINING: ONLINE</vt:lpstr>
      <vt:lpstr>BIODIVERSITY DATA QUALITY HUB</vt:lpstr>
      <vt:lpstr>PowerPoint Presentation</vt:lpstr>
      <vt:lpstr>PowerPoint Presentation</vt:lpstr>
      <vt:lpstr>PowerPoint Presentation</vt:lpstr>
      <vt:lpstr>At your service:</vt:lpstr>
      <vt:lpstr>PowerPoint Presentation</vt:lpstr>
    </vt:vector>
  </TitlesOfParts>
  <Company>GBIF Secretariat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BIODIVERSITY</dc:title>
  <dc:creator>Tim Robertson</dc:creator>
  <cp:lastModifiedBy>Francisco Pando</cp:lastModifiedBy>
  <cp:revision>119</cp:revision>
  <dcterms:created xsi:type="dcterms:W3CDTF">2010-09-28T16:22:36Z</dcterms:created>
  <dcterms:modified xsi:type="dcterms:W3CDTF">2014-01-21T07:36:10Z</dcterms:modified>
</cp:coreProperties>
</file>