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65" r:id="rId4"/>
    <p:sldId id="260" r:id="rId5"/>
    <p:sldId id="262" r:id="rId6"/>
    <p:sldId id="258" r:id="rId7"/>
    <p:sldId id="263" r:id="rId8"/>
    <p:sldId id="266" r:id="rId9"/>
    <p:sldId id="268" r:id="rId10"/>
    <p:sldId id="269" r:id="rId11"/>
    <p:sldId id="270" r:id="rId12"/>
    <p:sldId id="271" r:id="rId13"/>
    <p:sldId id="273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CAA9"/>
    <a:srgbClr val="67BD94"/>
    <a:srgbClr val="A3D5BD"/>
    <a:srgbClr val="C5E5D6"/>
    <a:srgbClr val="4CA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82464" autoAdjust="0"/>
  </p:normalViewPr>
  <p:slideViewPr>
    <p:cSldViewPr>
      <p:cViewPr>
        <p:scale>
          <a:sx n="70" d="100"/>
          <a:sy n="70" d="100"/>
        </p:scale>
        <p:origin x="-4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D55D0-0CEC-403B-9210-C55F8611783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887689-712C-4042-A089-11AF758EB9AD}">
      <dgm:prSet phldrT="[Texto]" custT="1"/>
      <dgm:spPr>
        <a:solidFill>
          <a:srgbClr val="4CAE7F"/>
        </a:solidFill>
      </dgm:spPr>
      <dgm:t>
        <a:bodyPr/>
        <a:lstStyle/>
        <a:p>
          <a:endParaRPr lang="es-ES" sz="1400" dirty="0"/>
        </a:p>
      </dgm:t>
    </dgm:pt>
    <dgm:pt modelId="{7C147A0F-6CEA-4220-BBFF-F87400C040EA}" type="parTrans" cxnId="{91604322-9486-43E6-9EDF-AC644BB70A94}">
      <dgm:prSet/>
      <dgm:spPr/>
      <dgm:t>
        <a:bodyPr/>
        <a:lstStyle/>
        <a:p>
          <a:endParaRPr lang="es-ES"/>
        </a:p>
      </dgm:t>
    </dgm:pt>
    <dgm:pt modelId="{8771236C-AAEA-4DDA-91DD-F6B09147712E}" type="sibTrans" cxnId="{91604322-9486-43E6-9EDF-AC644BB70A94}">
      <dgm:prSet/>
      <dgm:spPr/>
      <dgm:t>
        <a:bodyPr/>
        <a:lstStyle/>
        <a:p>
          <a:endParaRPr lang="es-ES"/>
        </a:p>
      </dgm:t>
    </dgm:pt>
    <dgm:pt modelId="{D7B409AE-F04E-46ED-8EC2-68E19ABF207F}" type="pres">
      <dgm:prSet presAssocID="{831D55D0-0CEC-403B-9210-C55F861178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6646D2-ADEC-4C22-9F75-A03FD4F4896D}" type="pres">
      <dgm:prSet presAssocID="{47887689-712C-4042-A089-11AF758EB9AD}" presName="parTxOnly" presStyleLbl="node1" presStyleIdx="0" presStyleCnt="1" custScaleX="134852" custScaleY="138082" custLinFactY="-339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9EC025-BD53-45DC-8AB3-00BA14E07B48}" type="presOf" srcId="{47887689-712C-4042-A089-11AF758EB9AD}" destId="{F66646D2-ADEC-4C22-9F75-A03FD4F4896D}" srcOrd="0" destOrd="0" presId="urn:microsoft.com/office/officeart/2005/8/layout/chevron1"/>
    <dgm:cxn modelId="{91604322-9486-43E6-9EDF-AC644BB70A94}" srcId="{831D55D0-0CEC-403B-9210-C55F86117838}" destId="{47887689-712C-4042-A089-11AF758EB9AD}" srcOrd="0" destOrd="0" parTransId="{7C147A0F-6CEA-4220-BBFF-F87400C040EA}" sibTransId="{8771236C-AAEA-4DDA-91DD-F6B09147712E}"/>
    <dgm:cxn modelId="{5305814A-2818-465C-B835-844B237CDE2A}" type="presOf" srcId="{831D55D0-0CEC-403B-9210-C55F86117838}" destId="{D7B409AE-F04E-46ED-8EC2-68E19ABF207F}" srcOrd="0" destOrd="0" presId="urn:microsoft.com/office/officeart/2005/8/layout/chevron1"/>
    <dgm:cxn modelId="{8CDE2A1D-E565-4622-9D59-13152E6D2386}" type="presParOf" srcId="{D7B409AE-F04E-46ED-8EC2-68E19ABF207F}" destId="{F66646D2-ADEC-4C22-9F75-A03FD4F489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646D2-ADEC-4C22-9F75-A03FD4F4896D}">
      <dsp:nvSpPr>
        <dsp:cNvPr id="0" name=""/>
        <dsp:cNvSpPr/>
      </dsp:nvSpPr>
      <dsp:spPr>
        <a:xfrm>
          <a:off x="582" y="0"/>
          <a:ext cx="2519115" cy="1031781"/>
        </a:xfrm>
        <a:prstGeom prst="chevron">
          <a:avLst/>
        </a:prstGeom>
        <a:solidFill>
          <a:srgbClr val="4CAE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516473" y="0"/>
        <a:ext cx="1487334" cy="1031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67EA5-2ED5-46C7-BDA2-D0C15FC815C6}" type="datetimeFigureOut">
              <a:rPr lang="es-ES" smtClean="0"/>
              <a:t>24/01/2014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B7E05-2B07-4D81-BCBF-446759418E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080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98F07-D0C5-4DC7-8194-6DBAFBC46208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31EFA-597A-4790-93A4-F8A868FC7C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6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707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29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29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29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2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52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52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71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2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29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2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2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42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1490"/>
            <a:ext cx="2592288" cy="173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678"/>
            <a:ext cx="3563888" cy="175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6" y="-9584"/>
            <a:ext cx="3243202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 userDrawn="1"/>
        </p:nvSpPr>
        <p:spPr>
          <a:xfrm rot="16200000">
            <a:off x="2354331" y="845580"/>
            <a:ext cx="1768201" cy="4571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 userDrawn="1"/>
        </p:nvSpPr>
        <p:spPr>
          <a:xfrm rot="16200000">
            <a:off x="4721714" y="836305"/>
            <a:ext cx="1768201" cy="4571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 userDrawn="1"/>
        </p:nvSpPr>
        <p:spPr>
          <a:xfrm>
            <a:off x="0" y="1749956"/>
            <a:ext cx="9144000" cy="36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 userDrawn="1"/>
        </p:nvSpPr>
        <p:spPr>
          <a:xfrm>
            <a:off x="4887347" y="5805264"/>
            <a:ext cx="4005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Katia Cezón</a:t>
            </a:r>
          </a:p>
          <a:p>
            <a:pPr algn="r"/>
            <a:r>
              <a:rPr lang="es-ES" sz="12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GBIF </a:t>
            </a:r>
            <a:r>
              <a:rPr lang="es-ES" sz="1200" kern="1200" dirty="0" err="1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Spain</a:t>
            </a:r>
            <a:r>
              <a:rPr lang="es-ES" sz="12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, </a:t>
            </a:r>
            <a:r>
              <a:rPr lang="es-ES" sz="1200" kern="1200" dirty="0" err="1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Coordination</a:t>
            </a:r>
            <a:r>
              <a:rPr lang="es-ES" sz="12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 </a:t>
            </a:r>
            <a:r>
              <a:rPr lang="es-ES" sz="1200" kern="1200" dirty="0" err="1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Unit</a:t>
            </a:r>
            <a:endParaRPr lang="es-ES" sz="1200" kern="1200" dirty="0" smtClean="0">
              <a:solidFill>
                <a:schemeClr val="tx2">
                  <a:lumMod val="75000"/>
                </a:schemeClr>
              </a:solidFill>
              <a:latin typeface="Browallia New" pitchFamily="34" charset="-34"/>
              <a:ea typeface="+mn-ea"/>
              <a:cs typeface="Browallia New" pitchFamily="34" charset="-34"/>
            </a:endParaRPr>
          </a:p>
          <a:p>
            <a:pPr algn="r"/>
            <a:r>
              <a:rPr lang="es-ES" sz="12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katia@gbif.es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Real Jardín Botánico, Madrid 2014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9" y="5733256"/>
            <a:ext cx="957360" cy="9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795128"/>
            <a:ext cx="968865" cy="8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67" y="5866870"/>
            <a:ext cx="1455291" cy="7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39" y="5795127"/>
            <a:ext cx="8477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1259632" y="2276872"/>
            <a:ext cx="6624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300" dirty="0" err="1" smtClean="0">
                <a:solidFill>
                  <a:srgbClr val="00B050"/>
                </a:solidFill>
                <a:latin typeface="Adobe Gothic Std B" pitchFamily="34" charset="-128"/>
                <a:ea typeface="Adobe Gothic Std B"/>
              </a:rPr>
              <a:t>Mentoring</a:t>
            </a:r>
            <a:r>
              <a:rPr lang="es-ES" sz="2300" dirty="0" smtClean="0">
                <a:solidFill>
                  <a:srgbClr val="00B050"/>
                </a:solidFill>
                <a:latin typeface="Adobe Gothic Std B" pitchFamily="34" charset="-128"/>
                <a:ea typeface="Adobe Gothic Std B"/>
              </a:rPr>
              <a:t> Project 2014</a:t>
            </a:r>
            <a:br>
              <a:rPr lang="es-ES" sz="2300" dirty="0" smtClean="0">
                <a:solidFill>
                  <a:srgbClr val="00B050"/>
                </a:solidFill>
                <a:latin typeface="Adobe Gothic Std B" pitchFamily="34" charset="-128"/>
                <a:ea typeface="Adobe Gothic Std B"/>
              </a:rPr>
            </a:br>
            <a:r>
              <a:rPr lang="es-ES" sz="2300" dirty="0" smtClean="0">
                <a:solidFill>
                  <a:srgbClr val="00B050"/>
                </a:solidFill>
                <a:latin typeface="Adobe Gothic Std B" pitchFamily="34" charset="-128"/>
                <a:ea typeface="Adobe Gothic Std B"/>
              </a:rPr>
              <a:t>France-Portugal-</a:t>
            </a:r>
            <a:r>
              <a:rPr lang="es-ES" sz="2300" dirty="0" err="1" smtClean="0">
                <a:solidFill>
                  <a:srgbClr val="00B050"/>
                </a:solidFill>
                <a:latin typeface="Adobe Gothic Std B" pitchFamily="34" charset="-128"/>
                <a:ea typeface="Adobe Gothic Std B"/>
              </a:rPr>
              <a:t>Spain</a:t>
            </a:r>
            <a:endParaRPr lang="es-ES" sz="2300" dirty="0">
              <a:solidFill>
                <a:srgbClr val="00B050"/>
              </a:solidFill>
              <a:latin typeface="Adobe Gothic Std B" pitchFamily="34" charset="-128"/>
              <a:ea typeface="Adobe Gothic Std B"/>
            </a:endParaRP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1691680" y="3429000"/>
            <a:ext cx="6128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 smtClean="0">
                <a:solidFill>
                  <a:schemeClr val="tx1"/>
                </a:solidFill>
                <a:effectLst/>
                <a:latin typeface="Brandon Grotesque Bold" pitchFamily="34" charset="0"/>
                <a:ea typeface="+mn-ea"/>
                <a:cs typeface="+mn-cs"/>
              </a:rPr>
              <a:t>DATA QUALITY WORKFLOW &amp; TOOLS, OVERVIEW</a:t>
            </a:r>
            <a:endParaRPr lang="es-ES" sz="3600" dirty="0">
              <a:latin typeface="Brandon Grotesque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63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43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2" descr="C:\Users\sama\Desktop\CR 2013\gbif-es_banner_to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928"/>
            <a:ext cx="9144000" cy="10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2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6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22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0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89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97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85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5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E0CA-0874-4069-ABFE-16EDB32F903B}" type="datetimeFigureOut">
              <a:rPr lang="es-ES" smtClean="0"/>
              <a:pPr/>
              <a:t>24/01/2014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D062-3EEE-4BBC-AF36-B81B6AD4E7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08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4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2400" y="1196752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4CAE7F"/>
                </a:solidFill>
                <a:latin typeface="Brandon Grotesque Bold" pitchFamily="34" charset="0"/>
              </a:rPr>
              <a:t>WORKFLOW</a:t>
            </a:r>
          </a:p>
        </p:txBody>
      </p:sp>
      <p:grpSp>
        <p:nvGrpSpPr>
          <p:cNvPr id="3" name="19 Grupo"/>
          <p:cNvGrpSpPr/>
          <p:nvPr/>
        </p:nvGrpSpPr>
        <p:grpSpPr>
          <a:xfrm>
            <a:off x="1291930" y="2047985"/>
            <a:ext cx="1652170" cy="887023"/>
            <a:chOff x="362594" y="347177"/>
            <a:chExt cx="1652170" cy="887023"/>
          </a:xfrm>
        </p:grpSpPr>
        <p:sp>
          <p:nvSpPr>
            <p:cNvPr id="30" name="29 Cheurón"/>
            <p:cNvSpPr/>
            <p:nvPr/>
          </p:nvSpPr>
          <p:spPr>
            <a:xfrm>
              <a:off x="362594" y="347177"/>
              <a:ext cx="1652170" cy="887023"/>
            </a:xfrm>
            <a:prstGeom prst="chevron">
              <a:avLst/>
            </a:prstGeom>
            <a:solidFill>
              <a:srgbClr val="4CAE7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urón 4"/>
            <p:cNvSpPr/>
            <p:nvPr/>
          </p:nvSpPr>
          <p:spPr>
            <a:xfrm>
              <a:off x="806106" y="347177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 err="1" smtClean="0"/>
                <a:t>Satandardice</a:t>
              </a:r>
              <a:r>
                <a:rPr lang="es-ES" sz="1200" kern="1200" dirty="0" smtClean="0"/>
                <a:t> </a:t>
              </a:r>
              <a:r>
                <a:rPr lang="es-ES" sz="1200" kern="1200" dirty="0" err="1" smtClean="0"/>
                <a:t>DwCA</a:t>
              </a:r>
              <a:endParaRPr lang="es-ES" sz="1200" kern="1200" dirty="0"/>
            </a:p>
          </p:txBody>
        </p:sp>
      </p:grpSp>
      <p:grpSp>
        <p:nvGrpSpPr>
          <p:cNvPr id="4" name="20 Grupo"/>
          <p:cNvGrpSpPr/>
          <p:nvPr/>
        </p:nvGrpSpPr>
        <p:grpSpPr>
          <a:xfrm>
            <a:off x="2699792" y="2055704"/>
            <a:ext cx="1944216" cy="869240"/>
            <a:chOff x="1794848" y="-237201"/>
            <a:chExt cx="2548396" cy="1541804"/>
          </a:xfrm>
        </p:grpSpPr>
        <p:sp>
          <p:nvSpPr>
            <p:cNvPr id="28" name="27 Cheurón"/>
            <p:cNvSpPr/>
            <p:nvPr/>
          </p:nvSpPr>
          <p:spPr>
            <a:xfrm>
              <a:off x="1794848" y="-237200"/>
              <a:ext cx="2548396" cy="1541803"/>
            </a:xfrm>
            <a:prstGeom prst="chevron">
              <a:avLst/>
            </a:prstGeom>
            <a:solidFill>
              <a:srgbClr val="67BD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urón 6"/>
            <p:cNvSpPr/>
            <p:nvPr/>
          </p:nvSpPr>
          <p:spPr>
            <a:xfrm>
              <a:off x="2581573" y="-237201"/>
              <a:ext cx="1006591" cy="1541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Validation &amp; data quality control </a:t>
              </a:r>
              <a:endParaRPr lang="es-ES" sz="1100" b="1" kern="1200" dirty="0"/>
            </a:p>
          </p:txBody>
        </p:sp>
      </p:grpSp>
      <p:grpSp>
        <p:nvGrpSpPr>
          <p:cNvPr id="5" name="21 Grupo"/>
          <p:cNvGrpSpPr/>
          <p:nvPr/>
        </p:nvGrpSpPr>
        <p:grpSpPr>
          <a:xfrm>
            <a:off x="4234514" y="1844823"/>
            <a:ext cx="2209694" cy="1224136"/>
            <a:chOff x="3775140" y="439980"/>
            <a:chExt cx="1734885" cy="888203"/>
          </a:xfrm>
        </p:grpSpPr>
        <p:sp>
          <p:nvSpPr>
            <p:cNvPr id="26" name="25 Cheurón"/>
            <p:cNvSpPr/>
            <p:nvPr/>
          </p:nvSpPr>
          <p:spPr>
            <a:xfrm>
              <a:off x="3775140" y="439980"/>
              <a:ext cx="1734885" cy="887023"/>
            </a:xfrm>
            <a:prstGeom prst="chevron">
              <a:avLst/>
            </a:prstGeom>
            <a:solidFill>
              <a:srgbClr val="84CA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urón 8"/>
            <p:cNvSpPr/>
            <p:nvPr/>
          </p:nvSpPr>
          <p:spPr>
            <a:xfrm>
              <a:off x="4266416" y="441161"/>
              <a:ext cx="847862" cy="887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IPT</a:t>
              </a:r>
              <a:endParaRPr lang="es-ES" sz="3200" kern="1200" dirty="0"/>
            </a:p>
          </p:txBody>
        </p:sp>
      </p:grpSp>
      <p:grpSp>
        <p:nvGrpSpPr>
          <p:cNvPr id="8" name="22 Grupo"/>
          <p:cNvGrpSpPr/>
          <p:nvPr/>
        </p:nvGrpSpPr>
        <p:grpSpPr>
          <a:xfrm>
            <a:off x="6199899" y="2036294"/>
            <a:ext cx="1652170" cy="887023"/>
            <a:chOff x="5270563" y="335486"/>
            <a:chExt cx="1652170" cy="887023"/>
          </a:xfrm>
        </p:grpSpPr>
        <p:sp>
          <p:nvSpPr>
            <p:cNvPr id="24" name="23 Cheurón"/>
            <p:cNvSpPr/>
            <p:nvPr/>
          </p:nvSpPr>
          <p:spPr>
            <a:xfrm>
              <a:off x="5270563" y="335486"/>
              <a:ext cx="1652170" cy="887023"/>
            </a:xfrm>
            <a:prstGeom prst="chevron">
              <a:avLst/>
            </a:prstGeom>
            <a:solidFill>
              <a:srgbClr val="A3D5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urón 10"/>
            <p:cNvSpPr/>
            <p:nvPr/>
          </p:nvSpPr>
          <p:spPr>
            <a:xfrm>
              <a:off x="5714075" y="335486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err="1" smtClean="0"/>
                <a:t>Registration</a:t>
              </a:r>
              <a:r>
                <a:rPr lang="es-ES" sz="1100" kern="1200" dirty="0" smtClean="0"/>
                <a:t> at GBIF.org</a:t>
              </a:r>
              <a:endParaRPr lang="es-ES" sz="1100" kern="120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17773"/>
          <a:stretch>
            <a:fillRect/>
          </a:stretch>
        </p:blipFill>
        <p:spPr bwMode="auto">
          <a:xfrm>
            <a:off x="1835696" y="3897149"/>
            <a:ext cx="5760640" cy="277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17343"/>
          <a:stretch>
            <a:fillRect/>
          </a:stretch>
        </p:blipFill>
        <p:spPr bwMode="auto">
          <a:xfrm>
            <a:off x="1907705" y="3212976"/>
            <a:ext cx="3816424" cy="68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40 Flecha derecha"/>
          <p:cNvSpPr/>
          <p:nvPr/>
        </p:nvSpPr>
        <p:spPr>
          <a:xfrm rot="8735131">
            <a:off x="2628161" y="6048671"/>
            <a:ext cx="476771" cy="403804"/>
          </a:xfrm>
          <a:prstGeom prst="rightArrow">
            <a:avLst>
              <a:gd name="adj1" fmla="val 51672"/>
              <a:gd name="adj2" fmla="val 50000"/>
            </a:avLst>
          </a:prstGeom>
          <a:solidFill>
            <a:srgbClr val="4CAE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1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2400" y="1196752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4CAE7F"/>
                </a:solidFill>
                <a:latin typeface="Brandon Grotesque Bold" pitchFamily="34" charset="0"/>
              </a:rPr>
              <a:t>WORKFLOW</a:t>
            </a:r>
          </a:p>
        </p:txBody>
      </p:sp>
      <p:grpSp>
        <p:nvGrpSpPr>
          <p:cNvPr id="2" name="19 Grupo"/>
          <p:cNvGrpSpPr/>
          <p:nvPr/>
        </p:nvGrpSpPr>
        <p:grpSpPr>
          <a:xfrm>
            <a:off x="1291930" y="2047985"/>
            <a:ext cx="1652170" cy="887023"/>
            <a:chOff x="362594" y="347177"/>
            <a:chExt cx="1652170" cy="887023"/>
          </a:xfrm>
        </p:grpSpPr>
        <p:sp>
          <p:nvSpPr>
            <p:cNvPr id="30" name="29 Cheurón"/>
            <p:cNvSpPr/>
            <p:nvPr/>
          </p:nvSpPr>
          <p:spPr>
            <a:xfrm>
              <a:off x="362594" y="347177"/>
              <a:ext cx="1652170" cy="887023"/>
            </a:xfrm>
            <a:prstGeom prst="chevron">
              <a:avLst/>
            </a:prstGeom>
            <a:solidFill>
              <a:srgbClr val="4CAE7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urón 4"/>
            <p:cNvSpPr/>
            <p:nvPr/>
          </p:nvSpPr>
          <p:spPr>
            <a:xfrm>
              <a:off x="806106" y="347177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 err="1" smtClean="0"/>
                <a:t>Satandardice</a:t>
              </a:r>
              <a:r>
                <a:rPr lang="es-ES" sz="1200" kern="1200" dirty="0" smtClean="0"/>
                <a:t> </a:t>
              </a:r>
              <a:r>
                <a:rPr lang="es-ES" sz="1200" kern="1200" dirty="0" err="1" smtClean="0"/>
                <a:t>DwCA</a:t>
              </a:r>
              <a:endParaRPr lang="es-ES" sz="1200" kern="1200" dirty="0"/>
            </a:p>
          </p:txBody>
        </p:sp>
      </p:grpSp>
      <p:grpSp>
        <p:nvGrpSpPr>
          <p:cNvPr id="3" name="20 Grupo"/>
          <p:cNvGrpSpPr/>
          <p:nvPr/>
        </p:nvGrpSpPr>
        <p:grpSpPr>
          <a:xfrm>
            <a:off x="2699792" y="2055704"/>
            <a:ext cx="1944216" cy="869240"/>
            <a:chOff x="1794848" y="-237201"/>
            <a:chExt cx="2548396" cy="1541804"/>
          </a:xfrm>
        </p:grpSpPr>
        <p:sp>
          <p:nvSpPr>
            <p:cNvPr id="28" name="27 Cheurón"/>
            <p:cNvSpPr/>
            <p:nvPr/>
          </p:nvSpPr>
          <p:spPr>
            <a:xfrm>
              <a:off x="1794848" y="-237200"/>
              <a:ext cx="2548396" cy="1541803"/>
            </a:xfrm>
            <a:prstGeom prst="chevron">
              <a:avLst/>
            </a:prstGeom>
            <a:solidFill>
              <a:srgbClr val="67BD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urón 6"/>
            <p:cNvSpPr/>
            <p:nvPr/>
          </p:nvSpPr>
          <p:spPr>
            <a:xfrm>
              <a:off x="2581573" y="-237201"/>
              <a:ext cx="1006591" cy="1541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Validation &amp; data quality control </a:t>
              </a:r>
              <a:endParaRPr lang="es-ES" sz="1100" b="1" kern="1200" dirty="0"/>
            </a:p>
          </p:txBody>
        </p:sp>
      </p:grpSp>
      <p:grpSp>
        <p:nvGrpSpPr>
          <p:cNvPr id="5" name="22 Grupo"/>
          <p:cNvGrpSpPr/>
          <p:nvPr/>
        </p:nvGrpSpPr>
        <p:grpSpPr>
          <a:xfrm>
            <a:off x="5796136" y="1844824"/>
            <a:ext cx="2304256" cy="1224136"/>
            <a:chOff x="5270563" y="335486"/>
            <a:chExt cx="1652170" cy="887023"/>
          </a:xfrm>
        </p:grpSpPr>
        <p:sp>
          <p:nvSpPr>
            <p:cNvPr id="24" name="23 Cheurón"/>
            <p:cNvSpPr/>
            <p:nvPr/>
          </p:nvSpPr>
          <p:spPr>
            <a:xfrm>
              <a:off x="5270563" y="335486"/>
              <a:ext cx="1652170" cy="887023"/>
            </a:xfrm>
            <a:prstGeom prst="chevron">
              <a:avLst/>
            </a:prstGeom>
            <a:solidFill>
              <a:srgbClr val="A3D5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urón 10"/>
            <p:cNvSpPr/>
            <p:nvPr/>
          </p:nvSpPr>
          <p:spPr>
            <a:xfrm>
              <a:off x="5714075" y="335486"/>
              <a:ext cx="898876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err="1" smtClean="0"/>
                <a:t>Registration</a:t>
              </a:r>
              <a:r>
                <a:rPr lang="es-ES" b="1" kern="1200" dirty="0" smtClean="0"/>
                <a:t> at GBIF.org</a:t>
              </a:r>
              <a:endParaRPr lang="es-ES" b="1" kern="1200" dirty="0"/>
            </a:p>
          </p:txBody>
        </p:sp>
      </p:grpSp>
      <p:pic>
        <p:nvPicPr>
          <p:cNvPr id="37" name="Picture 2" descr="C:\Documents and Settings\katia.GBIF\Mis documentos\Cropper Captures\CropperCapture[50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 b="56122"/>
          <a:stretch/>
        </p:blipFill>
        <p:spPr bwMode="auto">
          <a:xfrm>
            <a:off x="1331640" y="3429000"/>
            <a:ext cx="6498605" cy="8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Documents and Settings\katia.GBIF\Mis documentos\Cropper Captures\CropperCapture[49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59898"/>
            <a:ext cx="6581998" cy="142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Flecha derecha"/>
          <p:cNvSpPr/>
          <p:nvPr/>
        </p:nvSpPr>
        <p:spPr>
          <a:xfrm rot="8735131">
            <a:off x="2873456" y="4215273"/>
            <a:ext cx="476771" cy="403804"/>
          </a:xfrm>
          <a:prstGeom prst="rightArrow">
            <a:avLst>
              <a:gd name="adj1" fmla="val 51672"/>
              <a:gd name="adj2" fmla="val 50000"/>
            </a:avLst>
          </a:prstGeom>
          <a:solidFill>
            <a:srgbClr val="4CAE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8" name="21 Grupo"/>
          <p:cNvGrpSpPr/>
          <p:nvPr/>
        </p:nvGrpSpPr>
        <p:grpSpPr>
          <a:xfrm>
            <a:off x="4421291" y="2036294"/>
            <a:ext cx="1734885" cy="887023"/>
            <a:chOff x="3491955" y="335486"/>
            <a:chExt cx="1734885" cy="887023"/>
          </a:xfrm>
        </p:grpSpPr>
        <p:sp>
          <p:nvSpPr>
            <p:cNvPr id="19" name="18 Cheurón"/>
            <p:cNvSpPr/>
            <p:nvPr/>
          </p:nvSpPr>
          <p:spPr>
            <a:xfrm>
              <a:off x="3491955" y="335486"/>
              <a:ext cx="1734885" cy="887023"/>
            </a:xfrm>
            <a:prstGeom prst="chevron">
              <a:avLst/>
            </a:prstGeom>
            <a:solidFill>
              <a:srgbClr val="84CA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urón 8"/>
            <p:cNvSpPr/>
            <p:nvPr/>
          </p:nvSpPr>
          <p:spPr>
            <a:xfrm>
              <a:off x="3858688" y="335486"/>
              <a:ext cx="847862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IPT</a:t>
              </a:r>
              <a:endParaRPr lang="es-E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1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2400" y="1196752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4CAE7F"/>
                </a:solidFill>
                <a:latin typeface="Brandon Grotesque Bold" pitchFamily="34" charset="0"/>
              </a:rPr>
              <a:t>WORKFLOW</a:t>
            </a:r>
          </a:p>
        </p:txBody>
      </p:sp>
      <p:grpSp>
        <p:nvGrpSpPr>
          <p:cNvPr id="2" name="19 Grupo"/>
          <p:cNvGrpSpPr/>
          <p:nvPr/>
        </p:nvGrpSpPr>
        <p:grpSpPr>
          <a:xfrm>
            <a:off x="1291930" y="2047985"/>
            <a:ext cx="1652170" cy="887023"/>
            <a:chOff x="362594" y="347177"/>
            <a:chExt cx="1652170" cy="887023"/>
          </a:xfrm>
        </p:grpSpPr>
        <p:sp>
          <p:nvSpPr>
            <p:cNvPr id="30" name="29 Cheurón"/>
            <p:cNvSpPr/>
            <p:nvPr/>
          </p:nvSpPr>
          <p:spPr>
            <a:xfrm>
              <a:off x="362594" y="347177"/>
              <a:ext cx="1652170" cy="887023"/>
            </a:xfrm>
            <a:prstGeom prst="chevron">
              <a:avLst/>
            </a:prstGeom>
            <a:solidFill>
              <a:srgbClr val="4CAE7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urón 4"/>
            <p:cNvSpPr/>
            <p:nvPr/>
          </p:nvSpPr>
          <p:spPr>
            <a:xfrm>
              <a:off x="806106" y="347177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 err="1" smtClean="0"/>
                <a:t>Satandardice</a:t>
              </a:r>
              <a:r>
                <a:rPr lang="es-ES" sz="1200" kern="1200" dirty="0" smtClean="0"/>
                <a:t> </a:t>
              </a:r>
              <a:r>
                <a:rPr lang="es-ES" sz="1200" kern="1200" dirty="0" err="1" smtClean="0"/>
                <a:t>DwCA</a:t>
              </a:r>
              <a:endParaRPr lang="es-ES" sz="1200" kern="1200" dirty="0"/>
            </a:p>
          </p:txBody>
        </p:sp>
      </p:grpSp>
      <p:grpSp>
        <p:nvGrpSpPr>
          <p:cNvPr id="3" name="20 Grupo"/>
          <p:cNvGrpSpPr/>
          <p:nvPr/>
        </p:nvGrpSpPr>
        <p:grpSpPr>
          <a:xfrm>
            <a:off x="2699792" y="2055704"/>
            <a:ext cx="1944216" cy="869240"/>
            <a:chOff x="1794848" y="-237201"/>
            <a:chExt cx="2548396" cy="1541804"/>
          </a:xfrm>
        </p:grpSpPr>
        <p:sp>
          <p:nvSpPr>
            <p:cNvPr id="28" name="27 Cheurón"/>
            <p:cNvSpPr/>
            <p:nvPr/>
          </p:nvSpPr>
          <p:spPr>
            <a:xfrm>
              <a:off x="1794848" y="-237200"/>
              <a:ext cx="2548396" cy="1541803"/>
            </a:xfrm>
            <a:prstGeom prst="chevron">
              <a:avLst/>
            </a:prstGeom>
            <a:solidFill>
              <a:srgbClr val="67BD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urón 6"/>
            <p:cNvSpPr/>
            <p:nvPr/>
          </p:nvSpPr>
          <p:spPr>
            <a:xfrm>
              <a:off x="2581573" y="-237201"/>
              <a:ext cx="1006591" cy="1541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Validation &amp; data quality control </a:t>
              </a:r>
              <a:endParaRPr lang="es-ES" sz="1100" b="1" kern="1200" dirty="0"/>
            </a:p>
          </p:txBody>
        </p:sp>
      </p:grpSp>
      <p:grpSp>
        <p:nvGrpSpPr>
          <p:cNvPr id="4" name="22 Grupo"/>
          <p:cNvGrpSpPr/>
          <p:nvPr/>
        </p:nvGrpSpPr>
        <p:grpSpPr>
          <a:xfrm>
            <a:off x="5796136" y="1844824"/>
            <a:ext cx="2304256" cy="1224136"/>
            <a:chOff x="5270563" y="335486"/>
            <a:chExt cx="1652170" cy="887023"/>
          </a:xfrm>
        </p:grpSpPr>
        <p:sp>
          <p:nvSpPr>
            <p:cNvPr id="24" name="23 Cheurón"/>
            <p:cNvSpPr/>
            <p:nvPr/>
          </p:nvSpPr>
          <p:spPr>
            <a:xfrm>
              <a:off x="5270563" y="335486"/>
              <a:ext cx="1652170" cy="887023"/>
            </a:xfrm>
            <a:prstGeom prst="chevron">
              <a:avLst/>
            </a:prstGeom>
            <a:solidFill>
              <a:srgbClr val="A3D5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urón 10"/>
            <p:cNvSpPr/>
            <p:nvPr/>
          </p:nvSpPr>
          <p:spPr>
            <a:xfrm>
              <a:off x="5714075" y="335486"/>
              <a:ext cx="898876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err="1" smtClean="0"/>
                <a:t>Registration</a:t>
              </a:r>
              <a:r>
                <a:rPr lang="es-ES" b="1" kern="1200" dirty="0" smtClean="0"/>
                <a:t> at GBIF.org</a:t>
              </a:r>
              <a:endParaRPr lang="es-ES" b="1" kern="1200" dirty="0"/>
            </a:p>
          </p:txBody>
        </p:sp>
      </p:grpSp>
      <p:grpSp>
        <p:nvGrpSpPr>
          <p:cNvPr id="5" name="21 Grupo"/>
          <p:cNvGrpSpPr/>
          <p:nvPr/>
        </p:nvGrpSpPr>
        <p:grpSpPr>
          <a:xfrm>
            <a:off x="4421291" y="2036294"/>
            <a:ext cx="1734885" cy="887023"/>
            <a:chOff x="3491955" y="335486"/>
            <a:chExt cx="1734885" cy="887023"/>
          </a:xfrm>
        </p:grpSpPr>
        <p:sp>
          <p:nvSpPr>
            <p:cNvPr id="19" name="18 Cheurón"/>
            <p:cNvSpPr/>
            <p:nvPr/>
          </p:nvSpPr>
          <p:spPr>
            <a:xfrm>
              <a:off x="3491955" y="335486"/>
              <a:ext cx="1734885" cy="887023"/>
            </a:xfrm>
            <a:prstGeom prst="chevron">
              <a:avLst/>
            </a:prstGeom>
            <a:solidFill>
              <a:srgbClr val="84CA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urón 8"/>
            <p:cNvSpPr/>
            <p:nvPr/>
          </p:nvSpPr>
          <p:spPr>
            <a:xfrm>
              <a:off x="3858688" y="335486"/>
              <a:ext cx="847862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IPT</a:t>
              </a:r>
              <a:endParaRPr lang="es-ES" sz="1400" kern="1200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r="203" b="18919"/>
          <a:stretch/>
        </p:blipFill>
        <p:spPr bwMode="auto">
          <a:xfrm>
            <a:off x="1331640" y="3356992"/>
            <a:ext cx="6624736" cy="308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2400" y="1196752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4CAE7F"/>
                </a:solidFill>
                <a:latin typeface="Brandon Grotesque Bold" pitchFamily="34" charset="0"/>
              </a:rPr>
              <a:t>WORKFLOW</a:t>
            </a:r>
          </a:p>
        </p:txBody>
      </p:sp>
      <p:grpSp>
        <p:nvGrpSpPr>
          <p:cNvPr id="2" name="19 Grupo"/>
          <p:cNvGrpSpPr/>
          <p:nvPr/>
        </p:nvGrpSpPr>
        <p:grpSpPr>
          <a:xfrm>
            <a:off x="1291930" y="2047985"/>
            <a:ext cx="1652170" cy="887023"/>
            <a:chOff x="362594" y="347177"/>
            <a:chExt cx="1652170" cy="887023"/>
          </a:xfrm>
        </p:grpSpPr>
        <p:sp>
          <p:nvSpPr>
            <p:cNvPr id="30" name="29 Cheurón"/>
            <p:cNvSpPr/>
            <p:nvPr/>
          </p:nvSpPr>
          <p:spPr>
            <a:xfrm>
              <a:off x="362594" y="347177"/>
              <a:ext cx="1652170" cy="887023"/>
            </a:xfrm>
            <a:prstGeom prst="chevron">
              <a:avLst/>
            </a:prstGeom>
            <a:solidFill>
              <a:srgbClr val="4CAE7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urón 4"/>
            <p:cNvSpPr/>
            <p:nvPr/>
          </p:nvSpPr>
          <p:spPr>
            <a:xfrm>
              <a:off x="806106" y="347177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 err="1" smtClean="0"/>
                <a:t>Satandardice</a:t>
              </a:r>
              <a:r>
                <a:rPr lang="es-ES" sz="1200" kern="1200" dirty="0" smtClean="0"/>
                <a:t> </a:t>
              </a:r>
              <a:r>
                <a:rPr lang="es-ES" sz="1200" kern="1200" dirty="0" err="1" smtClean="0"/>
                <a:t>DwCA</a:t>
              </a:r>
              <a:endParaRPr lang="es-ES" sz="1200" kern="1200" dirty="0"/>
            </a:p>
          </p:txBody>
        </p:sp>
      </p:grpSp>
      <p:grpSp>
        <p:nvGrpSpPr>
          <p:cNvPr id="3" name="20 Grupo"/>
          <p:cNvGrpSpPr/>
          <p:nvPr/>
        </p:nvGrpSpPr>
        <p:grpSpPr>
          <a:xfrm>
            <a:off x="2699792" y="2055704"/>
            <a:ext cx="1944216" cy="869240"/>
            <a:chOff x="1794848" y="-237201"/>
            <a:chExt cx="2548396" cy="1541804"/>
          </a:xfrm>
        </p:grpSpPr>
        <p:sp>
          <p:nvSpPr>
            <p:cNvPr id="28" name="27 Cheurón"/>
            <p:cNvSpPr/>
            <p:nvPr/>
          </p:nvSpPr>
          <p:spPr>
            <a:xfrm>
              <a:off x="1794848" y="-237200"/>
              <a:ext cx="2548396" cy="1541803"/>
            </a:xfrm>
            <a:prstGeom prst="chevron">
              <a:avLst/>
            </a:prstGeom>
            <a:solidFill>
              <a:srgbClr val="67BD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urón 6"/>
            <p:cNvSpPr/>
            <p:nvPr/>
          </p:nvSpPr>
          <p:spPr>
            <a:xfrm>
              <a:off x="2581573" y="-237201"/>
              <a:ext cx="1006591" cy="1541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Validation &amp; data quality control </a:t>
              </a:r>
              <a:endParaRPr lang="es-ES" sz="1100" b="1" kern="1200" dirty="0"/>
            </a:p>
          </p:txBody>
        </p:sp>
      </p:grpSp>
      <p:grpSp>
        <p:nvGrpSpPr>
          <p:cNvPr id="4" name="22 Grupo"/>
          <p:cNvGrpSpPr/>
          <p:nvPr/>
        </p:nvGrpSpPr>
        <p:grpSpPr>
          <a:xfrm>
            <a:off x="5796136" y="1844824"/>
            <a:ext cx="2304256" cy="1224136"/>
            <a:chOff x="5270563" y="335486"/>
            <a:chExt cx="1652170" cy="887023"/>
          </a:xfrm>
        </p:grpSpPr>
        <p:sp>
          <p:nvSpPr>
            <p:cNvPr id="24" name="23 Cheurón"/>
            <p:cNvSpPr/>
            <p:nvPr/>
          </p:nvSpPr>
          <p:spPr>
            <a:xfrm>
              <a:off x="5270563" y="335486"/>
              <a:ext cx="1652170" cy="887023"/>
            </a:xfrm>
            <a:prstGeom prst="chevron">
              <a:avLst/>
            </a:prstGeom>
            <a:solidFill>
              <a:srgbClr val="A3D5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urón 10"/>
            <p:cNvSpPr/>
            <p:nvPr/>
          </p:nvSpPr>
          <p:spPr>
            <a:xfrm>
              <a:off x="5714075" y="335486"/>
              <a:ext cx="898876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err="1" smtClean="0"/>
                <a:t>Registration</a:t>
              </a:r>
              <a:r>
                <a:rPr lang="es-ES" b="1" kern="1200" dirty="0" smtClean="0"/>
                <a:t> at GBIF.org</a:t>
              </a:r>
              <a:endParaRPr lang="es-ES" b="1" kern="1200" dirty="0"/>
            </a:p>
          </p:txBody>
        </p:sp>
      </p:grpSp>
      <p:grpSp>
        <p:nvGrpSpPr>
          <p:cNvPr id="5" name="21 Grupo"/>
          <p:cNvGrpSpPr/>
          <p:nvPr/>
        </p:nvGrpSpPr>
        <p:grpSpPr>
          <a:xfrm>
            <a:off x="4421291" y="2036294"/>
            <a:ext cx="1734885" cy="887023"/>
            <a:chOff x="3491955" y="335486"/>
            <a:chExt cx="1734885" cy="887023"/>
          </a:xfrm>
        </p:grpSpPr>
        <p:sp>
          <p:nvSpPr>
            <p:cNvPr id="19" name="18 Cheurón"/>
            <p:cNvSpPr/>
            <p:nvPr/>
          </p:nvSpPr>
          <p:spPr>
            <a:xfrm>
              <a:off x="3491955" y="335486"/>
              <a:ext cx="1734885" cy="887023"/>
            </a:xfrm>
            <a:prstGeom prst="chevron">
              <a:avLst/>
            </a:prstGeom>
            <a:solidFill>
              <a:srgbClr val="84CA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urón 8"/>
            <p:cNvSpPr/>
            <p:nvPr/>
          </p:nvSpPr>
          <p:spPr>
            <a:xfrm>
              <a:off x="3858688" y="335486"/>
              <a:ext cx="847862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IPT</a:t>
              </a:r>
              <a:endParaRPr lang="es-ES" sz="1400" kern="120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21861"/>
          <a:stretch>
            <a:fillRect/>
          </a:stretch>
        </p:blipFill>
        <p:spPr bwMode="auto">
          <a:xfrm>
            <a:off x="1619672" y="3212976"/>
            <a:ext cx="608689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1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A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2781300"/>
            <a:ext cx="91440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andon Grotesque Bold" pitchFamily="34" charset="0"/>
                <a:ea typeface="+mj-ea"/>
                <a:cs typeface="+mj-cs"/>
              </a:rPr>
              <a:t>Thank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andon Grotesque Bold" pitchFamily="34" charset="0"/>
                <a:ea typeface="+mj-ea"/>
                <a:cs typeface="+mj-cs"/>
              </a:rPr>
              <a:t>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andon Grotesque Bold" pitchFamily="34" charset="0"/>
                <a:ea typeface="+mj-ea"/>
                <a:cs typeface="+mj-cs"/>
              </a:rPr>
              <a:t>you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andon Grotesque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atia.GBIF\Mis documentos\Cropper Captures\CropperCapture[48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74" y="1772816"/>
            <a:ext cx="7087926" cy="452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1196529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4CAE7F"/>
                </a:solidFill>
                <a:latin typeface="Brandon Grotesque Bold" pitchFamily="34" charset="0"/>
              </a:rPr>
              <a:t>INTEGRATED PUBLISHING TOOLKIT (IPT)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12453" y="6330806"/>
            <a:ext cx="2601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Bold" pitchFamily="34" charset="0"/>
              </a:rPr>
              <a:t>http://www.gbif.es:8080/ipt/</a:t>
            </a:r>
          </a:p>
        </p:txBody>
      </p:sp>
    </p:spTree>
    <p:extLst>
      <p:ext uri="{BB962C8B-B14F-4D97-AF65-F5344CB8AC3E}">
        <p14:creationId xmlns:p14="http://schemas.microsoft.com/office/powerpoint/2010/main" val="25240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1196529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4CAE7F"/>
                </a:solidFill>
                <a:latin typeface="Brandon Grotesque Bold" pitchFamily="34" charset="0"/>
              </a:rPr>
              <a:t>INTEGRATED PUBLISHING TOOLKIT (IPT)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39952" y="2276872"/>
            <a:ext cx="381642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Biodiversity-related information </a:t>
            </a:r>
          </a:p>
          <a:p>
            <a:endParaRPr lang="en-US" sz="1100" dirty="0" smtClean="0">
              <a:solidFill>
                <a:prstClr val="black"/>
              </a:solidFill>
              <a:latin typeface="Museo Sans 500" pitchFamily="50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- Primary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taxon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 occurrence data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useo Sans 500" pitchFamily="50" charset="0"/>
            </a:endParaRPr>
          </a:p>
          <a:p>
            <a:pPr lvl="0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-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Taxon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 checklists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useo Sans 500" pitchFamily="50" charset="0"/>
            </a:endParaRPr>
          </a:p>
          <a:p>
            <a:pPr lvl="0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 General metadata</a:t>
            </a:r>
          </a:p>
          <a:p>
            <a:pPr lvl="0"/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useo Sans 500" pitchFamily="50" charset="0"/>
            </a:endParaRPr>
          </a:p>
          <a:p>
            <a:pPr lvl="0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Data Paper </a:t>
            </a:r>
            <a:endParaRPr lang="es-E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useo Sans 500" pitchFamily="50" charset="0"/>
            </a:endParaRPr>
          </a:p>
        </p:txBody>
      </p:sp>
      <p:pic>
        <p:nvPicPr>
          <p:cNvPr id="1028" name="Picture 4" descr="F:\MENTORING 2014\Recursos\CropperCapture[2].jpg"/>
          <p:cNvPicPr>
            <a:picLocks noChangeAspect="1" noChangeArrowheads="1"/>
          </p:cNvPicPr>
          <p:nvPr/>
        </p:nvPicPr>
        <p:blipFill>
          <a:blip r:embed="rId3" cstate="print"/>
          <a:srcRect r="64583"/>
          <a:stretch>
            <a:fillRect/>
          </a:stretch>
        </p:blipFill>
        <p:spPr bwMode="auto">
          <a:xfrm>
            <a:off x="827584" y="1844824"/>
            <a:ext cx="2520280" cy="4180854"/>
          </a:xfrm>
          <a:prstGeom prst="rect">
            <a:avLst/>
          </a:prstGeom>
          <a:noFill/>
        </p:spPr>
      </p:pic>
      <p:pic>
        <p:nvPicPr>
          <p:cNvPr id="1030" name="Picture 6" descr="F:\AHIM\Papers_MGC.jpg"/>
          <p:cNvPicPr>
            <a:picLocks noChangeAspect="1" noChangeArrowheads="1"/>
          </p:cNvPicPr>
          <p:nvPr/>
        </p:nvPicPr>
        <p:blipFill>
          <a:blip r:embed="rId4" cstate="print"/>
          <a:srcRect t="1651" b="85137"/>
          <a:stretch>
            <a:fillRect/>
          </a:stretch>
        </p:blipFill>
        <p:spPr bwMode="auto">
          <a:xfrm>
            <a:off x="3419872" y="4077072"/>
            <a:ext cx="5388396" cy="576064"/>
          </a:xfrm>
          <a:prstGeom prst="rect">
            <a:avLst/>
          </a:prstGeom>
          <a:noFill/>
        </p:spPr>
      </p:pic>
      <p:pic>
        <p:nvPicPr>
          <p:cNvPr id="1031" name="Picture 7" descr="F:\AHIM\Papers_MGC.jpg"/>
          <p:cNvPicPr>
            <a:picLocks noChangeAspect="1" noChangeArrowheads="1"/>
          </p:cNvPicPr>
          <p:nvPr/>
        </p:nvPicPr>
        <p:blipFill>
          <a:blip r:embed="rId4" cstate="print"/>
          <a:srcRect t="20841" b="40949"/>
          <a:stretch>
            <a:fillRect/>
          </a:stretch>
        </p:blipFill>
        <p:spPr bwMode="auto">
          <a:xfrm>
            <a:off x="3707904" y="4581128"/>
            <a:ext cx="5123606" cy="1584176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818391" y="6165304"/>
            <a:ext cx="2601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Bold" pitchFamily="34" charset="0"/>
              </a:rPr>
              <a:t>http://www.gbif.es:8080/ipt/</a:t>
            </a:r>
          </a:p>
        </p:txBody>
      </p:sp>
    </p:spTree>
    <p:extLst>
      <p:ext uri="{BB962C8B-B14F-4D97-AF65-F5344CB8AC3E}">
        <p14:creationId xmlns:p14="http://schemas.microsoft.com/office/powerpoint/2010/main" val="25240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Documents and Settings\katia.GBIF\Mis documentos\0_KATIA\Proyectos\AHIM 2013\dwca_esquem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08" y="2381344"/>
            <a:ext cx="5400040" cy="34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1340545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solidFill>
                  <a:srgbClr val="4CAE7F"/>
                </a:solidFill>
                <a:latin typeface="Brandon Grotesque Bold" pitchFamily="34" charset="0"/>
              </a:rPr>
              <a:t>WHAT WE NEED?</a:t>
            </a: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539750" y="2685107"/>
            <a:ext cx="237648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rgbClr val="4CAE7F"/>
                </a:solidFill>
                <a:latin typeface="Brandon Grotesque Bold" pitchFamily="34" charset="0"/>
              </a:rPr>
              <a:t>DARWIN CORE ARCHIVE </a:t>
            </a:r>
          </a:p>
          <a:p>
            <a:pPr>
              <a:defRPr/>
            </a:pPr>
            <a:endParaRPr lang="es-ES_tradnl" sz="1600" b="1" dirty="0">
              <a:solidFill>
                <a:schemeClr val="tx1">
                  <a:lumMod val="65000"/>
                  <a:lumOff val="35000"/>
                </a:schemeClr>
              </a:solidFill>
              <a:latin typeface="Brandon Grotesque Bold" pitchFamily="34" charset="0"/>
            </a:endParaRPr>
          </a:p>
          <a:p>
            <a:pPr>
              <a:defRPr/>
            </a:pPr>
            <a:r>
              <a:rPr lang="es-ES_trad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It’s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 a new </a:t>
            </a:r>
            <a:r>
              <a:rPr lang="es-ES_trad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standard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  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hat makes use of the Darwin Core terms to produce a single, self-contained dataset for species occurrence or checklist data.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Museo Sans 5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2175541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rgbClr val="4CAE7F"/>
                </a:solidFill>
                <a:latin typeface="Brandon Grotesque Bold" pitchFamily="34" charset="0"/>
              </a:rPr>
              <a:t>WORKFLOW 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459314" y="3082767"/>
            <a:ext cx="2254360" cy="1210329"/>
            <a:chOff x="2114" y="406396"/>
            <a:chExt cx="2254360" cy="1210329"/>
          </a:xfrm>
        </p:grpSpPr>
        <p:sp>
          <p:nvSpPr>
            <p:cNvPr id="17" name="16 Cheurón"/>
            <p:cNvSpPr/>
            <p:nvPr/>
          </p:nvSpPr>
          <p:spPr>
            <a:xfrm>
              <a:off x="2114" y="406396"/>
              <a:ext cx="2254360" cy="1210329"/>
            </a:xfrm>
            <a:prstGeom prst="chevron">
              <a:avLst/>
            </a:prstGeom>
            <a:solidFill>
              <a:srgbClr val="4CAE7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urón 4"/>
            <p:cNvSpPr/>
            <p:nvPr/>
          </p:nvSpPr>
          <p:spPr>
            <a:xfrm>
              <a:off x="607279" y="406396"/>
              <a:ext cx="1044031" cy="1210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Dwc standard </a:t>
              </a:r>
              <a:r>
                <a:rPr lang="es-ES" sz="1400" kern="1200" dirty="0" err="1" smtClean="0"/>
                <a:t>format</a:t>
              </a:r>
              <a:r>
                <a:rPr lang="es-ES" sz="1400" kern="1200" dirty="0" smtClean="0"/>
                <a:t> </a:t>
              </a:r>
              <a:r>
                <a:rPr lang="es-ES" sz="1400" kern="1200" dirty="0" err="1" smtClean="0"/>
                <a:t>adaptation</a:t>
              </a:r>
              <a:endParaRPr lang="es-ES" sz="1400" kern="12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411092" y="3082767"/>
            <a:ext cx="2257174" cy="1210329"/>
            <a:chOff x="1953892" y="406396"/>
            <a:chExt cx="2257174" cy="1210329"/>
          </a:xfrm>
        </p:grpSpPr>
        <p:sp>
          <p:nvSpPr>
            <p:cNvPr id="15" name="14 Cheurón"/>
            <p:cNvSpPr/>
            <p:nvPr/>
          </p:nvSpPr>
          <p:spPr>
            <a:xfrm>
              <a:off x="1953892" y="406396"/>
              <a:ext cx="2257174" cy="1210329"/>
            </a:xfrm>
            <a:prstGeom prst="chevron">
              <a:avLst/>
            </a:prstGeom>
            <a:solidFill>
              <a:srgbClr val="67BD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6"/>
            <p:cNvSpPr/>
            <p:nvPr/>
          </p:nvSpPr>
          <p:spPr>
            <a:xfrm>
              <a:off x="2559057" y="406396"/>
              <a:ext cx="1046845" cy="1210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Validation &amp; data quality control </a:t>
              </a:r>
              <a:endParaRPr lang="es-ES" sz="14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365684" y="3082767"/>
            <a:ext cx="2367223" cy="1210329"/>
            <a:chOff x="3908484" y="406396"/>
            <a:chExt cx="2367223" cy="1210329"/>
          </a:xfrm>
        </p:grpSpPr>
        <p:sp>
          <p:nvSpPr>
            <p:cNvPr id="13" name="12 Cheurón"/>
            <p:cNvSpPr/>
            <p:nvPr/>
          </p:nvSpPr>
          <p:spPr>
            <a:xfrm>
              <a:off x="3908484" y="406396"/>
              <a:ext cx="2367223" cy="1210329"/>
            </a:xfrm>
            <a:prstGeom prst="chevron">
              <a:avLst/>
            </a:prstGeom>
            <a:solidFill>
              <a:srgbClr val="84CA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urón 8"/>
            <p:cNvSpPr/>
            <p:nvPr/>
          </p:nvSpPr>
          <p:spPr>
            <a:xfrm>
              <a:off x="4513649" y="406396"/>
              <a:ext cx="1156894" cy="1210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smtClean="0"/>
                <a:t>IPT</a:t>
              </a:r>
              <a:endParaRPr lang="es-ES" sz="1500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6430325" y="3082767"/>
            <a:ext cx="2254360" cy="1210329"/>
            <a:chOff x="5973125" y="406396"/>
            <a:chExt cx="2254360" cy="1210329"/>
          </a:xfrm>
        </p:grpSpPr>
        <p:sp>
          <p:nvSpPr>
            <p:cNvPr id="11" name="10 Cheurón"/>
            <p:cNvSpPr/>
            <p:nvPr/>
          </p:nvSpPr>
          <p:spPr>
            <a:xfrm>
              <a:off x="5973125" y="406396"/>
              <a:ext cx="2254360" cy="1210329"/>
            </a:xfrm>
            <a:prstGeom prst="chevron">
              <a:avLst/>
            </a:prstGeom>
            <a:solidFill>
              <a:srgbClr val="A3D5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urón 10"/>
            <p:cNvSpPr/>
            <p:nvPr/>
          </p:nvSpPr>
          <p:spPr>
            <a:xfrm>
              <a:off x="6578290" y="406396"/>
              <a:ext cx="1044031" cy="1210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err="1" smtClean="0"/>
                <a:t>Registration</a:t>
              </a:r>
              <a:r>
                <a:rPr lang="es-ES" sz="1500" kern="1200" dirty="0" smtClean="0"/>
                <a:t> at GBIF.org</a:t>
              </a:r>
              <a:endParaRPr lang="es-E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1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1196529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4CAE7F"/>
                </a:solidFill>
                <a:latin typeface="Brandon Grotesque Bold" pitchFamily="34" charset="0"/>
              </a:rPr>
              <a:t> WORKFLOW</a:t>
            </a:r>
          </a:p>
        </p:txBody>
      </p:sp>
      <p:pic>
        <p:nvPicPr>
          <p:cNvPr id="3074" name="Picture 2" descr="C:\Documents and Settings\katia.GBIF\Mis documentos\0_KATIA\Talleres\MENTORING 2014\Recursos\CropperCapture[5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77034"/>
            <a:ext cx="4104456" cy="117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407870"/>
              </p:ext>
            </p:extLst>
          </p:nvPr>
        </p:nvGraphicFramePr>
        <p:xfrm>
          <a:off x="1259632" y="1749043"/>
          <a:ext cx="2520280" cy="108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907704" y="1965066"/>
            <a:ext cx="2880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700" b="1" dirty="0" err="1" smtClean="0">
                <a:solidFill>
                  <a:schemeClr val="bg1"/>
                </a:solidFill>
              </a:rPr>
              <a:t>Standardize</a:t>
            </a:r>
            <a:endParaRPr lang="es-ES" sz="1700" b="1" dirty="0">
              <a:solidFill>
                <a:schemeClr val="bg1"/>
              </a:solidFill>
            </a:endParaRPr>
          </a:p>
          <a:p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907704" y="220660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700" b="1" dirty="0" err="1" smtClean="0">
                <a:solidFill>
                  <a:schemeClr val="bg1"/>
                </a:solidFill>
              </a:rPr>
              <a:t>DwC</a:t>
            </a:r>
            <a:r>
              <a:rPr lang="es-ES" sz="1700" b="1" dirty="0" smtClean="0">
                <a:solidFill>
                  <a:schemeClr val="bg1"/>
                </a:solidFill>
              </a:rPr>
              <a:t> archive</a:t>
            </a:r>
            <a:endParaRPr lang="es-ES" sz="17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pic>
        <p:nvPicPr>
          <p:cNvPr id="8" name="Picture 2" descr="C:\Documents and Settings\katia.GBIF\Mis documentos\0_KATIA\Talleres\MENTORING 2014\Recursos\table-colums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1492878" cy="149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katia.GBIF\Mis documentos\0_KATIA\Talleres\MENTORING 2014\Recursos\Table_ba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1497814" cy="14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827584" y="3392562"/>
            <a:ext cx="1655936" cy="931168"/>
            <a:chOff x="618897" y="3622940"/>
            <a:chExt cx="2080647" cy="931168"/>
          </a:xfrm>
        </p:grpSpPr>
        <p:sp>
          <p:nvSpPr>
            <p:cNvPr id="6" name="5 Rectángulo"/>
            <p:cNvSpPr/>
            <p:nvPr/>
          </p:nvSpPr>
          <p:spPr>
            <a:xfrm>
              <a:off x="618897" y="3622940"/>
              <a:ext cx="1800200" cy="931168"/>
            </a:xfrm>
            <a:prstGeom prst="rect">
              <a:avLst/>
            </a:prstGeom>
            <a:solidFill>
              <a:srgbClr val="67B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2267744" y="3932734"/>
              <a:ext cx="431800" cy="360362"/>
            </a:xfrm>
            <a:prstGeom prst="rightArrow">
              <a:avLst/>
            </a:prstGeom>
            <a:solidFill>
              <a:srgbClr val="67B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4CAE7F"/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827584" y="4787734"/>
            <a:ext cx="1720607" cy="931168"/>
            <a:chOff x="618897" y="3622940"/>
            <a:chExt cx="2080647" cy="931168"/>
          </a:xfrm>
        </p:grpSpPr>
        <p:sp>
          <p:nvSpPr>
            <p:cNvPr id="15" name="14 Rectángulo"/>
            <p:cNvSpPr/>
            <p:nvPr/>
          </p:nvSpPr>
          <p:spPr>
            <a:xfrm>
              <a:off x="618897" y="3622940"/>
              <a:ext cx="1800200" cy="931168"/>
            </a:xfrm>
            <a:prstGeom prst="rect">
              <a:avLst/>
            </a:prstGeom>
            <a:solidFill>
              <a:srgbClr val="67B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Flecha derecha"/>
            <p:cNvSpPr/>
            <p:nvPr/>
          </p:nvSpPr>
          <p:spPr>
            <a:xfrm>
              <a:off x="2267744" y="3932734"/>
              <a:ext cx="431800" cy="360362"/>
            </a:xfrm>
            <a:prstGeom prst="rightArrow">
              <a:avLst/>
            </a:prstGeom>
            <a:solidFill>
              <a:srgbClr val="67B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rgbClr val="4CAE7F"/>
                </a:solidFill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971600" y="341464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Museo Sans 100" pitchFamily="50" charset="0"/>
              </a:rPr>
              <a:t>Herbar</a:t>
            </a:r>
          </a:p>
          <a:p>
            <a:r>
              <a:rPr lang="es-ES" sz="1600" b="1" dirty="0" err="1" smtClean="0">
                <a:solidFill>
                  <a:schemeClr val="bg1"/>
                </a:solidFill>
                <a:latin typeface="Museo Sans 100" pitchFamily="50" charset="0"/>
              </a:rPr>
              <a:t>Zoorbar</a:t>
            </a:r>
            <a:endParaRPr lang="es-ES" sz="1600" b="1" dirty="0" smtClean="0">
              <a:solidFill>
                <a:schemeClr val="bg1"/>
              </a:solidFill>
              <a:latin typeface="Museo Sans 100" pitchFamily="50" charset="0"/>
            </a:endParaRPr>
          </a:p>
          <a:p>
            <a:r>
              <a:rPr lang="es-ES" sz="1600" b="1" dirty="0" smtClean="0">
                <a:solidFill>
                  <a:schemeClr val="bg1"/>
                </a:solidFill>
                <a:latin typeface="Museo Sans 100" pitchFamily="50" charset="0"/>
              </a:rPr>
              <a:t>HZL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043608" y="493015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chemeClr val="bg1"/>
                </a:solidFill>
                <a:latin typeface="Museo Sans 100" pitchFamily="50" charset="0"/>
              </a:rPr>
              <a:t>Other</a:t>
            </a:r>
            <a:endParaRPr lang="es-ES" sz="1600" b="1" dirty="0" smtClean="0">
              <a:solidFill>
                <a:schemeClr val="bg1"/>
              </a:solidFill>
              <a:latin typeface="Museo Sans 100" pitchFamily="50" charset="0"/>
            </a:endParaRPr>
          </a:p>
          <a:p>
            <a:r>
              <a:rPr lang="es-ES" sz="1600" b="1" dirty="0" smtClean="0">
                <a:solidFill>
                  <a:schemeClr val="bg1"/>
                </a:solidFill>
                <a:latin typeface="Museo Sans 100" pitchFamily="50" charset="0"/>
              </a:rPr>
              <a:t>software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987824" y="4206734"/>
            <a:ext cx="100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 err="1" smtClean="0">
                <a:solidFill>
                  <a:srgbClr val="4CAE7F"/>
                </a:solidFill>
              </a:rPr>
              <a:t>DwC</a:t>
            </a:r>
            <a:r>
              <a:rPr lang="es-ES_tradnl" b="1" dirty="0" smtClean="0">
                <a:solidFill>
                  <a:srgbClr val="4CAE7F"/>
                </a:solidFill>
              </a:rPr>
              <a:t> 1.2</a:t>
            </a:r>
            <a:endParaRPr lang="es-ES_tradnl" b="1" dirty="0">
              <a:solidFill>
                <a:srgbClr val="4CAE7F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987824" y="5862918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 smtClean="0">
                <a:solidFill>
                  <a:srgbClr val="4CAE7F"/>
                </a:solidFill>
              </a:rPr>
              <a:t>???????</a:t>
            </a:r>
            <a:endParaRPr lang="es-ES_tradnl" b="1" dirty="0">
              <a:solidFill>
                <a:srgbClr val="4CAE7F"/>
              </a:solidFill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4356100" y="3629638"/>
            <a:ext cx="431800" cy="360362"/>
          </a:xfrm>
          <a:prstGeom prst="rightArrow">
            <a:avLst/>
          </a:prstGeom>
          <a:solidFill>
            <a:srgbClr val="67B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>
                <a:solidFill>
                  <a:srgbClr val="4CAE7F"/>
                </a:solidFill>
              </a:rPr>
              <a:t> </a:t>
            </a:r>
            <a:endParaRPr lang="es-ES" dirty="0">
              <a:solidFill>
                <a:srgbClr val="4CAE7F"/>
              </a:solidFill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4356100" y="5073137"/>
            <a:ext cx="431800" cy="360362"/>
          </a:xfrm>
          <a:prstGeom prst="rightArrow">
            <a:avLst/>
          </a:prstGeom>
          <a:solidFill>
            <a:srgbClr val="67B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4CAE7F"/>
              </a:solidFill>
            </a:endParaRPr>
          </a:p>
        </p:txBody>
      </p:sp>
      <p:pic>
        <p:nvPicPr>
          <p:cNvPr id="3075" name="Picture 3" descr="C:\Documents and Settings\katia.GBIF\Mis documentos\0_KATIA\Talleres\MENTORING 2014\Recursos\01-do-free-iphone-app-ic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55" y="3198710"/>
            <a:ext cx="1098787" cy="10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4860032" y="4206734"/>
            <a:ext cx="130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 smtClean="0">
                <a:solidFill>
                  <a:srgbClr val="4CAE7F"/>
                </a:solidFill>
              </a:rPr>
              <a:t>Darwin Test</a:t>
            </a:r>
            <a:endParaRPr lang="es-ES_tradnl" b="1" dirty="0">
              <a:solidFill>
                <a:srgbClr val="4CAE7F"/>
              </a:solidFill>
            </a:endParaRPr>
          </a:p>
        </p:txBody>
      </p:sp>
      <p:pic>
        <p:nvPicPr>
          <p:cNvPr id="3078" name="Picture 6" descr="C:\Documents and Settings\katia.GBIF\Mis documentos\0_KATIA\Talleres\MENTORING 2014\Recursos\images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13365" r="9566" b="9062"/>
          <a:stretch/>
        </p:blipFill>
        <p:spPr bwMode="auto">
          <a:xfrm>
            <a:off x="4860032" y="4576066"/>
            <a:ext cx="1331937" cy="13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4911286" y="5790910"/>
            <a:ext cx="13221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700" b="1" dirty="0" err="1" smtClean="0">
                <a:solidFill>
                  <a:srgbClr val="4CAE7F"/>
                </a:solidFill>
              </a:rPr>
              <a:t>Personalized</a:t>
            </a:r>
            <a:endParaRPr lang="es-ES_tradnl" sz="1700" b="1" dirty="0">
              <a:solidFill>
                <a:srgbClr val="4CAE7F"/>
              </a:solidFill>
            </a:endParaRPr>
          </a:p>
          <a:p>
            <a:pPr>
              <a:defRPr/>
            </a:pPr>
            <a:r>
              <a:rPr lang="es-ES_tradnl" sz="1700" b="1" dirty="0" err="1" smtClean="0">
                <a:solidFill>
                  <a:srgbClr val="4CAE7F"/>
                </a:solidFill>
              </a:rPr>
              <a:t>adaptation</a:t>
            </a:r>
            <a:endParaRPr lang="es-ES_tradnl" sz="1700" b="1" dirty="0">
              <a:solidFill>
                <a:srgbClr val="4CAE7F"/>
              </a:solidFill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6444208" y="3985774"/>
            <a:ext cx="576064" cy="797024"/>
          </a:xfrm>
          <a:prstGeom prst="rightArrow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4CAE7F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444208" y="3162774"/>
            <a:ext cx="216024" cy="1404000"/>
          </a:xfrm>
          <a:prstGeom prst="rect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9" name="Picture 7" descr="C:\Documents and Settings\katia.GBIF\Mis documentos\0_KATIA\Proyectos\AHIM 2013\Esquema_DwCA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9" r="7454"/>
          <a:stretch/>
        </p:blipFill>
        <p:spPr bwMode="auto">
          <a:xfrm>
            <a:off x="7092280" y="3348034"/>
            <a:ext cx="1630172" cy="2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6444208" y="4422758"/>
            <a:ext cx="216024" cy="1512080"/>
          </a:xfrm>
          <a:prstGeom prst="rect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2" grpId="0" animBg="1"/>
      <p:bldP spid="23" grpId="0" animBg="1"/>
      <p:bldP spid="25" grpId="0"/>
      <p:bldP spid="30" grpId="0"/>
      <p:bldP spid="32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2400" y="1196752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4CAE7F"/>
                </a:solidFill>
                <a:latin typeface="Brandon Grotesque Bold" pitchFamily="34" charset="0"/>
              </a:rPr>
              <a:t>WORKFLOW</a:t>
            </a:r>
          </a:p>
        </p:txBody>
      </p:sp>
      <p:pic>
        <p:nvPicPr>
          <p:cNvPr id="7" name="Picture 7" descr="C:\Documents and Settings\katia.GBIF\Mis documentos\0_KATIA\Proyectos\AHIM 2013\Esquema_Dw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9" r="7454"/>
          <a:stretch/>
        </p:blipFill>
        <p:spPr bwMode="auto">
          <a:xfrm>
            <a:off x="601418" y="3722428"/>
            <a:ext cx="1630172" cy="2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katia.GBIF\Mis documentos\0_KATIA\Talleres\MENTORING 2014\Recursos\01-do-free-iphone-app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27424"/>
            <a:ext cx="1098787" cy="10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606044" y="3821803"/>
            <a:ext cx="130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 err="1" smtClean="0">
                <a:solidFill>
                  <a:srgbClr val="4CAE7F"/>
                </a:solidFill>
              </a:rPr>
              <a:t>Validation</a:t>
            </a:r>
            <a:r>
              <a:rPr lang="es-ES_tradnl" b="1" dirty="0" smtClean="0">
                <a:solidFill>
                  <a:srgbClr val="4CAE7F"/>
                </a:solidFill>
              </a:rPr>
              <a:t> </a:t>
            </a:r>
          </a:p>
          <a:p>
            <a:pPr>
              <a:defRPr/>
            </a:pPr>
            <a:r>
              <a:rPr lang="es-ES_tradnl" b="1" dirty="0" smtClean="0">
                <a:solidFill>
                  <a:srgbClr val="4CAE7F"/>
                </a:solidFill>
              </a:rPr>
              <a:t>Darwin Test</a:t>
            </a:r>
            <a:endParaRPr lang="es-ES_tradnl" b="1" dirty="0">
              <a:solidFill>
                <a:srgbClr val="4CAE7F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627784" y="3997559"/>
            <a:ext cx="552674" cy="294820"/>
          </a:xfrm>
          <a:prstGeom prst="rightArrow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4CAE7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27784" y="4088524"/>
            <a:ext cx="108012" cy="1497322"/>
          </a:xfrm>
          <a:prstGeom prst="rect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961925" y="3356992"/>
            <a:ext cx="2642523" cy="1512168"/>
          </a:xfrm>
          <a:prstGeom prst="rect">
            <a:avLst/>
          </a:prstGeom>
          <a:solidFill>
            <a:srgbClr val="67B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- Validation</a:t>
            </a:r>
          </a:p>
          <a:p>
            <a:pPr algn="ctr"/>
            <a:r>
              <a:rPr lang="en-US" sz="1600" b="1" dirty="0" smtClean="0"/>
              <a:t>- Correction</a:t>
            </a:r>
          </a:p>
          <a:p>
            <a:pPr algn="ctr"/>
            <a:r>
              <a:rPr lang="en-US" sz="1600" b="1" dirty="0" smtClean="0"/>
              <a:t>- Delete invalid ASCII </a:t>
            </a:r>
          </a:p>
          <a:p>
            <a:pPr algn="ctr"/>
            <a:r>
              <a:rPr lang="en-US" sz="1600" b="1" dirty="0" smtClean="0"/>
              <a:t>-</a:t>
            </a:r>
            <a:r>
              <a:rPr lang="es-ES" sz="1600" b="1" dirty="0" smtClean="0"/>
              <a:t> ICA (</a:t>
            </a:r>
            <a:r>
              <a:rPr lang="en-US" sz="1600" b="1" i="1" dirty="0" smtClean="0"/>
              <a:t>Apparent Quality Index</a:t>
            </a:r>
            <a:r>
              <a:rPr lang="en-US" sz="1600" b="1" dirty="0" smtClean="0"/>
              <a:t>)</a:t>
            </a:r>
            <a:endParaRPr lang="es-ES" sz="1600" b="1" dirty="0"/>
          </a:p>
        </p:txBody>
      </p:sp>
      <p:sp>
        <p:nvSpPr>
          <p:cNvPr id="17" name="16 Flecha derecha"/>
          <p:cNvSpPr/>
          <p:nvPr/>
        </p:nvSpPr>
        <p:spPr>
          <a:xfrm>
            <a:off x="2627784" y="5438436"/>
            <a:ext cx="504056" cy="294820"/>
          </a:xfrm>
          <a:prstGeom prst="rightArrow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4CAE7F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950776" y="5057548"/>
            <a:ext cx="2642523" cy="1467796"/>
          </a:xfrm>
          <a:prstGeom prst="rect">
            <a:avLst/>
          </a:prstGeom>
          <a:solidFill>
            <a:srgbClr val="67B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bg1"/>
                </a:solidFill>
              </a:rPr>
              <a:t>http://tools.gbif.org/dwca-validator/</a:t>
            </a:r>
          </a:p>
          <a:p>
            <a:pPr algn="ctr"/>
            <a:r>
              <a:rPr lang="es-ES" sz="1600" b="1" dirty="0" err="1" smtClean="0"/>
              <a:t>Checks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/>
              <a:t>Darwin Core </a:t>
            </a:r>
            <a:r>
              <a:rPr lang="es-ES" sz="1600" b="1" dirty="0" smtClean="0"/>
              <a:t>Archive (files </a:t>
            </a:r>
            <a:r>
              <a:rPr lang="es-ES" sz="1600" b="1" dirty="0" err="1" smtClean="0"/>
              <a:t>structure</a:t>
            </a:r>
            <a:r>
              <a:rPr lang="es-ES" sz="1600" b="1" dirty="0" smtClean="0"/>
              <a:t>)</a:t>
            </a:r>
            <a:endParaRPr lang="es-ES" sz="16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3275856" y="5085184"/>
            <a:ext cx="2376264" cy="1107756"/>
            <a:chOff x="863600" y="4981575"/>
            <a:chExt cx="3172007" cy="1338988"/>
          </a:xfrm>
        </p:grpSpPr>
        <p:pic>
          <p:nvPicPr>
            <p:cNvPr id="5124" name="Picture 4" descr="C:\Documents and Settings\katia.GBIF\Mis documentos\0_KATIA\Talleres\MENTORING 2014\Recursos\log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21"/>
            <a:stretch/>
          </p:blipFill>
          <p:spPr bwMode="auto">
            <a:xfrm>
              <a:off x="863600" y="4981575"/>
              <a:ext cx="3033657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C:\Documents and Settings\katia.GBIF\Mis documentos\0_KATIA\Talleres\MENTORING 2014\Recursos\log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05" t="20204"/>
            <a:stretch/>
          </p:blipFill>
          <p:spPr bwMode="auto">
            <a:xfrm>
              <a:off x="1907704" y="5664671"/>
              <a:ext cx="2127903" cy="655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15 Rectángulo"/>
          <p:cNvSpPr/>
          <p:nvPr/>
        </p:nvSpPr>
        <p:spPr>
          <a:xfrm>
            <a:off x="1979712" y="4725144"/>
            <a:ext cx="720080" cy="144016"/>
          </a:xfrm>
          <a:prstGeom prst="rect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19 Grupo"/>
          <p:cNvGrpSpPr/>
          <p:nvPr/>
        </p:nvGrpSpPr>
        <p:grpSpPr>
          <a:xfrm>
            <a:off x="1291930" y="2047985"/>
            <a:ext cx="1652170" cy="887023"/>
            <a:chOff x="362594" y="347177"/>
            <a:chExt cx="1652170" cy="887023"/>
          </a:xfrm>
        </p:grpSpPr>
        <p:sp>
          <p:nvSpPr>
            <p:cNvPr id="30" name="29 Cheurón"/>
            <p:cNvSpPr/>
            <p:nvPr/>
          </p:nvSpPr>
          <p:spPr>
            <a:xfrm>
              <a:off x="362594" y="347177"/>
              <a:ext cx="1652170" cy="887023"/>
            </a:xfrm>
            <a:prstGeom prst="chevron">
              <a:avLst/>
            </a:prstGeom>
            <a:solidFill>
              <a:srgbClr val="4CAE7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urón 4"/>
            <p:cNvSpPr/>
            <p:nvPr/>
          </p:nvSpPr>
          <p:spPr>
            <a:xfrm>
              <a:off x="806106" y="347177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 err="1" smtClean="0"/>
                <a:t>Satandardice</a:t>
              </a:r>
              <a:r>
                <a:rPr lang="es-ES" sz="1200" kern="1200" dirty="0" smtClean="0"/>
                <a:t> </a:t>
              </a:r>
              <a:r>
                <a:rPr lang="es-ES" sz="1200" kern="1200" dirty="0" err="1" smtClean="0"/>
                <a:t>DwCA</a:t>
              </a:r>
              <a:endParaRPr lang="es-ES" sz="12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2411760" y="1772816"/>
            <a:ext cx="2568772" cy="1368152"/>
            <a:chOff x="1430792" y="0"/>
            <a:chExt cx="2548396" cy="1541806"/>
          </a:xfrm>
        </p:grpSpPr>
        <p:sp>
          <p:nvSpPr>
            <p:cNvPr id="28" name="27 Cheurón"/>
            <p:cNvSpPr/>
            <p:nvPr/>
          </p:nvSpPr>
          <p:spPr>
            <a:xfrm>
              <a:off x="1430792" y="0"/>
              <a:ext cx="2548396" cy="1541806"/>
            </a:xfrm>
            <a:prstGeom prst="chevron">
              <a:avLst/>
            </a:prstGeom>
            <a:solidFill>
              <a:srgbClr val="67BD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urón 6"/>
            <p:cNvSpPr/>
            <p:nvPr/>
          </p:nvSpPr>
          <p:spPr>
            <a:xfrm>
              <a:off x="2201695" y="0"/>
              <a:ext cx="1006590" cy="1541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Validation &amp; data quality control </a:t>
              </a:r>
              <a:endParaRPr lang="es-ES" sz="1600" b="1" kern="1200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4686769" y="2036294"/>
            <a:ext cx="1734885" cy="887023"/>
            <a:chOff x="3757433" y="335486"/>
            <a:chExt cx="1734885" cy="887023"/>
          </a:xfrm>
        </p:grpSpPr>
        <p:sp>
          <p:nvSpPr>
            <p:cNvPr id="26" name="25 Cheurón"/>
            <p:cNvSpPr/>
            <p:nvPr/>
          </p:nvSpPr>
          <p:spPr>
            <a:xfrm>
              <a:off x="3757433" y="335486"/>
              <a:ext cx="1734885" cy="887023"/>
            </a:xfrm>
            <a:prstGeom prst="chevron">
              <a:avLst/>
            </a:prstGeom>
            <a:solidFill>
              <a:srgbClr val="84CA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urón 8"/>
            <p:cNvSpPr/>
            <p:nvPr/>
          </p:nvSpPr>
          <p:spPr>
            <a:xfrm>
              <a:off x="4200945" y="335486"/>
              <a:ext cx="847862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IPT</a:t>
              </a:r>
              <a:endParaRPr lang="es-ES" sz="1100" kern="1200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6199899" y="2036294"/>
            <a:ext cx="1652170" cy="887023"/>
            <a:chOff x="5270563" y="335486"/>
            <a:chExt cx="1652170" cy="887023"/>
          </a:xfrm>
        </p:grpSpPr>
        <p:sp>
          <p:nvSpPr>
            <p:cNvPr id="24" name="23 Cheurón"/>
            <p:cNvSpPr/>
            <p:nvPr/>
          </p:nvSpPr>
          <p:spPr>
            <a:xfrm>
              <a:off x="5270563" y="335486"/>
              <a:ext cx="1652170" cy="887023"/>
            </a:xfrm>
            <a:prstGeom prst="chevron">
              <a:avLst/>
            </a:prstGeom>
            <a:solidFill>
              <a:srgbClr val="A3D5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urón 10"/>
            <p:cNvSpPr/>
            <p:nvPr/>
          </p:nvSpPr>
          <p:spPr>
            <a:xfrm>
              <a:off x="5714075" y="335486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err="1" smtClean="0"/>
                <a:t>Registration</a:t>
              </a:r>
              <a:r>
                <a:rPr lang="es-ES" sz="1100" kern="1200" dirty="0" smtClean="0"/>
                <a:t> at GBIF.org</a:t>
              </a:r>
              <a:endParaRPr lang="es-ES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1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2400" y="1196752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4CAE7F"/>
                </a:solidFill>
                <a:latin typeface="Brandon Grotesque Bold" pitchFamily="34" charset="0"/>
              </a:rPr>
              <a:t>WORKFLOW</a:t>
            </a:r>
          </a:p>
        </p:txBody>
      </p:sp>
      <p:grpSp>
        <p:nvGrpSpPr>
          <p:cNvPr id="3" name="19 Grupo"/>
          <p:cNvGrpSpPr/>
          <p:nvPr/>
        </p:nvGrpSpPr>
        <p:grpSpPr>
          <a:xfrm>
            <a:off x="1291930" y="2047985"/>
            <a:ext cx="1652170" cy="887023"/>
            <a:chOff x="362594" y="347177"/>
            <a:chExt cx="1652170" cy="887023"/>
          </a:xfrm>
        </p:grpSpPr>
        <p:sp>
          <p:nvSpPr>
            <p:cNvPr id="30" name="29 Cheurón"/>
            <p:cNvSpPr/>
            <p:nvPr/>
          </p:nvSpPr>
          <p:spPr>
            <a:xfrm>
              <a:off x="362594" y="347177"/>
              <a:ext cx="1652170" cy="887023"/>
            </a:xfrm>
            <a:prstGeom prst="chevron">
              <a:avLst/>
            </a:prstGeom>
            <a:solidFill>
              <a:srgbClr val="4CAE7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urón 4"/>
            <p:cNvSpPr/>
            <p:nvPr/>
          </p:nvSpPr>
          <p:spPr>
            <a:xfrm>
              <a:off x="806106" y="347177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 err="1" smtClean="0"/>
                <a:t>Satandardice</a:t>
              </a:r>
              <a:r>
                <a:rPr lang="es-ES" sz="1200" kern="1200" dirty="0" smtClean="0"/>
                <a:t> </a:t>
              </a:r>
              <a:r>
                <a:rPr lang="es-ES" sz="1200" kern="1200" dirty="0" err="1" smtClean="0"/>
                <a:t>DwCA</a:t>
              </a:r>
              <a:endParaRPr lang="es-ES" sz="1200" kern="1200" dirty="0"/>
            </a:p>
          </p:txBody>
        </p:sp>
      </p:grpSp>
      <p:grpSp>
        <p:nvGrpSpPr>
          <p:cNvPr id="4" name="20 Grupo"/>
          <p:cNvGrpSpPr/>
          <p:nvPr/>
        </p:nvGrpSpPr>
        <p:grpSpPr>
          <a:xfrm>
            <a:off x="2411760" y="1772816"/>
            <a:ext cx="2568772" cy="1368152"/>
            <a:chOff x="1430792" y="0"/>
            <a:chExt cx="2548396" cy="1541806"/>
          </a:xfrm>
        </p:grpSpPr>
        <p:sp>
          <p:nvSpPr>
            <p:cNvPr id="28" name="27 Cheurón"/>
            <p:cNvSpPr/>
            <p:nvPr/>
          </p:nvSpPr>
          <p:spPr>
            <a:xfrm>
              <a:off x="1430792" y="0"/>
              <a:ext cx="2548396" cy="1541806"/>
            </a:xfrm>
            <a:prstGeom prst="chevron">
              <a:avLst/>
            </a:prstGeom>
            <a:solidFill>
              <a:srgbClr val="67BD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urón 6"/>
            <p:cNvSpPr/>
            <p:nvPr/>
          </p:nvSpPr>
          <p:spPr>
            <a:xfrm>
              <a:off x="2201695" y="0"/>
              <a:ext cx="1006590" cy="1541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Validation &amp; data quality control </a:t>
              </a:r>
              <a:endParaRPr lang="es-ES" sz="1600" b="1" kern="1200" dirty="0"/>
            </a:p>
          </p:txBody>
        </p:sp>
      </p:grpSp>
      <p:grpSp>
        <p:nvGrpSpPr>
          <p:cNvPr id="5" name="21 Grupo"/>
          <p:cNvGrpSpPr/>
          <p:nvPr/>
        </p:nvGrpSpPr>
        <p:grpSpPr>
          <a:xfrm>
            <a:off x="4686769" y="2036294"/>
            <a:ext cx="1734885" cy="887023"/>
            <a:chOff x="3757433" y="335486"/>
            <a:chExt cx="1734885" cy="887023"/>
          </a:xfrm>
        </p:grpSpPr>
        <p:sp>
          <p:nvSpPr>
            <p:cNvPr id="26" name="25 Cheurón"/>
            <p:cNvSpPr/>
            <p:nvPr/>
          </p:nvSpPr>
          <p:spPr>
            <a:xfrm>
              <a:off x="3757433" y="335486"/>
              <a:ext cx="1734885" cy="887023"/>
            </a:xfrm>
            <a:prstGeom prst="chevron">
              <a:avLst/>
            </a:prstGeom>
            <a:solidFill>
              <a:srgbClr val="84CA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urón 8"/>
            <p:cNvSpPr/>
            <p:nvPr/>
          </p:nvSpPr>
          <p:spPr>
            <a:xfrm>
              <a:off x="4200945" y="335486"/>
              <a:ext cx="847862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IPT</a:t>
              </a:r>
              <a:endParaRPr lang="es-ES" sz="1100" kern="1200" dirty="0"/>
            </a:p>
          </p:txBody>
        </p:sp>
      </p:grpSp>
      <p:grpSp>
        <p:nvGrpSpPr>
          <p:cNvPr id="8" name="22 Grupo"/>
          <p:cNvGrpSpPr/>
          <p:nvPr/>
        </p:nvGrpSpPr>
        <p:grpSpPr>
          <a:xfrm>
            <a:off x="6199899" y="2036294"/>
            <a:ext cx="1652170" cy="887023"/>
            <a:chOff x="5270563" y="335486"/>
            <a:chExt cx="1652170" cy="887023"/>
          </a:xfrm>
        </p:grpSpPr>
        <p:sp>
          <p:nvSpPr>
            <p:cNvPr id="24" name="23 Cheurón"/>
            <p:cNvSpPr/>
            <p:nvPr/>
          </p:nvSpPr>
          <p:spPr>
            <a:xfrm>
              <a:off x="5270563" y="335486"/>
              <a:ext cx="1652170" cy="887023"/>
            </a:xfrm>
            <a:prstGeom prst="chevron">
              <a:avLst/>
            </a:prstGeom>
            <a:solidFill>
              <a:srgbClr val="A3D5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urón 10"/>
            <p:cNvSpPr/>
            <p:nvPr/>
          </p:nvSpPr>
          <p:spPr>
            <a:xfrm>
              <a:off x="5714075" y="335486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err="1" smtClean="0"/>
                <a:t>Registration</a:t>
              </a:r>
              <a:r>
                <a:rPr lang="es-ES" sz="1100" kern="1200" dirty="0" smtClean="0"/>
                <a:t> at GBIF.org</a:t>
              </a:r>
              <a:endParaRPr lang="es-ES" sz="1100" kern="1200" dirty="0"/>
            </a:p>
          </p:txBody>
        </p:sp>
      </p:grpSp>
      <p:sp>
        <p:nvSpPr>
          <p:cNvPr id="33" name="4 Rectángulo"/>
          <p:cNvSpPr>
            <a:spLocks noChangeArrowheads="1"/>
          </p:cNvSpPr>
          <p:nvPr/>
        </p:nvSpPr>
        <p:spPr bwMode="auto">
          <a:xfrm>
            <a:off x="1043384" y="3573016"/>
            <a:ext cx="237648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4CAE7F"/>
                </a:solidFill>
                <a:latin typeface="Brandon Grotesque Bold" pitchFamily="34" charset="0"/>
              </a:rPr>
              <a:t>APPARENT QUALITY INDEX (ICA) </a:t>
            </a:r>
            <a:endParaRPr lang="en-US" b="1" dirty="0">
              <a:solidFill>
                <a:srgbClr val="4CAE7F"/>
              </a:solidFill>
              <a:latin typeface="Brandon Grotesque Bold" pitchFamily="34" charset="0"/>
            </a:endParaRPr>
          </a:p>
          <a:p>
            <a:pPr>
              <a:defRPr/>
            </a:pPr>
            <a:endParaRPr lang="en-US" b="1" dirty="0" smtClean="0">
              <a:solidFill>
                <a:srgbClr val="4CAE7F"/>
              </a:solidFill>
              <a:latin typeface="Brandon Grotesque Bold" pitchFamily="34" charset="0"/>
            </a:endParaRPr>
          </a:p>
          <a:p>
            <a:pPr lvl="0"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500" pitchFamily="50" charset="0"/>
              </a:rPr>
              <a:t>An indicator of the data base quality (records, observations, specimens of natural history collections)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91" y="3429000"/>
            <a:ext cx="4089585" cy="285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2400" y="1196752"/>
            <a:ext cx="8964488" cy="792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4CAE7F"/>
                </a:solidFill>
                <a:latin typeface="Brandon Grotesque Bold" pitchFamily="34" charset="0"/>
              </a:rPr>
              <a:t>WORKFLOW</a:t>
            </a:r>
          </a:p>
        </p:txBody>
      </p:sp>
      <p:pic>
        <p:nvPicPr>
          <p:cNvPr id="7" name="Picture 7" descr="C:\Documents and Settings\katia.GBIF\Mis documentos\0_KATIA\Proyectos\AHIM 2013\Esquema_Dw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9" r="7454"/>
          <a:stretch/>
        </p:blipFill>
        <p:spPr bwMode="auto">
          <a:xfrm>
            <a:off x="601418" y="3722428"/>
            <a:ext cx="1630172" cy="2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katia.GBIF\Mis documentos\0_KATIA\Talleres\MENTORING 2014\Recursos\01-do-free-iphone-app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27424"/>
            <a:ext cx="1098787" cy="10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606044" y="3821803"/>
            <a:ext cx="130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 err="1" smtClean="0">
                <a:solidFill>
                  <a:srgbClr val="4CAE7F"/>
                </a:solidFill>
              </a:rPr>
              <a:t>Validation</a:t>
            </a:r>
            <a:r>
              <a:rPr lang="es-ES_tradnl" b="1" dirty="0" smtClean="0">
                <a:solidFill>
                  <a:srgbClr val="4CAE7F"/>
                </a:solidFill>
              </a:rPr>
              <a:t> </a:t>
            </a:r>
          </a:p>
          <a:p>
            <a:pPr>
              <a:defRPr/>
            </a:pPr>
            <a:r>
              <a:rPr lang="es-ES_tradnl" b="1" dirty="0" smtClean="0">
                <a:solidFill>
                  <a:srgbClr val="4CAE7F"/>
                </a:solidFill>
              </a:rPr>
              <a:t>Darwin Test</a:t>
            </a:r>
            <a:endParaRPr lang="es-ES_tradnl" b="1" dirty="0">
              <a:solidFill>
                <a:srgbClr val="4CAE7F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627784" y="3997559"/>
            <a:ext cx="552674" cy="294820"/>
          </a:xfrm>
          <a:prstGeom prst="rightArrow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4CAE7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27784" y="4088524"/>
            <a:ext cx="108012" cy="1497322"/>
          </a:xfrm>
          <a:prstGeom prst="rect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2627784" y="5438436"/>
            <a:ext cx="504056" cy="294820"/>
          </a:xfrm>
          <a:prstGeom prst="rightArrow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4CAE7F"/>
              </a:solidFill>
            </a:endParaRPr>
          </a:p>
        </p:txBody>
      </p:sp>
      <p:grpSp>
        <p:nvGrpSpPr>
          <p:cNvPr id="2" name="2 Grupo"/>
          <p:cNvGrpSpPr/>
          <p:nvPr/>
        </p:nvGrpSpPr>
        <p:grpSpPr>
          <a:xfrm>
            <a:off x="3275856" y="5085184"/>
            <a:ext cx="2376264" cy="1107756"/>
            <a:chOff x="863600" y="4981575"/>
            <a:chExt cx="3172007" cy="1338988"/>
          </a:xfrm>
        </p:grpSpPr>
        <p:pic>
          <p:nvPicPr>
            <p:cNvPr id="5124" name="Picture 4" descr="C:\Documents and Settings\katia.GBIF\Mis documentos\0_KATIA\Talleres\MENTORING 2014\Recursos\log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21"/>
            <a:stretch/>
          </p:blipFill>
          <p:spPr bwMode="auto">
            <a:xfrm>
              <a:off x="863600" y="4981575"/>
              <a:ext cx="3033657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C:\Documents and Settings\katia.GBIF\Mis documentos\0_KATIA\Talleres\MENTORING 2014\Recursos\log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05" t="20204"/>
            <a:stretch/>
          </p:blipFill>
          <p:spPr bwMode="auto">
            <a:xfrm>
              <a:off x="1907704" y="5664671"/>
              <a:ext cx="2127903" cy="655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15 Rectángulo"/>
          <p:cNvSpPr/>
          <p:nvPr/>
        </p:nvSpPr>
        <p:spPr>
          <a:xfrm>
            <a:off x="1979712" y="4725144"/>
            <a:ext cx="720080" cy="144016"/>
          </a:xfrm>
          <a:prstGeom prst="rect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19 Grupo"/>
          <p:cNvGrpSpPr/>
          <p:nvPr/>
        </p:nvGrpSpPr>
        <p:grpSpPr>
          <a:xfrm>
            <a:off x="1291930" y="2047985"/>
            <a:ext cx="1652170" cy="887023"/>
            <a:chOff x="362594" y="347177"/>
            <a:chExt cx="1652170" cy="887023"/>
          </a:xfrm>
        </p:grpSpPr>
        <p:sp>
          <p:nvSpPr>
            <p:cNvPr id="30" name="29 Cheurón"/>
            <p:cNvSpPr/>
            <p:nvPr/>
          </p:nvSpPr>
          <p:spPr>
            <a:xfrm>
              <a:off x="362594" y="347177"/>
              <a:ext cx="1652170" cy="887023"/>
            </a:xfrm>
            <a:prstGeom prst="chevron">
              <a:avLst/>
            </a:prstGeom>
            <a:solidFill>
              <a:srgbClr val="4CAE7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urón 4"/>
            <p:cNvSpPr/>
            <p:nvPr/>
          </p:nvSpPr>
          <p:spPr>
            <a:xfrm>
              <a:off x="806106" y="347177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 err="1" smtClean="0"/>
                <a:t>Satandardice</a:t>
              </a:r>
              <a:r>
                <a:rPr lang="es-ES" sz="1200" kern="1200" dirty="0" smtClean="0"/>
                <a:t> </a:t>
              </a:r>
              <a:r>
                <a:rPr lang="es-ES" sz="1200" kern="1200" dirty="0" err="1" smtClean="0"/>
                <a:t>DwCA</a:t>
              </a:r>
              <a:endParaRPr lang="es-ES" sz="1200" kern="1200" dirty="0"/>
            </a:p>
          </p:txBody>
        </p:sp>
      </p:grpSp>
      <p:grpSp>
        <p:nvGrpSpPr>
          <p:cNvPr id="4" name="20 Grupo"/>
          <p:cNvGrpSpPr/>
          <p:nvPr/>
        </p:nvGrpSpPr>
        <p:grpSpPr>
          <a:xfrm>
            <a:off x="2411760" y="1772816"/>
            <a:ext cx="2568772" cy="1368152"/>
            <a:chOff x="1430792" y="0"/>
            <a:chExt cx="2548396" cy="1541806"/>
          </a:xfrm>
        </p:grpSpPr>
        <p:sp>
          <p:nvSpPr>
            <p:cNvPr id="28" name="27 Cheurón"/>
            <p:cNvSpPr/>
            <p:nvPr/>
          </p:nvSpPr>
          <p:spPr>
            <a:xfrm>
              <a:off x="1430792" y="0"/>
              <a:ext cx="2548396" cy="1541806"/>
            </a:xfrm>
            <a:prstGeom prst="chevron">
              <a:avLst/>
            </a:prstGeom>
            <a:solidFill>
              <a:srgbClr val="67BD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urón 6"/>
            <p:cNvSpPr/>
            <p:nvPr/>
          </p:nvSpPr>
          <p:spPr>
            <a:xfrm>
              <a:off x="2201695" y="0"/>
              <a:ext cx="1006590" cy="1541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Validation &amp; data quality control </a:t>
              </a:r>
              <a:endParaRPr lang="es-ES" sz="1600" b="1" kern="1200" dirty="0"/>
            </a:p>
          </p:txBody>
        </p:sp>
      </p:grpSp>
      <p:grpSp>
        <p:nvGrpSpPr>
          <p:cNvPr id="5" name="21 Grupo"/>
          <p:cNvGrpSpPr/>
          <p:nvPr/>
        </p:nvGrpSpPr>
        <p:grpSpPr>
          <a:xfrm>
            <a:off x="4686769" y="2036294"/>
            <a:ext cx="1734885" cy="887023"/>
            <a:chOff x="3757433" y="335486"/>
            <a:chExt cx="1734885" cy="887023"/>
          </a:xfrm>
        </p:grpSpPr>
        <p:sp>
          <p:nvSpPr>
            <p:cNvPr id="26" name="25 Cheurón"/>
            <p:cNvSpPr/>
            <p:nvPr/>
          </p:nvSpPr>
          <p:spPr>
            <a:xfrm>
              <a:off x="3757433" y="335486"/>
              <a:ext cx="1734885" cy="887023"/>
            </a:xfrm>
            <a:prstGeom prst="chevron">
              <a:avLst/>
            </a:prstGeom>
            <a:solidFill>
              <a:srgbClr val="84CA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urón 8"/>
            <p:cNvSpPr/>
            <p:nvPr/>
          </p:nvSpPr>
          <p:spPr>
            <a:xfrm>
              <a:off x="4200945" y="335486"/>
              <a:ext cx="847862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smtClean="0"/>
                <a:t>IPT</a:t>
              </a:r>
              <a:endParaRPr lang="es-ES" sz="1100" kern="1200" dirty="0"/>
            </a:p>
          </p:txBody>
        </p:sp>
      </p:grpSp>
      <p:grpSp>
        <p:nvGrpSpPr>
          <p:cNvPr id="8" name="22 Grupo"/>
          <p:cNvGrpSpPr/>
          <p:nvPr/>
        </p:nvGrpSpPr>
        <p:grpSpPr>
          <a:xfrm>
            <a:off x="6199899" y="2036294"/>
            <a:ext cx="1652170" cy="887023"/>
            <a:chOff x="5270563" y="335486"/>
            <a:chExt cx="1652170" cy="887023"/>
          </a:xfrm>
        </p:grpSpPr>
        <p:sp>
          <p:nvSpPr>
            <p:cNvPr id="24" name="23 Cheurón"/>
            <p:cNvSpPr/>
            <p:nvPr/>
          </p:nvSpPr>
          <p:spPr>
            <a:xfrm>
              <a:off x="5270563" y="335486"/>
              <a:ext cx="1652170" cy="887023"/>
            </a:xfrm>
            <a:prstGeom prst="chevron">
              <a:avLst/>
            </a:prstGeom>
            <a:solidFill>
              <a:srgbClr val="A3D5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urón 10"/>
            <p:cNvSpPr/>
            <p:nvPr/>
          </p:nvSpPr>
          <p:spPr>
            <a:xfrm>
              <a:off x="5714075" y="335486"/>
              <a:ext cx="765147" cy="887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kern="1200" dirty="0" err="1" smtClean="0"/>
                <a:t>Registration</a:t>
              </a:r>
              <a:r>
                <a:rPr lang="es-ES" sz="1100" kern="1200" dirty="0" smtClean="0"/>
                <a:t> at GBIF.org</a:t>
              </a:r>
              <a:endParaRPr lang="es-ES" sz="1100" kern="1200" dirty="0"/>
            </a:p>
          </p:txBody>
        </p:sp>
      </p:grpSp>
      <p:pic>
        <p:nvPicPr>
          <p:cNvPr id="33" name="Picture 7" descr="C:\Documents and Settings\katia.GBIF\Mis documentos\0_KATIA\Proyectos\AHIM 2013\Esquema_Dw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9" r="7454"/>
          <a:stretch/>
        </p:blipFill>
        <p:spPr bwMode="auto">
          <a:xfrm>
            <a:off x="6588224" y="4744147"/>
            <a:ext cx="1152128" cy="14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Documents and Settings\katia.GBIF\Mis documentos\0_KATIA\Proyectos\AHIM 2013\Esquema_Dw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9" r="7454"/>
          <a:stretch/>
        </p:blipFill>
        <p:spPr bwMode="auto">
          <a:xfrm>
            <a:off x="6516216" y="3356992"/>
            <a:ext cx="1152128" cy="14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Flecha derecha"/>
          <p:cNvSpPr/>
          <p:nvPr/>
        </p:nvSpPr>
        <p:spPr>
          <a:xfrm>
            <a:off x="6012160" y="3933056"/>
            <a:ext cx="552674" cy="294820"/>
          </a:xfrm>
          <a:prstGeom prst="rightArrow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4CAE7F"/>
              </a:solidFill>
            </a:endParaRPr>
          </a:p>
        </p:txBody>
      </p:sp>
      <p:sp>
        <p:nvSpPr>
          <p:cNvPr id="36" name="35 Flecha derecha"/>
          <p:cNvSpPr/>
          <p:nvPr/>
        </p:nvSpPr>
        <p:spPr>
          <a:xfrm>
            <a:off x="6084168" y="5373216"/>
            <a:ext cx="552674" cy="294820"/>
          </a:xfrm>
          <a:prstGeom prst="rightArrow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4CAE7F"/>
              </a:solidFill>
            </a:endParaRPr>
          </a:p>
        </p:txBody>
      </p:sp>
      <p:pic>
        <p:nvPicPr>
          <p:cNvPr id="3076" name="Picture 4" descr="F:\MENTORING 2014\Recursos\descarga.jpg"/>
          <p:cNvPicPr>
            <a:picLocks noChangeAspect="1" noChangeArrowheads="1"/>
          </p:cNvPicPr>
          <p:nvPr/>
        </p:nvPicPr>
        <p:blipFill>
          <a:blip r:embed="rId6" cstate="print"/>
          <a:srcRect l="12650" t="3761" r="15667"/>
          <a:stretch>
            <a:fillRect/>
          </a:stretch>
        </p:blipFill>
        <p:spPr bwMode="auto">
          <a:xfrm>
            <a:off x="6660232" y="3429000"/>
            <a:ext cx="1224136" cy="1316083"/>
          </a:xfrm>
          <a:prstGeom prst="rect">
            <a:avLst/>
          </a:prstGeom>
          <a:noFill/>
        </p:spPr>
      </p:pic>
      <p:pic>
        <p:nvPicPr>
          <p:cNvPr id="39" name="Picture 4" descr="F:\MENTORING 2014\Recursos\descarga.jpg"/>
          <p:cNvPicPr>
            <a:picLocks noChangeAspect="1" noChangeArrowheads="1"/>
          </p:cNvPicPr>
          <p:nvPr/>
        </p:nvPicPr>
        <p:blipFill>
          <a:blip r:embed="rId6" cstate="print"/>
          <a:srcRect l="12650" t="3761" r="15667"/>
          <a:stretch>
            <a:fillRect/>
          </a:stretch>
        </p:blipFill>
        <p:spPr bwMode="auto">
          <a:xfrm>
            <a:off x="6732240" y="4849221"/>
            <a:ext cx="1224136" cy="1316083"/>
          </a:xfrm>
          <a:prstGeom prst="rect">
            <a:avLst/>
          </a:prstGeom>
          <a:noFill/>
        </p:spPr>
      </p:pic>
      <p:sp>
        <p:nvSpPr>
          <p:cNvPr id="42" name="41 Flecha doblada"/>
          <p:cNvSpPr/>
          <p:nvPr/>
        </p:nvSpPr>
        <p:spPr>
          <a:xfrm rot="10800000">
            <a:off x="1259632" y="3573016"/>
            <a:ext cx="7272808" cy="2880320"/>
          </a:xfrm>
          <a:prstGeom prst="bentArrow">
            <a:avLst>
              <a:gd name="adj1" fmla="val 25000"/>
              <a:gd name="adj2" fmla="val 2967"/>
              <a:gd name="adj3" fmla="val 835"/>
              <a:gd name="adj4" fmla="val 0"/>
            </a:avLst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8100392" y="4005064"/>
            <a:ext cx="360040" cy="144016"/>
          </a:xfrm>
          <a:prstGeom prst="rect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8100392" y="5445224"/>
            <a:ext cx="360040" cy="144016"/>
          </a:xfrm>
          <a:prstGeom prst="rect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Flecha derecha"/>
          <p:cNvSpPr/>
          <p:nvPr/>
        </p:nvSpPr>
        <p:spPr>
          <a:xfrm rot="16035197">
            <a:off x="910461" y="5878611"/>
            <a:ext cx="790867" cy="343051"/>
          </a:xfrm>
          <a:prstGeom prst="rightArrow">
            <a:avLst/>
          </a:prstGeom>
          <a:solidFill>
            <a:srgbClr val="84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4CAE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8" grpId="0" animBg="1"/>
    </p:bld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259</Words>
  <Application>Microsoft Office PowerPoint</Application>
  <PresentationFormat>Presentación en pantalla (4:3)</PresentationFormat>
  <Paragraphs>97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Martinez de la Riva</dc:creator>
  <cp:lastModifiedBy>katia</cp:lastModifiedBy>
  <cp:revision>79</cp:revision>
  <dcterms:created xsi:type="dcterms:W3CDTF">2014-01-20T07:46:25Z</dcterms:created>
  <dcterms:modified xsi:type="dcterms:W3CDTF">2014-01-24T09:01:26Z</dcterms:modified>
</cp:coreProperties>
</file>