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6" r:id="rId7"/>
    <p:sldId id="265" r:id="rId8"/>
    <p:sldId id="264" r:id="rId9"/>
    <p:sldId id="261" r:id="rId10"/>
    <p:sldId id="268" r:id="rId11"/>
    <p:sldId id="267" r:id="rId12"/>
    <p:sldId id="269" r:id="rId13"/>
  </p:sldIdLst>
  <p:sldSz cx="9144000" cy="6858000" type="screen4x3"/>
  <p:notesSz cx="6742113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4309" autoAdjust="0"/>
  </p:normalViewPr>
  <p:slideViewPr>
    <p:cSldViewPr>
      <p:cViewPr varScale="1">
        <p:scale>
          <a:sx n="58" d="100"/>
          <a:sy n="58" d="100"/>
        </p:scale>
        <p:origin x="-1494" y="-7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98F07-D0C5-4DC7-8194-6DBAFBC46208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31EFA-597A-4790-93A4-F8A868FC7CB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226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s-E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6370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s-ES_tradnl" dirty="0" smtClean="0"/>
          </a:p>
          <a:p>
            <a:pPr marL="0" lvl="0" indent="0">
              <a:buFont typeface="Arial" pitchFamily="34" charset="0"/>
              <a:buNone/>
            </a:pPr>
            <a:r>
              <a:rPr lang="es-ES_tradnl" baseline="0" dirty="0" smtClean="0"/>
              <a:t>   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283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s-ES_tradnl" dirty="0" smtClean="0"/>
          </a:p>
          <a:p>
            <a:pPr marL="0" lvl="0" indent="0">
              <a:buFont typeface="Arial" pitchFamily="34" charset="0"/>
              <a:buNone/>
            </a:pPr>
            <a:r>
              <a:rPr lang="es-ES_tradnl" dirty="0" smtClean="0"/>
              <a:t>	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418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>
              <a:effectLst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42283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itchFamily="34" charset="0"/>
              <a:buNone/>
            </a:pPr>
            <a:endParaRPr lang="es-ES" baseline="0" dirty="0" smtClean="0"/>
          </a:p>
          <a:p>
            <a:pPr marL="914400" lvl="2" indent="0">
              <a:buFont typeface="Arial" pitchFamily="34" charset="0"/>
              <a:buNone/>
            </a:pPr>
            <a:endParaRPr lang="es-ES" baseline="0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s-ES" baseline="0" dirty="0" smtClean="0"/>
          </a:p>
          <a:p>
            <a:pPr marL="457200" lvl="1" indent="0">
              <a:buFont typeface="Arial" pitchFamily="34" charset="0"/>
              <a:buNone/>
            </a:pP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7864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3955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5978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  <a:p>
            <a:pPr lvl="1"/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7379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0851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1306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itchFamily="34" charset="0"/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31EFA-597A-4790-93A4-F8A868FC7CB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944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5920888"/>
            <a:ext cx="968865" cy="8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1490"/>
            <a:ext cx="2592288" cy="17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78"/>
            <a:ext cx="3563888" cy="175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6" y="-9584"/>
            <a:ext cx="3243202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 userDrawn="1"/>
        </p:nvSpPr>
        <p:spPr>
          <a:xfrm rot="16200000">
            <a:off x="2354331" y="845580"/>
            <a:ext cx="1768201" cy="45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 userDrawn="1"/>
        </p:nvSpPr>
        <p:spPr>
          <a:xfrm rot="16200000">
            <a:off x="4721714" y="836305"/>
            <a:ext cx="1768201" cy="45719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 userDrawn="1"/>
        </p:nvSpPr>
        <p:spPr>
          <a:xfrm>
            <a:off x="0" y="1749956"/>
            <a:ext cx="9144000" cy="36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 userDrawn="1"/>
        </p:nvSpPr>
        <p:spPr>
          <a:xfrm>
            <a:off x="5138867" y="5657671"/>
            <a:ext cx="400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Martínez de la Riva Vivanco, Santiago</a:t>
            </a:r>
          </a:p>
          <a:p>
            <a:pPr algn="r"/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GBIF </a:t>
            </a:r>
            <a:r>
              <a:rPr lang="es-ES" sz="18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Spain</a:t>
            </a:r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, </a:t>
            </a:r>
            <a:r>
              <a:rPr lang="es-ES" sz="18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Coordination</a:t>
            </a:r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 </a:t>
            </a:r>
            <a:r>
              <a:rPr lang="es-ES" sz="1800" kern="1200" dirty="0" err="1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Unit</a:t>
            </a:r>
            <a:endParaRPr lang="es-ES" sz="1800" kern="1200" dirty="0" smtClean="0">
              <a:solidFill>
                <a:schemeClr val="tx2">
                  <a:lumMod val="75000"/>
                </a:schemeClr>
              </a:solidFill>
              <a:latin typeface="Browallia New" pitchFamily="34" charset="-34"/>
              <a:ea typeface="+mn-ea"/>
              <a:cs typeface="Browallia New" pitchFamily="34" charset="-34"/>
            </a:endParaRPr>
          </a:p>
          <a:p>
            <a:pPr algn="r"/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sama@gbif.es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kern="1200" dirty="0" smtClean="0">
                <a:solidFill>
                  <a:schemeClr val="tx2">
                    <a:lumMod val="75000"/>
                  </a:schemeClr>
                </a:solidFill>
                <a:latin typeface="Browallia New" pitchFamily="34" charset="-34"/>
                <a:ea typeface="+mn-ea"/>
                <a:cs typeface="Browallia New" pitchFamily="34" charset="-34"/>
              </a:rPr>
              <a:t>Real Jardín Botánico, Madrid 2014 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59016"/>
            <a:ext cx="957360" cy="99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92630"/>
            <a:ext cx="1455291" cy="7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920887"/>
            <a:ext cx="8477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1259632" y="2204864"/>
            <a:ext cx="6624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Mentoring</a:t>
            </a:r>
            <a:r>
              <a:rPr lang="es-ES" sz="4000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 Project 2014</a:t>
            </a:r>
            <a:br>
              <a:rPr lang="es-ES" sz="4000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es-ES" sz="4000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France-Portugal-</a:t>
            </a:r>
            <a:r>
              <a:rPr lang="es-ES" sz="4000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Spain</a:t>
            </a:r>
            <a:endParaRPr lang="es-ES" sz="4000" dirty="0">
              <a:solidFill>
                <a:srgbClr val="00B05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2339752" y="4077072"/>
            <a:ext cx="44508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METAGES</a:t>
            </a:r>
          </a:p>
          <a:p>
            <a:pPr algn="ctr"/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DATABASE SYSTEM OF GBIF.es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2865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936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694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Picture 2" descr="C:\Users\sama\Desktop\CR 2013\gbif-es_banner_top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928"/>
            <a:ext cx="9144000" cy="104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-1" y="1022932"/>
            <a:ext cx="9144001" cy="31033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07504" y="1032991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 smtClean="0">
                <a:solidFill>
                  <a:schemeClr val="tx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Spanish</a:t>
            </a:r>
            <a:r>
              <a:rPr lang="es-ES" sz="1400" b="1" baseline="0" dirty="0" smtClean="0">
                <a:solidFill>
                  <a:schemeClr val="tx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 GBIF </a:t>
            </a:r>
            <a:r>
              <a:rPr lang="es-ES" sz="1400" b="1" baseline="0" dirty="0" err="1" smtClean="0">
                <a:solidFill>
                  <a:schemeClr val="tx2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Node</a:t>
            </a:r>
            <a:endParaRPr lang="es-ES" sz="1400" b="1" dirty="0">
              <a:solidFill>
                <a:schemeClr val="tx2">
                  <a:lumMod val="50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22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6167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0522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2309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71896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5997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66853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0751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E0CA-0874-4069-ABFE-16EDB32F903B}" type="datetimeFigureOut">
              <a:rPr lang="es-ES" smtClean="0"/>
              <a:pPr/>
              <a:t>21/01/2014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0D062-3EEE-4BBC-AF36-B81B6AD4E7F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8308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if.es/videos/video_detall_in.php?IDVideo=216" TargetMode="External"/><Relationship Id="rId3" Type="http://schemas.openxmlformats.org/officeDocument/2006/relationships/hyperlink" Target="http://www.gbif.es/formacion_in.php" TargetMode="External"/><Relationship Id="rId7" Type="http://schemas.openxmlformats.org/officeDocument/2006/relationships/hyperlink" Target="http://www.gbif.es/videos/videos_in.ph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gbif.es/formaciondetalles.php?IDForm=123" TargetMode="Externa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bif.es/Listado_in.php?fecha=2013-12-12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gbif.es/Noticias_in.php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etagesA2.pd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bif.es/noticias.php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bif.es/ic_busquedas.php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://www.gbif.es/Formacion_ppal.php" TargetMode="External"/><Relationship Id="rId4" Type="http://schemas.openxmlformats.org/officeDocument/2006/relationships/hyperlink" Target="http://www.gbif.es/interno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hyperlink" Target="http://www.gbif.es/ic_busquedas_in.php" TargetMode="External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c_centros_in.php?ID_Centro=976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gbif.es/ic_busqueda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c_colecciones.php?ID_Coleccion=975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gbif.es/ic_busquedas.ph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es/ic_personas_in.php?ID_Persona=3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gbif.es/ic_busquedas.ph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hyperlink" Target="http://www.gbif.es/interno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804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199"/>
          </a:xfrm>
        </p:spPr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Database-Course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: Training </a:t>
            </a:r>
          </a:p>
          <a:p>
            <a:endParaRPr lang="es-ES" dirty="0"/>
          </a:p>
        </p:txBody>
      </p:sp>
      <p:sp>
        <p:nvSpPr>
          <p:cNvPr id="10" name="1 CuadroTexto"/>
          <p:cNvSpPr txBox="1"/>
          <p:nvPr/>
        </p:nvSpPr>
        <p:spPr>
          <a:xfrm>
            <a:off x="288591" y="501630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www.gbif.es/formacion_in.php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103" y="2776720"/>
            <a:ext cx="2771800" cy="208843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Rectángulo 2"/>
          <p:cNvSpPr/>
          <p:nvPr/>
        </p:nvSpPr>
        <p:spPr>
          <a:xfrm>
            <a:off x="288591" y="5780939"/>
            <a:ext cx="2878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hlinkClick r:id="rId5"/>
              </a:rPr>
              <a:t>http://</a:t>
            </a:r>
            <a:r>
              <a:rPr lang="es-ES" dirty="0" smtClean="0">
                <a:hlinkClick r:id="rId5"/>
              </a:rPr>
              <a:t>www.gbif.es/formaciondetalles.php?IDForm=123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7" y="2776720"/>
            <a:ext cx="2771799" cy="208843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Rectángulo 5"/>
          <p:cNvSpPr/>
          <p:nvPr/>
        </p:nvSpPr>
        <p:spPr>
          <a:xfrm>
            <a:off x="4427984" y="5016303"/>
            <a:ext cx="4120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7"/>
              </a:rPr>
              <a:t>http://</a:t>
            </a:r>
            <a:r>
              <a:rPr lang="es-ES" dirty="0" smtClean="0">
                <a:hlinkClick r:id="rId7"/>
              </a:rPr>
              <a:t>www.gbif.es/videos/videos_in.php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267585" y="5720505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http://</a:t>
            </a:r>
            <a:r>
              <a:rPr lang="es-ES" dirty="0" smtClean="0">
                <a:hlinkClick r:id="rId8"/>
              </a:rPr>
              <a:t>www.gbif.es/videos/video_detall_in.php?IDVideo=216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3370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199"/>
          </a:xfrm>
        </p:spPr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Database-webgbif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62" y="2780927"/>
            <a:ext cx="3517728" cy="22923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1 CuadroTexto"/>
          <p:cNvSpPr txBox="1"/>
          <p:nvPr/>
        </p:nvSpPr>
        <p:spPr>
          <a:xfrm>
            <a:off x="1547664" y="5217990"/>
            <a:ext cx="206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4"/>
              </a:rPr>
              <a:t>http://www.gbif.es/Noticias_in.php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780928"/>
            <a:ext cx="3312367" cy="231787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" name="11 CuadroTexto"/>
          <p:cNvSpPr txBox="1"/>
          <p:nvPr/>
        </p:nvSpPr>
        <p:spPr>
          <a:xfrm>
            <a:off x="5580112" y="5217990"/>
            <a:ext cx="2069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6"/>
              </a:rPr>
              <a:t>http://www.gbif.es/Listado_in.php?fecha=2013-12-12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0215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720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400" dirty="0" smtClean="0"/>
              <a:t>THANK YOU</a:t>
            </a:r>
            <a:endParaRPr lang="es-ES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E/R MODEL: 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98" y="2564904"/>
            <a:ext cx="923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53" y="2564904"/>
            <a:ext cx="923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4436066"/>
            <a:ext cx="923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481" y="4437112"/>
            <a:ext cx="9239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768862" y="5875253"/>
            <a:ext cx="289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</a:t>
            </a:r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u="sng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Databases</a:t>
            </a:r>
            <a:endParaRPr lang="es-ES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405687" y="2239943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Nodit_2_ok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867032" y="2247890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interno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422347" y="5527020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webgbif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953992" y="5550491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course</a:t>
            </a:r>
            <a:endParaRPr lang="es-ES" sz="1400" dirty="0"/>
          </a:p>
        </p:txBody>
      </p:sp>
      <p:cxnSp>
        <p:nvCxnSpPr>
          <p:cNvPr id="14" name="13 Conector recto de flecha"/>
          <p:cNvCxnSpPr>
            <a:stCxn id="1026" idx="3"/>
            <a:endCxn id="6" idx="1"/>
          </p:cNvCxnSpPr>
          <p:nvPr/>
        </p:nvCxnSpPr>
        <p:spPr>
          <a:xfrm>
            <a:off x="6404923" y="3122117"/>
            <a:ext cx="1612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674015" y="2703932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/>
              <a:t>t</a:t>
            </a:r>
            <a:r>
              <a:rPr lang="es-ES" sz="1400" dirty="0" err="1" smtClean="0"/>
              <a:t>_body</a:t>
            </a:r>
            <a:endParaRPr lang="es-ES" sz="1400" dirty="0"/>
          </a:p>
        </p:txBody>
      </p:sp>
      <p:cxnSp>
        <p:nvCxnSpPr>
          <p:cNvPr id="20" name="19 Conector angular"/>
          <p:cNvCxnSpPr>
            <a:stCxn id="1026" idx="2"/>
            <a:endCxn id="7" idx="0"/>
          </p:cNvCxnSpPr>
          <p:nvPr/>
        </p:nvCxnSpPr>
        <p:spPr>
          <a:xfrm rot="16200000" flipH="1">
            <a:off x="6838088" y="2784202"/>
            <a:ext cx="756737" cy="254699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6588224" y="3769295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t_pers_cur</a:t>
            </a:r>
            <a:endParaRPr lang="es-ES" sz="14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516216" y="4045604"/>
            <a:ext cx="1074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t_course</a:t>
            </a:r>
            <a:endParaRPr lang="es-ES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16216" y="3121223"/>
            <a:ext cx="139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t_institution</a:t>
            </a:r>
            <a:r>
              <a:rPr lang="es-ES" sz="1400" dirty="0" smtClean="0"/>
              <a:t>,</a:t>
            </a:r>
            <a:endParaRPr lang="es-ES" sz="14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469324" y="3337247"/>
            <a:ext cx="139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err="1" smtClean="0"/>
              <a:t>t_recurso</a:t>
            </a:r>
            <a:r>
              <a:rPr lang="es-ES" sz="1400" dirty="0" smtClean="0"/>
              <a:t> …</a:t>
            </a:r>
            <a:endParaRPr lang="es-ES" sz="1400" dirty="0"/>
          </a:p>
        </p:txBody>
      </p:sp>
      <p:pic>
        <p:nvPicPr>
          <p:cNvPr id="1029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40033"/>
            <a:ext cx="4894747" cy="360997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Rectángulo"/>
          <p:cNvSpPr/>
          <p:nvPr/>
        </p:nvSpPr>
        <p:spPr>
          <a:xfrm>
            <a:off x="5405687" y="2239943"/>
            <a:ext cx="3622851" cy="361832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77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3995936" y="4194778"/>
            <a:ext cx="4423533" cy="2533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13 Grupo"/>
          <p:cNvGrpSpPr/>
          <p:nvPr/>
        </p:nvGrpSpPr>
        <p:grpSpPr>
          <a:xfrm>
            <a:off x="170601" y="1430642"/>
            <a:ext cx="8865895" cy="5292988"/>
            <a:chOff x="170601" y="1430642"/>
            <a:chExt cx="8865895" cy="5292988"/>
          </a:xfrm>
        </p:grpSpPr>
        <p:sp>
          <p:nvSpPr>
            <p:cNvPr id="4" name="3 Rectángulo"/>
            <p:cNvSpPr/>
            <p:nvPr/>
          </p:nvSpPr>
          <p:spPr>
            <a:xfrm>
              <a:off x="179512" y="1430642"/>
              <a:ext cx="8856984" cy="2759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70601" y="1430642"/>
              <a:ext cx="3331446" cy="52929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0" y="4537318"/>
            <a:ext cx="2687161" cy="157177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04980" y="610909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http://www.gbif.es/interno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46482" y="4189804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INTERNO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0682"/>
            <a:ext cx="2448272" cy="158149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755576" y="143064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NODIT_2_OK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3558" y="3358733"/>
            <a:ext cx="20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6"/>
              </a:rPr>
              <a:t>http://www.gbif.es/ic_busquedas.php</a:t>
            </a:r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97868"/>
            <a:ext cx="2412881" cy="157239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892883" y="1437915"/>
            <a:ext cx="1610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WEBGBIF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63358" y="3402542"/>
            <a:ext cx="2069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8"/>
              </a:rPr>
              <a:t>http://www.gbif.es/noticias.php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496928" y="1442654"/>
            <a:ext cx="2241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COURSE / VIDEOS 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06" y="1775192"/>
            <a:ext cx="2412881" cy="162809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6563045" y="3415068"/>
            <a:ext cx="224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10"/>
              </a:rPr>
              <a:t>http://www.gbif.es/Formacion_ppal.php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117884" y="6167045"/>
            <a:ext cx="224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10"/>
              </a:rPr>
              <a:t>http://www.gbif.es/Formacion_ppal.php</a:t>
            </a:r>
            <a:endParaRPr lang="es-E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35" y="4515043"/>
            <a:ext cx="2758087" cy="172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18 Conector recto"/>
          <p:cNvCxnSpPr/>
          <p:nvPr/>
        </p:nvCxnSpPr>
        <p:spPr>
          <a:xfrm flipH="1" flipV="1">
            <a:off x="170602" y="4189804"/>
            <a:ext cx="8865894" cy="497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302223" y="4194778"/>
            <a:ext cx="1896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9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628800"/>
            <a:ext cx="8229600" cy="52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Database-nodit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461715"/>
            <a:ext cx="1426430" cy="53646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95113" y="2470011"/>
            <a:ext cx="1190625" cy="1047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5643" y="3598153"/>
            <a:ext cx="1362075" cy="17335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76063" y="5425883"/>
            <a:ext cx="1209675" cy="12001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95113" y="1456169"/>
            <a:ext cx="1209675" cy="9334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8" y="2649515"/>
            <a:ext cx="2448272" cy="1581492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7 CuadroTexto"/>
          <p:cNvSpPr txBox="1"/>
          <p:nvPr/>
        </p:nvSpPr>
        <p:spPr>
          <a:xfrm>
            <a:off x="583958" y="228947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NODIT_2_OK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8 CuadroTexto"/>
          <p:cNvSpPr txBox="1"/>
          <p:nvPr/>
        </p:nvSpPr>
        <p:spPr>
          <a:xfrm>
            <a:off x="421940" y="4217566"/>
            <a:ext cx="205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hlinkClick r:id="rId9"/>
              </a:rPr>
              <a:t>http://</a:t>
            </a:r>
            <a:r>
              <a:rPr lang="es-ES" dirty="0" smtClean="0">
                <a:hlinkClick r:id="rId9"/>
              </a:rPr>
              <a:t>www.gbif.es/ic_busquedas_in.php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41979" y="5246031"/>
            <a:ext cx="1257300" cy="13620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844" y="3990913"/>
            <a:ext cx="1133475" cy="117157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17036" y="1456169"/>
            <a:ext cx="1495425" cy="24288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07066" y="2324214"/>
            <a:ext cx="1724025" cy="4000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0816" y="5229496"/>
            <a:ext cx="1514475" cy="14192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6849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628800"/>
            <a:ext cx="8229600" cy="52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Database-noditk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99792" y="2492896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Institution</a:t>
            </a:r>
            <a:r>
              <a:rPr lang="es-ES_tradnl" dirty="0" smtClean="0"/>
              <a:t>/</a:t>
            </a:r>
            <a:r>
              <a:rPr lang="es-ES_tradnl" dirty="0" err="1" smtClean="0"/>
              <a:t>Organization</a:t>
            </a:r>
            <a:r>
              <a:rPr lang="es-ES_tradnl" dirty="0" smtClean="0"/>
              <a:t>/Centre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588224" y="28482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body_id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2699792" y="3906787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Collection</a:t>
            </a:r>
            <a:r>
              <a:rPr lang="es-ES_tradnl" dirty="0" smtClean="0"/>
              <a:t> (Virtual)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777520" y="3994950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Collection</a:t>
            </a:r>
            <a:r>
              <a:rPr lang="es-ES_tradnl" dirty="0" smtClean="0"/>
              <a:t> (Virtual)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2852192" y="4059187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Collection</a:t>
            </a:r>
            <a:r>
              <a:rPr lang="es-ES_tradnl" dirty="0" smtClean="0"/>
              <a:t> (Virtual)</a:t>
            </a:r>
            <a:endParaRPr lang="es-ES" dirty="0"/>
          </a:p>
        </p:txBody>
      </p:sp>
      <p:cxnSp>
        <p:nvCxnSpPr>
          <p:cNvPr id="10" name="Conector recto de flecha 9"/>
          <p:cNvCxnSpPr>
            <a:stCxn id="4" idx="2"/>
            <a:endCxn id="6" idx="0"/>
          </p:cNvCxnSpPr>
          <p:nvPr/>
        </p:nvCxnSpPr>
        <p:spPr>
          <a:xfrm>
            <a:off x="4355976" y="3573016"/>
            <a:ext cx="0" cy="3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657524" y="4504627"/>
            <a:ext cx="180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body_id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2737785" y="5466740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Collection</a:t>
            </a:r>
            <a:r>
              <a:rPr lang="es-ES_tradnl" dirty="0" smtClean="0"/>
              <a:t> (Virtual)</a:t>
            </a:r>
            <a:endParaRPr lang="es-ES" dirty="0"/>
          </a:p>
        </p:txBody>
      </p:sp>
      <p:sp>
        <p:nvSpPr>
          <p:cNvPr id="16" name="Rectángulo 15"/>
          <p:cNvSpPr/>
          <p:nvPr/>
        </p:nvSpPr>
        <p:spPr>
          <a:xfrm>
            <a:off x="2815513" y="5554903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Collection</a:t>
            </a:r>
            <a:r>
              <a:rPr lang="es-ES_tradnl" dirty="0" smtClean="0"/>
              <a:t> (Virtual)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890185" y="5619140"/>
            <a:ext cx="3312368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err="1" smtClean="0"/>
              <a:t>Resources</a:t>
            </a:r>
            <a:endParaRPr lang="es-ES" dirty="0"/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4427984" y="5139307"/>
            <a:ext cx="0" cy="3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6660515" y="5822134"/>
            <a:ext cx="1805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grandson</a:t>
            </a:r>
            <a:r>
              <a:rPr lang="es-ES_tradn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resource_id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75556" y="284829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(</a:t>
            </a:r>
            <a:r>
              <a:rPr lang="es-ES_tradnl" dirty="0" err="1" smtClean="0"/>
              <a:t>parent_body_fk</a:t>
            </a:r>
            <a:r>
              <a:rPr lang="es-ES_tradnl" dirty="0" smtClean="0"/>
              <a:t>)</a:t>
            </a:r>
            <a:endParaRPr lang="es-ES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83568" y="4430293"/>
            <a:ext cx="185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(</a:t>
            </a:r>
            <a:r>
              <a:rPr lang="es-ES_tradnl" dirty="0" err="1" smtClean="0"/>
              <a:t>child_body_fk</a:t>
            </a:r>
            <a:r>
              <a:rPr lang="es-ES_tradnl" dirty="0" smtClean="0"/>
              <a:t>)*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1014632" y="5822134"/>
            <a:ext cx="1196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(</a:t>
            </a:r>
            <a:r>
              <a:rPr lang="es-ES_tradnl" dirty="0" err="1" smtClean="0"/>
              <a:t>body_fk</a:t>
            </a:r>
            <a:r>
              <a:rPr lang="es-ES_tradnl" dirty="0" smtClean="0"/>
              <a:t>)*</a:t>
            </a:r>
            <a:endParaRPr lang="es-ES" dirty="0"/>
          </a:p>
        </p:txBody>
      </p:sp>
      <p:cxnSp>
        <p:nvCxnSpPr>
          <p:cNvPr id="26" name="Conector recto de flecha 25"/>
          <p:cNvCxnSpPr>
            <a:stCxn id="24" idx="0"/>
            <a:endCxn id="22" idx="2"/>
          </p:cNvCxnSpPr>
          <p:nvPr/>
        </p:nvCxnSpPr>
        <p:spPr>
          <a:xfrm flipV="1">
            <a:off x="1612667" y="4799625"/>
            <a:ext cx="853" cy="102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16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628800"/>
            <a:ext cx="8229600" cy="52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Database-noditk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Intitution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/Centre/</a:t>
            </a:r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Orga</a:t>
            </a:r>
            <a:endParaRPr lang="es-ES" dirty="0" smtClean="0">
              <a:solidFill>
                <a:srgbClr val="00B05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>
                <a:hlinkClick r:id="rId3"/>
              </a:rPr>
              <a:t>http://www.gbif.es/ic_centros_in.php?ID_Centro=9761</a:t>
            </a:r>
            <a:endParaRPr lang="es-ES" dirty="0"/>
          </a:p>
          <a:p>
            <a:pPr marL="457200" lvl="1" indent="0">
              <a:buNone/>
            </a:pPr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8454" y="3140968"/>
            <a:ext cx="4207779" cy="318593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8222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628800"/>
            <a:ext cx="8229600" cy="52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Database-noditk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Collection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 and </a:t>
            </a:r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resources</a:t>
            </a:r>
            <a:endParaRPr lang="es-ES" dirty="0" smtClean="0">
              <a:solidFill>
                <a:srgbClr val="00B05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>
                <a:hlinkClick r:id="rId3"/>
              </a:rPr>
              <a:t>http://www.gbif.es/ic_colecciones.php?ID_Coleccion=9752</a:t>
            </a:r>
            <a:endParaRPr lang="es-ES" dirty="0"/>
          </a:p>
          <a:p>
            <a:pPr marL="457200" lvl="1" indent="0">
              <a:buNone/>
            </a:pPr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356992"/>
            <a:ext cx="4176464" cy="3162228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3898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67544" y="1628800"/>
            <a:ext cx="8229600" cy="522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Database-noditk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dirty="0">
                <a:hlinkClick r:id="rId3"/>
              </a:rPr>
              <a:t>http://www.gbif.es/ic_personas_in.php?ID_Persona=365</a:t>
            </a:r>
            <a:r>
              <a:rPr lang="es-ES" dirty="0"/>
              <a:t> </a:t>
            </a:r>
          </a:p>
          <a:p>
            <a:pPr marL="457200" lvl="1" indent="0">
              <a:buNone/>
            </a:pPr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  <a:p>
            <a:pPr lvl="1"/>
            <a:endParaRPr lang="es-ES" dirty="0">
              <a:hlinkClick r:id="rId4"/>
            </a:endParaRPr>
          </a:p>
          <a:p>
            <a:pPr lvl="1"/>
            <a:endParaRPr lang="es-ES" dirty="0" smtClean="0">
              <a:hlinkClick r:id="rId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0076" y="3284984"/>
            <a:ext cx="4824536" cy="3421739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4439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78328"/>
            <a:ext cx="1731783" cy="547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368" y="2276872"/>
            <a:ext cx="1514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12" y="5016303"/>
            <a:ext cx="15430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84" y="3833343"/>
            <a:ext cx="13906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229199"/>
          </a:xfrm>
        </p:spPr>
        <p:txBody>
          <a:bodyPr/>
          <a:lstStyle/>
          <a:p>
            <a:r>
              <a:rPr lang="es-ES" dirty="0" err="1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Database</a:t>
            </a:r>
            <a:r>
              <a:rPr lang="es-ES" dirty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-</a:t>
            </a:r>
            <a:r>
              <a:rPr lang="es-ES" dirty="0" smtClean="0">
                <a:solidFill>
                  <a:srgbClr val="00B050"/>
                </a:solidFill>
                <a:latin typeface="Adobe Gothic Std B" pitchFamily="34" charset="-128"/>
                <a:ea typeface="Adobe Gothic Std B" pitchFamily="34" charset="-128"/>
              </a:rPr>
              <a:t>interno </a:t>
            </a:r>
          </a:p>
          <a:p>
            <a:endParaRPr lang="es-E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022" y="2019024"/>
            <a:ext cx="13811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68279"/>
            <a:ext cx="13620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1" y="3444527"/>
            <a:ext cx="2687161" cy="1571776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1 CuadroTexto"/>
          <p:cNvSpPr txBox="1"/>
          <p:nvPr/>
        </p:nvSpPr>
        <p:spPr>
          <a:xfrm>
            <a:off x="288591" y="501630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10"/>
              </a:rPr>
              <a:t>http://www.gbif.es/interno</a:t>
            </a:r>
            <a:endParaRPr lang="es-ES" dirty="0"/>
          </a:p>
        </p:txBody>
      </p:sp>
      <p:sp>
        <p:nvSpPr>
          <p:cNvPr id="11" name="4 CuadroTexto"/>
          <p:cNvSpPr txBox="1"/>
          <p:nvPr/>
        </p:nvSpPr>
        <p:spPr>
          <a:xfrm>
            <a:off x="930093" y="3097013"/>
            <a:ext cx="140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 INTERNO</a:t>
            </a:r>
            <a:endParaRPr lang="es-E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15929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157</Words>
  <Application>Microsoft Office PowerPoint</Application>
  <PresentationFormat>On-screen Show (4:3)</PresentationFormat>
  <Paragraphs>117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Diseño personalizado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Martinez de la Riva</dc:creator>
  <cp:lastModifiedBy>Gbif_Formacion</cp:lastModifiedBy>
  <cp:revision>78</cp:revision>
  <cp:lastPrinted>2014-01-21T07:22:11Z</cp:lastPrinted>
  <dcterms:created xsi:type="dcterms:W3CDTF">2014-01-20T07:46:25Z</dcterms:created>
  <dcterms:modified xsi:type="dcterms:W3CDTF">2014-01-21T11:46:24Z</dcterms:modified>
</cp:coreProperties>
</file>