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bien Caviere" initials="" lastIdx="1" clrIdx="0"/>
  <p:cmAuthor id="1" name="GBIF France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73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2-16T16:10:54.508" idx="1">
    <p:pos x="6000" y="0"/>
    <p:text>Je serais tenté de faire la même remarque qu'à la diapo précédente mais ici, contrairement à la diapo précédente, on a besoin des "CESP" dans les points</p:text>
  </p:cm>
  <p:cm authorId="1" dt="2018-02-16T16:10:22.316" idx="1">
    <p:pos x="6000" y="100"/>
    <p:text>_Marked as resolved_</p:text>
  </p:cm>
  <p:cm authorId="1" dt="2018-02-16T16:10:38.401" idx="2">
    <p:pos x="6000" y="200"/>
    <p:text>_Re-opened_</p:text>
  </p:cm>
  <p:cm authorId="1" dt="2018-02-16T16:10:42.745" idx="3">
    <p:pos x="6000" y="300"/>
    <p:text>_Marked as resolved_</p:text>
  </p:cm>
  <p:cm authorId="1" dt="2018-02-16T16:10:46.439" idx="4">
    <p:pos x="6000" y="400"/>
    <p:text>_Re-opened_</p:text>
  </p:cm>
  <p:cm authorId="1" dt="2018-02-16T16:10:54.508" idx="5">
    <p:pos x="6000" y="500"/>
    <p:text>je comprend pas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07593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Ajouter des noms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Vérifier les screenshots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hape 19"/>
          <p:cNvCxnSpPr/>
          <p:nvPr/>
        </p:nvCxnSpPr>
        <p:spPr>
          <a:xfrm rot="10800000" flipH="1">
            <a:off x="3505200" y="4233863"/>
            <a:ext cx="4495800" cy="7937"/>
          </a:xfrm>
          <a:prstGeom prst="straightConnector1">
            <a:avLst/>
          </a:prstGeom>
          <a:noFill/>
          <a:ln w="25400" cap="flat" cmpd="sng">
            <a:solidFill>
              <a:srgbClr val="86C54E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028664" y="2950882"/>
            <a:ext cx="61153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1" name="Shape 21"/>
          <p:cNvCxnSpPr/>
          <p:nvPr/>
        </p:nvCxnSpPr>
        <p:spPr>
          <a:xfrm rot="10800000" flipH="1">
            <a:off x="3505200" y="2819400"/>
            <a:ext cx="4495800" cy="7938"/>
          </a:xfrm>
          <a:prstGeom prst="straightConnector1">
            <a:avLst/>
          </a:prstGeom>
          <a:noFill/>
          <a:ln w="25400" cap="flat" cmpd="sng">
            <a:solidFill>
              <a:srgbClr val="86C54E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3505200" y="1716172"/>
            <a:ext cx="449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505200" y="4463646"/>
            <a:ext cx="449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73661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ree Content">
  <p:cSld name="Title and Free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3788" y="5973763"/>
            <a:ext cx="1528762" cy="819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Shape 88"/>
          <p:cNvCxnSpPr/>
          <p:nvPr/>
        </p:nvCxnSpPr>
        <p:spPr>
          <a:xfrm>
            <a:off x="441325" y="6324600"/>
            <a:ext cx="681196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" name="Shape 89"/>
          <p:cNvCxnSpPr/>
          <p:nvPr/>
        </p:nvCxnSpPr>
        <p:spPr>
          <a:xfrm>
            <a:off x="441325" y="6350000"/>
            <a:ext cx="6919913" cy="0"/>
          </a:xfrm>
          <a:prstGeom prst="straightConnector1">
            <a:avLst/>
          </a:prstGeom>
          <a:noFill/>
          <a:ln w="9525" cap="flat" cmpd="sng">
            <a:solidFill>
              <a:srgbClr val="33983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41325" y="6407149"/>
            <a:ext cx="4579408" cy="383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087" y="96588"/>
            <a:ext cx="710985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a-in-Use-Case-Study">
  <p:cSld name="Data-in-Use-Case-Stu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34313" y="6215063"/>
            <a:ext cx="962025" cy="638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Shape 94"/>
          <p:cNvCxnSpPr/>
          <p:nvPr/>
        </p:nvCxnSpPr>
        <p:spPr>
          <a:xfrm>
            <a:off x="441325" y="6350000"/>
            <a:ext cx="7156450" cy="0"/>
          </a:xfrm>
          <a:prstGeom prst="straightConnector1">
            <a:avLst/>
          </a:prstGeom>
          <a:noFill/>
          <a:ln w="9525" cap="flat" cmpd="sng">
            <a:solidFill>
              <a:srgbClr val="32812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41325" y="6407149"/>
            <a:ext cx="7156324" cy="383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r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536432" y="1752600"/>
            <a:ext cx="4568968" cy="437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idx="3"/>
          </p:nvPr>
        </p:nvSpPr>
        <p:spPr>
          <a:xfrm>
            <a:off x="5346700" y="1752600"/>
            <a:ext cx="3340100" cy="437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4"/>
          </p:nvPr>
        </p:nvSpPr>
        <p:spPr>
          <a:xfrm rot="-5400000">
            <a:off x="-3332848" y="3217263"/>
            <a:ext cx="7007225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82600" algn="r" rtl="0">
              <a:spcBef>
                <a:spcPts val="800"/>
              </a:spcBef>
              <a:spcAft>
                <a:spcPts val="0"/>
              </a:spcAft>
              <a:buClr>
                <a:srgbClr val="FDB002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FDB00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5"/>
          </p:nvPr>
        </p:nvSpPr>
        <p:spPr>
          <a:xfrm>
            <a:off x="536432" y="274642"/>
            <a:ext cx="8150367" cy="57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812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281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6"/>
          </p:nvPr>
        </p:nvSpPr>
        <p:spPr>
          <a:xfrm>
            <a:off x="1130300" y="927100"/>
            <a:ext cx="7556500" cy="749300"/>
          </a:xfrm>
          <a:prstGeom prst="rect">
            <a:avLst/>
          </a:prstGeom>
          <a:solidFill>
            <a:srgbClr val="E0FFFF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1086C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rgbClr val="1086C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3088" y="96588"/>
            <a:ext cx="690807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84869" y="1600200"/>
            <a:ext cx="654012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01113" y="84715"/>
            <a:ext cx="685444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>
            <a:alphaModFix amt="0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  <p:pic>
        <p:nvPicPr>
          <p:cNvPr id="15" name="Shape 15" descr="D212360D-B22E-41CD-A29D-87F67439EE0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0"/>
            <a:ext cx="9168000" cy="68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 descr="logo_def.png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9588" y="5617587"/>
            <a:ext cx="994412" cy="1157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 descr="Screen Shot 2015-09-04 at 17.15.47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967422" y="71218"/>
            <a:ext cx="1206506" cy="6732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9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10.pn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atlasoflivingaustralia/documentation/wiki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www.gbif.org/project/2015-ala-internationaliza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pchat.com/gx1ej3K6Q" TargetMode="External"/><Relationship Id="rId5" Type="http://schemas.openxmlformats.org/officeDocument/2006/relationships/hyperlink" Target="http://lists.gbif.org/mailman/listinfo/ala-info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2440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028664" y="2950882"/>
            <a:ext cx="61153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 Living Atlases community</a:t>
            </a:r>
            <a:endParaRPr sz="24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3937820" y="4395738"/>
            <a:ext cx="405771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Marie-Elise Lecoq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Lead developer, GBIF France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melecoq@gbif.fr</a:t>
            </a:r>
            <a:endParaRPr sz="16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" name="Shape 109"/>
          <p:cNvCxnSpPr/>
          <p:nvPr/>
        </p:nvCxnSpPr>
        <p:spPr>
          <a:xfrm rot="10800000" flipH="1">
            <a:off x="3937820" y="2819400"/>
            <a:ext cx="4495800" cy="7938"/>
          </a:xfrm>
          <a:prstGeom prst="straightConnector1">
            <a:avLst/>
          </a:prstGeom>
          <a:noFill/>
          <a:ln w="25400" cap="flat" cmpd="sng">
            <a:solidFill>
              <a:srgbClr val="86C54E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10" name="Shape 110"/>
          <p:cNvCxnSpPr/>
          <p:nvPr/>
        </p:nvCxnSpPr>
        <p:spPr>
          <a:xfrm rot="10800000" flipH="1">
            <a:off x="3938400" y="4233863"/>
            <a:ext cx="4495800" cy="7937"/>
          </a:xfrm>
          <a:prstGeom prst="straightConnector1">
            <a:avLst/>
          </a:prstGeom>
          <a:noFill/>
          <a:ln w="25400" cap="flat" cmpd="sng">
            <a:solidFill>
              <a:srgbClr val="86C54E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111" name="Shape 11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5968" y="140128"/>
            <a:ext cx="1478164" cy="98008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/>
          <p:nvPr/>
        </p:nvSpPr>
        <p:spPr>
          <a:xfrm>
            <a:off x="3937820" y="1646599"/>
            <a:ext cx="52061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International Living Atlases community</a:t>
            </a:r>
            <a:br>
              <a:rPr lang="fr-FR" sz="18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800" b="0" i="1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19/02/2018 - Madrid, Spain</a:t>
            </a:r>
            <a:endParaRPr sz="1600" i="1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9000" y="172384"/>
            <a:ext cx="1905000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605205" y="84586"/>
            <a:ext cx="7019966" cy="60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u="none" strike="noStrike" cap="non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Future…</a:t>
            </a:r>
            <a:endParaRPr sz="3600" b="0" i="0" u="none" strike="noStrike" cap="none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9989" y="5935998"/>
            <a:ext cx="190500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x="8217725" y="84586"/>
            <a:ext cx="926275" cy="12217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5690" y="84586"/>
            <a:ext cx="1116281" cy="111628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05205" y="1200867"/>
            <a:ext cx="6219783" cy="4735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More technical workshops </a:t>
            </a:r>
            <a:r>
              <a:rPr lang="fr-FR" sz="20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(at least one per year) focused on different modules of the platform (Species list, Spatial, etc.) and for different levels (beginners and advanced)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More GBIF participants will launch their portals in production</a:t>
            </a:r>
            <a:r>
              <a:rPr lang="fr-FR" sz="20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: Andorra, Benin, Luxembourg, Mexico, etc.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Improvement of the communication </a:t>
            </a:r>
            <a:r>
              <a:rPr lang="fr-FR" sz="20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between participants (project calls, helpdesk, bug report, etc.)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Answer project calls </a:t>
            </a:r>
            <a:r>
              <a:rPr lang="fr-FR" sz="20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to fund our technical workshops.</a:t>
            </a:r>
            <a:endParaRPr sz="20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8217725" y="5605153"/>
            <a:ext cx="843148" cy="1111895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 txBox="1"/>
          <p:nvPr/>
        </p:nvSpPr>
        <p:spPr>
          <a:xfrm rot="-5400000">
            <a:off x="-3158653" y="3243239"/>
            <a:ext cx="6922514" cy="605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r" rtl="0">
              <a:spcBef>
                <a:spcPts val="0"/>
              </a:spcBef>
              <a:spcAft>
                <a:spcPts val="0"/>
              </a:spcAft>
              <a:buClr>
                <a:srgbClr val="CC424E"/>
              </a:buClr>
              <a:buSzPts val="3200"/>
              <a:buFont typeface="Arial"/>
              <a:buNone/>
            </a:pPr>
            <a:r>
              <a:rPr lang="fr-FR" sz="3200">
                <a:solidFill>
                  <a:srgbClr val="CC424E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605205" y="84586"/>
            <a:ext cx="7019966" cy="60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u="none" strike="noStrike" cap="non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Thank you !</a:t>
            </a:r>
            <a:endParaRPr sz="3600" b="0" i="0" u="none" strike="noStrike" cap="none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9989" y="5935998"/>
            <a:ext cx="190500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/>
          <p:nvPr/>
        </p:nvSpPr>
        <p:spPr>
          <a:xfrm>
            <a:off x="8217725" y="84586"/>
            <a:ext cx="926275" cy="12217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5690" y="84586"/>
            <a:ext cx="1116281" cy="111628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/>
          <p:nvPr/>
        </p:nvSpPr>
        <p:spPr>
          <a:xfrm>
            <a:off x="8217725" y="5605153"/>
            <a:ext cx="843148" cy="1111895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 txBox="1"/>
          <p:nvPr/>
        </p:nvSpPr>
        <p:spPr>
          <a:xfrm rot="-5400000">
            <a:off x="-3158653" y="3243239"/>
            <a:ext cx="6922514" cy="605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r" rtl="0">
              <a:spcBef>
                <a:spcPts val="0"/>
              </a:spcBef>
              <a:spcAft>
                <a:spcPts val="0"/>
              </a:spcAft>
              <a:buClr>
                <a:srgbClr val="CC424E"/>
              </a:buClr>
              <a:buSzPts val="3200"/>
              <a:buFont typeface="Arial"/>
              <a:buNone/>
            </a:pPr>
            <a:r>
              <a:rPr lang="fr-FR" sz="3200">
                <a:solidFill>
                  <a:srgbClr val="CC424E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/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332" y="3189474"/>
            <a:ext cx="1791561" cy="1343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8951" y="1920851"/>
            <a:ext cx="1703666" cy="1367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922" y="5063505"/>
            <a:ext cx="1823455" cy="121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1371" y="4267757"/>
            <a:ext cx="1823455" cy="1367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5371" y="4603462"/>
            <a:ext cx="1823455" cy="1367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0761" y="949969"/>
            <a:ext cx="1823455" cy="1367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0835" y="4455390"/>
            <a:ext cx="1823455" cy="121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564" y="2201928"/>
            <a:ext cx="1958247" cy="130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9438" y="955964"/>
            <a:ext cx="1823455" cy="121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711" y="3614732"/>
            <a:ext cx="1974000" cy="1309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092" y="949969"/>
            <a:ext cx="1823455" cy="1215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2283" y="1885276"/>
            <a:ext cx="2557764" cy="1438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6538" y="3041335"/>
            <a:ext cx="1823455" cy="1367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605205" y="84586"/>
            <a:ext cx="7019966" cy="60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u="none" strike="noStrike" cap="non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Countries involved</a:t>
            </a:r>
            <a:endParaRPr sz="3600" b="0" i="0" u="none" strike="noStrike" cap="none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9989" y="5935998"/>
            <a:ext cx="190500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/>
        </p:nvSpPr>
        <p:spPr>
          <a:xfrm>
            <a:off x="8217725" y="84586"/>
            <a:ext cx="926275" cy="12217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5690" y="84586"/>
            <a:ext cx="1116281" cy="111628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/>
          <p:nvPr/>
        </p:nvSpPr>
        <p:spPr>
          <a:xfrm>
            <a:off x="8217725" y="5605153"/>
            <a:ext cx="843148" cy="1111895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/>
          <p:nvPr/>
        </p:nvSpPr>
        <p:spPr>
          <a:xfrm rot="-5400000">
            <a:off x="-3158653" y="3243239"/>
            <a:ext cx="6922514" cy="605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r" rtl="0">
              <a:spcBef>
                <a:spcPts val="0"/>
              </a:spcBef>
              <a:spcAft>
                <a:spcPts val="0"/>
              </a:spcAft>
              <a:buClr>
                <a:srgbClr val="CC424E"/>
              </a:buClr>
              <a:buSzPts val="3200"/>
              <a:buFont typeface="Arial"/>
              <a:buNone/>
            </a:pPr>
            <a:r>
              <a:rPr lang="fr-FR" sz="3200">
                <a:solidFill>
                  <a:srgbClr val="CC424E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604" y="782094"/>
            <a:ext cx="6820416" cy="556463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-579652" y="6188023"/>
            <a:ext cx="621978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created by Katia Cezón, GBIF Spain – https://tinyurl.com/ydc78p86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605205" y="84586"/>
            <a:ext cx="7019966" cy="829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u="none" strike="noStrike" cap="non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Living Atlases community</a:t>
            </a:r>
            <a:endParaRPr sz="3600" b="0" i="0" u="none" strike="noStrike" cap="none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8217725" y="84586"/>
            <a:ext cx="926275" cy="12217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5690" y="84586"/>
            <a:ext cx="1116281" cy="111628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/>
          <p:nvPr/>
        </p:nvSpPr>
        <p:spPr>
          <a:xfrm>
            <a:off x="8217725" y="5605153"/>
            <a:ext cx="843148" cy="1111895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/>
          <p:nvPr/>
        </p:nvSpPr>
        <p:spPr>
          <a:xfrm rot="-5400000">
            <a:off x="-3158653" y="3243239"/>
            <a:ext cx="6922514" cy="605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r" rtl="0">
              <a:spcBef>
                <a:spcPts val="0"/>
              </a:spcBef>
              <a:spcAft>
                <a:spcPts val="0"/>
              </a:spcAft>
              <a:buClr>
                <a:srgbClr val="CC424E"/>
              </a:buClr>
              <a:buSzPts val="3200"/>
              <a:buFont typeface="Arial"/>
              <a:buNone/>
            </a:pPr>
            <a:r>
              <a:rPr lang="fr-FR" sz="3200">
                <a:solidFill>
                  <a:srgbClr val="CC424E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234" y="695436"/>
            <a:ext cx="6371917" cy="6285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05205" y="84586"/>
            <a:ext cx="7019966" cy="60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u="none" strike="noStrike" cap="non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Portals in production</a:t>
            </a:r>
            <a:endParaRPr sz="3600" b="0" i="0" u="none" strike="noStrike" cap="none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/>
          <p:nvPr/>
        </p:nvSpPr>
        <p:spPr>
          <a:xfrm rot="-5400000">
            <a:off x="-3158653" y="3243239"/>
            <a:ext cx="6922514" cy="605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r" rtl="0">
              <a:spcBef>
                <a:spcPts val="0"/>
              </a:spcBef>
              <a:spcAft>
                <a:spcPts val="0"/>
              </a:spcAft>
              <a:buClr>
                <a:srgbClr val="CC424E"/>
              </a:buClr>
              <a:buSzPts val="3200"/>
              <a:buFont typeface="Arial"/>
              <a:buNone/>
            </a:pPr>
            <a:r>
              <a:rPr lang="fr-FR" sz="3200">
                <a:solidFill>
                  <a:srgbClr val="CC424E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  <a:endParaRPr/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158" y="124279"/>
            <a:ext cx="190500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5690" y="84586"/>
            <a:ext cx="1116281" cy="1116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342" y="3959671"/>
            <a:ext cx="1964353" cy="1168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344" y="2580786"/>
            <a:ext cx="1964353" cy="1168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559" y="1121888"/>
            <a:ext cx="1964353" cy="1168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4401" y="883590"/>
            <a:ext cx="2368388" cy="1408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4575" y="2580786"/>
            <a:ext cx="1964353" cy="1168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8377" y="2580786"/>
            <a:ext cx="1964353" cy="1168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343" y="5493995"/>
            <a:ext cx="1964353" cy="1168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2990" y="1121888"/>
            <a:ext cx="1964353" cy="1168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8377" y="3959671"/>
            <a:ext cx="1964353" cy="1168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4576" y="3970522"/>
            <a:ext cx="1964353" cy="1168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4576" y="5493948"/>
            <a:ext cx="1981183" cy="116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2747" y="5577234"/>
            <a:ext cx="1795612" cy="100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/>
          <p:nvPr/>
        </p:nvSpPr>
        <p:spPr>
          <a:xfrm>
            <a:off x="8217725" y="5605153"/>
            <a:ext cx="843148" cy="1111895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605205" y="84586"/>
            <a:ext cx="7019966" cy="60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u="none" strike="noStrike" cap="non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 sz="3600" b="0" i="0" u="none" strike="noStrike" cap="none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9989" y="5935998"/>
            <a:ext cx="190500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/>
          <p:nvPr/>
        </p:nvSpPr>
        <p:spPr>
          <a:xfrm>
            <a:off x="8217725" y="84586"/>
            <a:ext cx="926275" cy="12217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5690" y="84586"/>
            <a:ext cx="1116281" cy="111628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05205" y="1200867"/>
            <a:ext cx="6219783" cy="4735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Mailing List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ala.portal@lists.gbif.org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Registration: </a:t>
            </a:r>
            <a:r>
              <a:rPr lang="fr-FR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http://lists.gbif.org/mailman/listinfo/ala-info</a:t>
            </a:r>
            <a:endParaRPr sz="18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HipChat Room (for developers)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Public access: </a:t>
            </a:r>
            <a:r>
              <a:rPr lang="fr-FR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https://www.hipchat.com/gx1ej3K6Q</a:t>
            </a:r>
            <a:endParaRPr sz="18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Documentation</a:t>
            </a:r>
            <a:endParaRPr sz="1800" b="1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Char char="-"/>
            </a:pPr>
            <a:r>
              <a:rPr lang="fr-FR" sz="1800" b="0" i="1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ALA Key Technical Document </a:t>
            </a:r>
            <a:r>
              <a:rPr lang="fr-FR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http://www.gbif.org/project/2015-ala-internationalization</a:t>
            </a:r>
            <a:endParaRPr sz="18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Char char="-"/>
            </a:pPr>
            <a:r>
              <a:rPr lang="fr-FR" sz="1800" i="1"/>
              <a:t>Documentation wiki in the </a:t>
            </a:r>
            <a:r>
              <a:rPr lang="fr-FR" sz="1800" b="0" i="1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ALA GitHub </a:t>
            </a:r>
            <a:r>
              <a:rPr lang="fr-FR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https://github.com/atlasoflivingaustralia/documentation/wiki</a:t>
            </a:r>
            <a:endParaRPr sz="18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8217725" y="5605153"/>
            <a:ext cx="843148" cy="1111895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/>
          <p:nvPr/>
        </p:nvSpPr>
        <p:spPr>
          <a:xfrm rot="-5400000">
            <a:off x="-3158653" y="3243239"/>
            <a:ext cx="6922514" cy="605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r" rtl="0">
              <a:spcBef>
                <a:spcPts val="0"/>
              </a:spcBef>
              <a:spcAft>
                <a:spcPts val="0"/>
              </a:spcAft>
              <a:buClr>
                <a:srgbClr val="CC424E"/>
              </a:buClr>
              <a:buSzPts val="3200"/>
              <a:buFont typeface="Arial"/>
              <a:buNone/>
            </a:pPr>
            <a:r>
              <a:rPr lang="fr-FR" sz="3200">
                <a:solidFill>
                  <a:srgbClr val="CC424E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605205" y="84586"/>
            <a:ext cx="7019966" cy="60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u="none" strike="noStrike" cap="non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GBIF Programme page</a:t>
            </a:r>
            <a:endParaRPr sz="3600" b="0" i="0" u="none" strike="noStrike" cap="none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9989" y="5935998"/>
            <a:ext cx="190500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8217725" y="84586"/>
            <a:ext cx="926275" cy="12217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5690" y="84586"/>
            <a:ext cx="1116281" cy="111628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/>
          <p:nvPr/>
        </p:nvSpPr>
        <p:spPr>
          <a:xfrm>
            <a:off x="8217725" y="5605153"/>
            <a:ext cx="843148" cy="1111895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/>
          <p:nvPr/>
        </p:nvSpPr>
        <p:spPr>
          <a:xfrm rot="-5400000">
            <a:off x="-3158653" y="3243239"/>
            <a:ext cx="6922514" cy="605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r" rtl="0">
              <a:spcBef>
                <a:spcPts val="0"/>
              </a:spcBef>
              <a:spcAft>
                <a:spcPts val="0"/>
              </a:spcAft>
              <a:buClr>
                <a:srgbClr val="CC424E"/>
              </a:buClr>
              <a:buSzPts val="3200"/>
              <a:buFont typeface="Arial"/>
              <a:buNone/>
            </a:pPr>
            <a:r>
              <a:rPr lang="fr-FR" sz="3200">
                <a:solidFill>
                  <a:srgbClr val="CC424E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  <a:endParaRPr/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173" y="971901"/>
            <a:ext cx="6455234" cy="468096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605205" y="5702452"/>
            <a:ext cx="6219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https://www.gbif.org/programme/82953/living-atlases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605205" y="84586"/>
            <a:ext cx="7019966" cy="60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u="none" strike="noStrike" cap="non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Living Atlases community</a:t>
            </a:r>
            <a:endParaRPr sz="3600" b="0" i="0" u="none" strike="noStrike" cap="none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9989" y="5935998"/>
            <a:ext cx="190500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/>
          <p:nvPr/>
        </p:nvSpPr>
        <p:spPr>
          <a:xfrm>
            <a:off x="8217725" y="84586"/>
            <a:ext cx="926275" cy="12217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5690" y="84586"/>
            <a:ext cx="1116281" cy="111628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/>
          <p:nvPr/>
        </p:nvSpPr>
        <p:spPr>
          <a:xfrm>
            <a:off x="8217725" y="5605153"/>
            <a:ext cx="843148" cy="1111895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/>
          <p:nvPr/>
        </p:nvSpPr>
        <p:spPr>
          <a:xfrm rot="-5400000">
            <a:off x="-3158653" y="3243239"/>
            <a:ext cx="6922514" cy="605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r" rtl="0">
              <a:spcBef>
                <a:spcPts val="0"/>
              </a:spcBef>
              <a:spcAft>
                <a:spcPts val="0"/>
              </a:spcAft>
              <a:buClr>
                <a:srgbClr val="CC424E"/>
              </a:buClr>
              <a:buSzPts val="3200"/>
              <a:buFont typeface="Arial"/>
              <a:buNone/>
            </a:pPr>
            <a:r>
              <a:rPr lang="fr-FR" sz="3200">
                <a:solidFill>
                  <a:srgbClr val="CC424E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  <a:endParaRPr/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173" y="971900"/>
            <a:ext cx="6455234" cy="468096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/>
          <p:nvPr/>
        </p:nvSpPr>
        <p:spPr>
          <a:xfrm>
            <a:off x="605205" y="5702452"/>
            <a:ext cx="621978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https://living-atlases.gbif.org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605205" y="84586"/>
            <a:ext cx="7019966" cy="60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u="none" strike="noStrike" cap="non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2017 / 2018</a:t>
            </a:r>
            <a:endParaRPr sz="3600" b="0" i="0" u="none" strike="noStrike" cap="none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9989" y="5935998"/>
            <a:ext cx="190500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/>
          <p:nvPr/>
        </p:nvSpPr>
        <p:spPr>
          <a:xfrm>
            <a:off x="8217725" y="84586"/>
            <a:ext cx="926275" cy="12217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5690" y="84586"/>
            <a:ext cx="1116281" cy="111628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05205" y="1200867"/>
            <a:ext cx="6219783" cy="4735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CESP Project </a:t>
            </a:r>
            <a:r>
              <a:rPr lang="fr-FR" sz="18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CESP Regional event to organize the 1-week workshop in Feb 2018 in Madrid (current).</a:t>
            </a:r>
            <a:endParaRPr sz="18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CESP Mentoring between Canadensys and GBIF France to help open the community to French-speaking countries.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CESP Mentoring between GBIF Benin and GBIF France to install the Beninese data portal based on ALA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TDWG 2018 </a:t>
            </a:r>
            <a:r>
              <a:rPr lang="fr-FR" sz="18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1-session workshop around Atlas of Living Australia tools with demonstrations</a:t>
            </a:r>
            <a:endParaRPr sz="18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just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Collaboration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GBIF Argentina has begun to help installing ALA in Colombia.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GBIF Spain has begun to work on the installation of the ALA portal in GBIF Andorra and GBIF Luxemburg. </a:t>
            </a:r>
            <a:endParaRPr sz="18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8217725" y="5605153"/>
            <a:ext cx="843148" cy="1111895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/>
          <p:nvPr/>
        </p:nvSpPr>
        <p:spPr>
          <a:xfrm rot="-5400000">
            <a:off x="-3158653" y="3243239"/>
            <a:ext cx="6922514" cy="605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r" rtl="0">
              <a:spcBef>
                <a:spcPts val="0"/>
              </a:spcBef>
              <a:spcAft>
                <a:spcPts val="0"/>
              </a:spcAft>
              <a:buClr>
                <a:srgbClr val="CC424E"/>
              </a:buClr>
              <a:buSzPts val="3200"/>
              <a:buFont typeface="Arial"/>
              <a:buNone/>
            </a:pPr>
            <a:r>
              <a:rPr lang="fr-FR" sz="3200">
                <a:solidFill>
                  <a:srgbClr val="CC424E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605205" y="84586"/>
            <a:ext cx="7019966" cy="60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u="none" strike="noStrike" cap="non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Project call 2018/2019</a:t>
            </a:r>
            <a:endParaRPr sz="3600" b="0" i="0" u="none" strike="noStrike" cap="none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9989" y="5935998"/>
            <a:ext cx="190500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/>
          <p:nvPr/>
        </p:nvSpPr>
        <p:spPr>
          <a:xfrm>
            <a:off x="8217725" y="84586"/>
            <a:ext cx="926275" cy="12217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5690" y="84586"/>
            <a:ext cx="1116281" cy="111628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05205" y="1200867"/>
            <a:ext cx="6219783" cy="4735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CESP calls</a:t>
            </a:r>
            <a:r>
              <a:rPr lang="fr-FR" sz="18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CESP “Usage of the Canadensys and GBIF data portals: how to prepare your data, and reuse them on national and international platforms” between Canadensys and GBIF Spain (workshops). </a:t>
            </a:r>
            <a:endParaRPr/>
          </a:p>
          <a:p>
            <a:pPr marL="342900" marR="0" lvl="0" indent="-228600" algn="just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CESP between GBIF France and GBIF Togo to install the </a:t>
            </a:r>
            <a:r>
              <a:rPr lang="fr-FR" sz="1800"/>
              <a:t>Togolese</a:t>
            </a:r>
            <a:r>
              <a:rPr lang="fr-FR" sz="18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 data portal based on ALA.</a:t>
            </a:r>
            <a:endParaRPr/>
          </a:p>
          <a:p>
            <a:pPr marL="342900" marR="0" lvl="0" indent="-228600" algn="just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CESP Living Atlases community with two focus:</a:t>
            </a:r>
            <a:endParaRPr/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Documentation in the form of video tutorials and exercises in different languages.</a:t>
            </a:r>
            <a:endParaRPr/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Char char="-"/>
            </a:pPr>
            <a:r>
              <a:rPr lang="fr-FR" sz="18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Regional event to organize the 1-week workshop between April – June 2019 in France.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8217725" y="5605153"/>
            <a:ext cx="843148" cy="1111895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/>
          <p:nvPr/>
        </p:nvSpPr>
        <p:spPr>
          <a:xfrm rot="-5400000">
            <a:off x="-3158653" y="3243239"/>
            <a:ext cx="6922514" cy="605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r" rtl="0">
              <a:spcBef>
                <a:spcPts val="0"/>
              </a:spcBef>
              <a:spcAft>
                <a:spcPts val="0"/>
              </a:spcAft>
              <a:buClr>
                <a:srgbClr val="CC424E"/>
              </a:buClr>
              <a:buSzPts val="3200"/>
              <a:buFont typeface="Arial"/>
              <a:buNone/>
            </a:pPr>
            <a:r>
              <a:rPr lang="fr-FR" sz="3200">
                <a:solidFill>
                  <a:srgbClr val="CC424E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BIF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393</Words>
  <Application>Microsoft Office PowerPoint</Application>
  <PresentationFormat>Presentación en pantalla (4:3)</PresentationFormat>
  <Paragraphs>83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GBIF</vt:lpstr>
      <vt:lpstr> Living Atlases community</vt:lpstr>
      <vt:lpstr>Countries involved</vt:lpstr>
      <vt:lpstr>Living Atlases community</vt:lpstr>
      <vt:lpstr>Portals in production</vt:lpstr>
      <vt:lpstr>Communication</vt:lpstr>
      <vt:lpstr>GBIF Programme page</vt:lpstr>
      <vt:lpstr>Living Atlases community</vt:lpstr>
      <vt:lpstr>2017 / 2018</vt:lpstr>
      <vt:lpstr>Project call 2018/2019</vt:lpstr>
      <vt:lpstr>Future…</vt:lpstr>
      <vt:lpstr>Thank you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Living Atlases community</dc:title>
  <cp:lastModifiedBy>Miguel Vega Ruiz</cp:lastModifiedBy>
  <cp:revision>1</cp:revision>
  <dcterms:modified xsi:type="dcterms:W3CDTF">2018-02-20T07:18:19Z</dcterms:modified>
</cp:coreProperties>
</file>