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7A2"/>
    <a:srgbClr val="35A089"/>
    <a:srgbClr val="37DE98"/>
    <a:srgbClr val="CCF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68998" autoAdjust="0"/>
  </p:normalViewPr>
  <p:slideViewPr>
    <p:cSldViewPr snapToGrid="0" snapToObjects="1" showGuides="1">
      <p:cViewPr>
        <p:scale>
          <a:sx n="80" d="100"/>
          <a:sy n="80" d="100"/>
        </p:scale>
        <p:origin x="-450" y="-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37DE98"/>
              </a:solidFill>
            </c:spPr>
          </c:dPt>
          <c:dPt>
            <c:idx val="1"/>
            <c:bubble3D val="0"/>
            <c:spPr>
              <a:solidFill>
                <a:srgbClr val="CCFB62"/>
              </a:solidFill>
            </c:spPr>
          </c:dPt>
          <c:dPt>
            <c:idx val="2"/>
            <c:bubble3D val="0"/>
            <c:spPr>
              <a:solidFill>
                <a:srgbClr val="3A67A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GalanoGrotesque-SemiBold ☞"/>
                      </a:rPr>
                      <a:t>42 %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GalanoGrotesque-SemiBold ☞"/>
                      </a:rPr>
                      <a:t>31 %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GalanoGrotesque-SemiBold ☞"/>
                      </a:rPr>
                      <a:t>27 %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GalanoGrotesque-SemiBold ☞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CIENCIA CIUDADANA</c:v>
                </c:pt>
                <c:pt idx="1">
                  <c:v>ACADEMIA</c:v>
                </c:pt>
                <c:pt idx="2">
                  <c:v>ADMINISTRACIONES PÚBLICAS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0.42</c:v>
                </c:pt>
                <c:pt idx="1">
                  <c:v>0.31</c:v>
                </c:pt>
                <c:pt idx="2">
                  <c:v>0.27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1F39C-4C36-446D-91BF-9E7EF13ACF7C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907C154-7413-4199-ADF8-810C747F39A2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Visualización, consulta y descarga de datos</a:t>
          </a:r>
          <a:endParaRPr lang="es-ES" sz="18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4B5478C9-015B-4A1D-A8B8-DFFA755C697D}" type="parTrans" cxnId="{04366FA9-1BE4-4210-8169-010FA2FE9018}">
      <dgm:prSet/>
      <dgm:spPr/>
      <dgm:t>
        <a:bodyPr/>
        <a:lstStyle/>
        <a:p>
          <a:endParaRPr lang="es-ES"/>
        </a:p>
      </dgm:t>
    </dgm:pt>
    <dgm:pt modelId="{62A9F750-7332-491B-8AC1-F4279D3841E1}" type="sibTrans" cxnId="{04366FA9-1BE4-4210-8169-010FA2FE9018}">
      <dgm:prSet/>
      <dgm:spPr/>
      <dgm:t>
        <a:bodyPr/>
        <a:lstStyle/>
        <a:p>
          <a:endParaRPr lang="es-ES"/>
        </a:p>
      </dgm:t>
    </dgm:pt>
    <dgm:pt modelId="{0A45A270-4A5D-4134-8C70-AC7E5DC85911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Registro de colecciones</a:t>
          </a:r>
          <a:endParaRPr lang="es-ES" sz="18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CD36C0DE-A5AE-46A4-B1EC-D97780531C8B}" type="parTrans" cxnId="{1A17EC42-5F7D-48DB-B375-BCB28E1EF465}">
      <dgm:prSet/>
      <dgm:spPr/>
      <dgm:t>
        <a:bodyPr/>
        <a:lstStyle/>
        <a:p>
          <a:endParaRPr lang="es-ES"/>
        </a:p>
      </dgm:t>
    </dgm:pt>
    <dgm:pt modelId="{3340D4E4-8A65-4487-BD51-6D080301754D}" type="sibTrans" cxnId="{1A17EC42-5F7D-48DB-B375-BCB28E1EF465}">
      <dgm:prSet/>
      <dgm:spPr/>
      <dgm:t>
        <a:bodyPr/>
        <a:lstStyle/>
        <a:p>
          <a:endParaRPr lang="es-ES"/>
        </a:p>
      </dgm:t>
    </dgm:pt>
    <dgm:pt modelId="{5E3CE609-B739-4326-9279-22592A0DAE50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Ciencia ciudadana</a:t>
          </a:r>
        </a:p>
        <a:p>
          <a:endParaRPr lang="es-ES" sz="1800" dirty="0" smtClean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NATUSFERA</a:t>
          </a:r>
          <a:endParaRPr lang="es-ES" sz="18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60F8061C-2E10-4216-81B5-8104DA5FD6B0}" type="parTrans" cxnId="{7C79E394-B093-4E22-AC80-9D98259F01ED}">
      <dgm:prSet/>
      <dgm:spPr/>
      <dgm:t>
        <a:bodyPr/>
        <a:lstStyle/>
        <a:p>
          <a:endParaRPr lang="es-ES"/>
        </a:p>
      </dgm:t>
    </dgm:pt>
    <dgm:pt modelId="{E37EF740-EBC8-428B-B48A-0AC25D217628}" type="sibTrans" cxnId="{7C79E394-B093-4E22-AC80-9D98259F01ED}">
      <dgm:prSet/>
      <dgm:spPr/>
      <dgm:t>
        <a:bodyPr/>
        <a:lstStyle/>
        <a:p>
          <a:endParaRPr lang="es-ES"/>
        </a:p>
      </dgm:t>
    </dgm:pt>
    <dgm:pt modelId="{09BA033A-388F-4422-ADC6-A96392933592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Formación y divulgación</a:t>
          </a:r>
          <a:endParaRPr lang="es-ES" sz="18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D4BE5298-1442-4817-A512-B428F6176991}" type="parTrans" cxnId="{715E4235-99C0-4C4B-914A-B495AF813F88}">
      <dgm:prSet/>
      <dgm:spPr/>
      <dgm:t>
        <a:bodyPr/>
        <a:lstStyle/>
        <a:p>
          <a:endParaRPr lang="es-ES"/>
        </a:p>
      </dgm:t>
    </dgm:pt>
    <dgm:pt modelId="{DC7E6F7A-3B14-4627-A49A-33E86CA2F910}" type="sibTrans" cxnId="{715E4235-99C0-4C4B-914A-B495AF813F88}">
      <dgm:prSet/>
      <dgm:spPr/>
      <dgm:t>
        <a:bodyPr/>
        <a:lstStyle/>
        <a:p>
          <a:endParaRPr lang="es-ES"/>
        </a:p>
      </dgm:t>
    </dgm:pt>
    <dgm:pt modelId="{669B87B1-456F-4049-AF79-A7730AF2BB5F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Desarrollo de software de gestión y calidad</a:t>
          </a:r>
          <a:endParaRPr lang="es-ES" sz="18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B9E14F4B-05F9-406A-AAC6-C612D1A6A521}" type="parTrans" cxnId="{CB6FB28B-A801-4334-BEDC-2644E50C344C}">
      <dgm:prSet/>
      <dgm:spPr/>
      <dgm:t>
        <a:bodyPr/>
        <a:lstStyle/>
        <a:p>
          <a:endParaRPr lang="es-ES"/>
        </a:p>
      </dgm:t>
    </dgm:pt>
    <dgm:pt modelId="{3E56A33E-BF57-4CD6-B30D-7E553DFC5911}" type="sibTrans" cxnId="{CB6FB28B-A801-4334-BEDC-2644E50C344C}">
      <dgm:prSet/>
      <dgm:spPr/>
      <dgm:t>
        <a:bodyPr/>
        <a:lstStyle/>
        <a:p>
          <a:endParaRPr lang="es-ES"/>
        </a:p>
      </dgm:t>
    </dgm:pt>
    <dgm:pt modelId="{3F92ABBA-A4BE-4DD6-B9E1-41866E19F66F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Soporte a usuarios</a:t>
          </a:r>
          <a:endParaRPr lang="es-ES" sz="18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30FDACA3-FA99-4521-BFF9-B43369C33C02}" type="parTrans" cxnId="{8D823AC3-AB25-4C5D-985E-A550B24873B2}">
      <dgm:prSet/>
      <dgm:spPr/>
      <dgm:t>
        <a:bodyPr/>
        <a:lstStyle/>
        <a:p>
          <a:endParaRPr lang="es-ES"/>
        </a:p>
      </dgm:t>
    </dgm:pt>
    <dgm:pt modelId="{6A7E26AA-0096-41CD-B630-914A8E6EA4B1}" type="sibTrans" cxnId="{8D823AC3-AB25-4C5D-985E-A550B24873B2}">
      <dgm:prSet/>
      <dgm:spPr/>
      <dgm:t>
        <a:bodyPr/>
        <a:lstStyle/>
        <a:p>
          <a:endParaRPr lang="es-ES"/>
        </a:p>
      </dgm:t>
    </dgm:pt>
    <dgm:pt modelId="{6EC60D90-B57E-4AA9-B86B-7DA1D39B3017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Difusión y comunicación</a:t>
          </a:r>
          <a:endParaRPr lang="es-ES" sz="18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37E4D560-DD42-4D32-BADE-46D39F699432}" type="parTrans" cxnId="{3CDB3D50-4C31-46E4-A016-6124A1D1BFEA}">
      <dgm:prSet/>
      <dgm:spPr/>
      <dgm:t>
        <a:bodyPr/>
        <a:lstStyle/>
        <a:p>
          <a:endParaRPr lang="es-ES"/>
        </a:p>
      </dgm:t>
    </dgm:pt>
    <dgm:pt modelId="{D40C9B79-DA6C-4416-A431-B82B9746796F}" type="sibTrans" cxnId="{3CDB3D50-4C31-46E4-A016-6124A1D1BFEA}">
      <dgm:prSet/>
      <dgm:spPr/>
      <dgm:t>
        <a:bodyPr/>
        <a:lstStyle/>
        <a:p>
          <a:endParaRPr lang="es-ES"/>
        </a:p>
      </dgm:t>
    </dgm:pt>
    <dgm:pt modelId="{C19F0504-D6A3-422E-BCE4-4FA2C671937F}">
      <dgm:prSet phldrT="[Tex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Estandarización, depuración y publicación de datos </a:t>
          </a:r>
        </a:p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= </a:t>
          </a:r>
        </a:p>
        <a:p>
          <a:r>
            <a:rPr lang="es-ES" sz="18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sencillez y calidad</a:t>
          </a:r>
          <a:endParaRPr lang="es-ES" sz="18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gm:t>
    </dgm:pt>
    <dgm:pt modelId="{5F3D8234-E368-47CA-ADDA-D0B6643439CB}" type="parTrans" cxnId="{6A851B85-6799-4DFF-9498-556B32C84800}">
      <dgm:prSet/>
      <dgm:spPr/>
      <dgm:t>
        <a:bodyPr/>
        <a:lstStyle/>
        <a:p>
          <a:endParaRPr lang="es-ES"/>
        </a:p>
      </dgm:t>
    </dgm:pt>
    <dgm:pt modelId="{A3F6FCF0-C6A4-4271-B001-46C066862044}" type="sibTrans" cxnId="{6A851B85-6799-4DFF-9498-556B32C84800}">
      <dgm:prSet/>
      <dgm:spPr/>
      <dgm:t>
        <a:bodyPr/>
        <a:lstStyle/>
        <a:p>
          <a:endParaRPr lang="es-ES"/>
        </a:p>
      </dgm:t>
    </dgm:pt>
    <dgm:pt modelId="{215FA2F4-A523-4FF1-8289-3E4BE7C227C8}" type="pres">
      <dgm:prSet presAssocID="{5901F39C-4C36-446D-91BF-9E7EF13ACF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C98BC4-2695-4629-A4EE-32AFC2889593}" type="pres">
      <dgm:prSet presAssocID="{C19F0504-D6A3-422E-BCE4-4FA2C671937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0B2F8C-2F6E-4C2C-8329-9B624CAB2DA6}" type="pres">
      <dgm:prSet presAssocID="{A3F6FCF0-C6A4-4271-B001-46C066862044}" presName="sibTrans" presStyleCnt="0"/>
      <dgm:spPr/>
    </dgm:pt>
    <dgm:pt modelId="{3BC3B4B3-5A78-48A7-B450-B0007AADC473}" type="pres">
      <dgm:prSet presAssocID="{8907C154-7413-4199-ADF8-810C747F39A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3E80DC-4781-49AE-AB59-64D50D36ED5E}" type="pres">
      <dgm:prSet presAssocID="{62A9F750-7332-491B-8AC1-F4279D3841E1}" presName="sibTrans" presStyleCnt="0"/>
      <dgm:spPr/>
    </dgm:pt>
    <dgm:pt modelId="{404A8E08-03F5-405C-8098-FCC2C38048A8}" type="pres">
      <dgm:prSet presAssocID="{0A45A270-4A5D-4134-8C70-AC7E5DC8591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0A5BDB-82A0-4A08-AC12-D74F181ED1CE}" type="pres">
      <dgm:prSet presAssocID="{3340D4E4-8A65-4487-BD51-6D080301754D}" presName="sibTrans" presStyleCnt="0"/>
      <dgm:spPr/>
    </dgm:pt>
    <dgm:pt modelId="{DA84FF13-07D7-4E94-9F4A-D10735E2904C}" type="pres">
      <dgm:prSet presAssocID="{5E3CE609-B739-4326-9279-22592A0DAE5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9062F-9373-4943-B5EF-16972D8E3081}" type="pres">
      <dgm:prSet presAssocID="{E37EF740-EBC8-428B-B48A-0AC25D217628}" presName="sibTrans" presStyleCnt="0"/>
      <dgm:spPr/>
    </dgm:pt>
    <dgm:pt modelId="{5D659881-B122-46B4-828E-48228AEB3F14}" type="pres">
      <dgm:prSet presAssocID="{09BA033A-388F-4422-ADC6-A96392933592}" presName="node" presStyleLbl="node1" presStyleIdx="4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F9CCB-A66D-4B77-9317-C915AB9BA6B4}" type="pres">
      <dgm:prSet presAssocID="{DC7E6F7A-3B14-4627-A49A-33E86CA2F910}" presName="sibTrans" presStyleCnt="0"/>
      <dgm:spPr/>
    </dgm:pt>
    <dgm:pt modelId="{F86D2FB8-7C30-40B6-9E81-168C627A3590}" type="pres">
      <dgm:prSet presAssocID="{669B87B1-456F-4049-AF79-A7730AF2BB5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F3CD6-CDFA-4F25-940D-837A9D42B023}" type="pres">
      <dgm:prSet presAssocID="{3E56A33E-BF57-4CD6-B30D-7E553DFC5911}" presName="sibTrans" presStyleCnt="0"/>
      <dgm:spPr/>
    </dgm:pt>
    <dgm:pt modelId="{E78CF164-601C-405A-B3C8-550D2E7F38BD}" type="pres">
      <dgm:prSet presAssocID="{3F92ABBA-A4BE-4DD6-B9E1-41866E19F66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1F4E68-9EE4-4EDB-8435-5C4D09478D6B}" type="pres">
      <dgm:prSet presAssocID="{6A7E26AA-0096-41CD-B630-914A8E6EA4B1}" presName="sibTrans" presStyleCnt="0"/>
      <dgm:spPr/>
    </dgm:pt>
    <dgm:pt modelId="{0A620963-CF82-43E7-BFC6-85AD2FCE73D8}" type="pres">
      <dgm:prSet presAssocID="{6EC60D90-B57E-4AA9-B86B-7DA1D39B301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366FA9-1BE4-4210-8169-010FA2FE9018}" srcId="{5901F39C-4C36-446D-91BF-9E7EF13ACF7C}" destId="{8907C154-7413-4199-ADF8-810C747F39A2}" srcOrd="1" destOrd="0" parTransId="{4B5478C9-015B-4A1D-A8B8-DFFA755C697D}" sibTransId="{62A9F750-7332-491B-8AC1-F4279D3841E1}"/>
    <dgm:cxn modelId="{7C79E394-B093-4E22-AC80-9D98259F01ED}" srcId="{5901F39C-4C36-446D-91BF-9E7EF13ACF7C}" destId="{5E3CE609-B739-4326-9279-22592A0DAE50}" srcOrd="3" destOrd="0" parTransId="{60F8061C-2E10-4216-81B5-8104DA5FD6B0}" sibTransId="{E37EF740-EBC8-428B-B48A-0AC25D217628}"/>
    <dgm:cxn modelId="{3CDB3D50-4C31-46E4-A016-6124A1D1BFEA}" srcId="{5901F39C-4C36-446D-91BF-9E7EF13ACF7C}" destId="{6EC60D90-B57E-4AA9-B86B-7DA1D39B3017}" srcOrd="7" destOrd="0" parTransId="{37E4D560-DD42-4D32-BADE-46D39F699432}" sibTransId="{D40C9B79-DA6C-4416-A431-B82B9746796F}"/>
    <dgm:cxn modelId="{0A3BF1A6-8C18-425A-A6BC-E70BC1029677}" type="presOf" srcId="{5901F39C-4C36-446D-91BF-9E7EF13ACF7C}" destId="{215FA2F4-A523-4FF1-8289-3E4BE7C227C8}" srcOrd="0" destOrd="0" presId="urn:microsoft.com/office/officeart/2005/8/layout/default"/>
    <dgm:cxn modelId="{07433A30-62F5-4E96-92E4-2229CBB17927}" type="presOf" srcId="{6EC60D90-B57E-4AA9-B86B-7DA1D39B3017}" destId="{0A620963-CF82-43E7-BFC6-85AD2FCE73D8}" srcOrd="0" destOrd="0" presId="urn:microsoft.com/office/officeart/2005/8/layout/default"/>
    <dgm:cxn modelId="{E71E2C70-8D02-40EA-BA57-F1F9C25DCBB7}" type="presOf" srcId="{8907C154-7413-4199-ADF8-810C747F39A2}" destId="{3BC3B4B3-5A78-48A7-B450-B0007AADC473}" srcOrd="0" destOrd="0" presId="urn:microsoft.com/office/officeart/2005/8/layout/default"/>
    <dgm:cxn modelId="{C0B300C0-243E-400F-94C7-A3216D5BCFD0}" type="presOf" srcId="{3F92ABBA-A4BE-4DD6-B9E1-41866E19F66F}" destId="{E78CF164-601C-405A-B3C8-550D2E7F38BD}" srcOrd="0" destOrd="0" presId="urn:microsoft.com/office/officeart/2005/8/layout/default"/>
    <dgm:cxn modelId="{6A851B85-6799-4DFF-9498-556B32C84800}" srcId="{5901F39C-4C36-446D-91BF-9E7EF13ACF7C}" destId="{C19F0504-D6A3-422E-BCE4-4FA2C671937F}" srcOrd="0" destOrd="0" parTransId="{5F3D8234-E368-47CA-ADDA-D0B6643439CB}" sibTransId="{A3F6FCF0-C6A4-4271-B001-46C066862044}"/>
    <dgm:cxn modelId="{86015792-A669-435A-93F0-69AC3BE6F2DA}" type="presOf" srcId="{669B87B1-456F-4049-AF79-A7730AF2BB5F}" destId="{F86D2FB8-7C30-40B6-9E81-168C627A3590}" srcOrd="0" destOrd="0" presId="urn:microsoft.com/office/officeart/2005/8/layout/default"/>
    <dgm:cxn modelId="{CB6FB28B-A801-4334-BEDC-2644E50C344C}" srcId="{5901F39C-4C36-446D-91BF-9E7EF13ACF7C}" destId="{669B87B1-456F-4049-AF79-A7730AF2BB5F}" srcOrd="5" destOrd="0" parTransId="{B9E14F4B-05F9-406A-AAC6-C612D1A6A521}" sibTransId="{3E56A33E-BF57-4CD6-B30D-7E553DFC5911}"/>
    <dgm:cxn modelId="{C198DB15-EB7A-4308-AFC5-C491B6FBD290}" type="presOf" srcId="{0A45A270-4A5D-4134-8C70-AC7E5DC85911}" destId="{404A8E08-03F5-405C-8098-FCC2C38048A8}" srcOrd="0" destOrd="0" presId="urn:microsoft.com/office/officeart/2005/8/layout/default"/>
    <dgm:cxn modelId="{13A46FAB-0A88-44EB-A3AF-0D8C5AAA5D95}" type="presOf" srcId="{09BA033A-388F-4422-ADC6-A96392933592}" destId="{5D659881-B122-46B4-828E-48228AEB3F14}" srcOrd="0" destOrd="0" presId="urn:microsoft.com/office/officeart/2005/8/layout/default"/>
    <dgm:cxn modelId="{8D823AC3-AB25-4C5D-985E-A550B24873B2}" srcId="{5901F39C-4C36-446D-91BF-9E7EF13ACF7C}" destId="{3F92ABBA-A4BE-4DD6-B9E1-41866E19F66F}" srcOrd="6" destOrd="0" parTransId="{30FDACA3-FA99-4521-BFF9-B43369C33C02}" sibTransId="{6A7E26AA-0096-41CD-B630-914A8E6EA4B1}"/>
    <dgm:cxn modelId="{11A74FD8-8A00-45D5-B191-32BD22174331}" type="presOf" srcId="{5E3CE609-B739-4326-9279-22592A0DAE50}" destId="{DA84FF13-07D7-4E94-9F4A-D10735E2904C}" srcOrd="0" destOrd="0" presId="urn:microsoft.com/office/officeart/2005/8/layout/default"/>
    <dgm:cxn modelId="{E8442CCB-03ED-457F-B19E-CC19F92FE895}" type="presOf" srcId="{C19F0504-D6A3-422E-BCE4-4FA2C671937F}" destId="{18C98BC4-2695-4629-A4EE-32AFC2889593}" srcOrd="0" destOrd="0" presId="urn:microsoft.com/office/officeart/2005/8/layout/default"/>
    <dgm:cxn modelId="{1A17EC42-5F7D-48DB-B375-BCB28E1EF465}" srcId="{5901F39C-4C36-446D-91BF-9E7EF13ACF7C}" destId="{0A45A270-4A5D-4134-8C70-AC7E5DC85911}" srcOrd="2" destOrd="0" parTransId="{CD36C0DE-A5AE-46A4-B1EC-D97780531C8B}" sibTransId="{3340D4E4-8A65-4487-BD51-6D080301754D}"/>
    <dgm:cxn modelId="{715E4235-99C0-4C4B-914A-B495AF813F88}" srcId="{5901F39C-4C36-446D-91BF-9E7EF13ACF7C}" destId="{09BA033A-388F-4422-ADC6-A96392933592}" srcOrd="4" destOrd="0" parTransId="{D4BE5298-1442-4817-A512-B428F6176991}" sibTransId="{DC7E6F7A-3B14-4627-A49A-33E86CA2F910}"/>
    <dgm:cxn modelId="{1E51855F-7373-4E36-9617-D7311E403D3C}" type="presParOf" srcId="{215FA2F4-A523-4FF1-8289-3E4BE7C227C8}" destId="{18C98BC4-2695-4629-A4EE-32AFC2889593}" srcOrd="0" destOrd="0" presId="urn:microsoft.com/office/officeart/2005/8/layout/default"/>
    <dgm:cxn modelId="{20EAABBE-940B-4559-9B88-6C823D98C411}" type="presParOf" srcId="{215FA2F4-A523-4FF1-8289-3E4BE7C227C8}" destId="{7A0B2F8C-2F6E-4C2C-8329-9B624CAB2DA6}" srcOrd="1" destOrd="0" presId="urn:microsoft.com/office/officeart/2005/8/layout/default"/>
    <dgm:cxn modelId="{04285B01-2824-4E18-AEB9-F845F3453F00}" type="presParOf" srcId="{215FA2F4-A523-4FF1-8289-3E4BE7C227C8}" destId="{3BC3B4B3-5A78-48A7-B450-B0007AADC473}" srcOrd="2" destOrd="0" presId="urn:microsoft.com/office/officeart/2005/8/layout/default"/>
    <dgm:cxn modelId="{2CA76483-BE6F-4136-B6FE-6953CC3662B3}" type="presParOf" srcId="{215FA2F4-A523-4FF1-8289-3E4BE7C227C8}" destId="{A33E80DC-4781-49AE-AB59-64D50D36ED5E}" srcOrd="3" destOrd="0" presId="urn:microsoft.com/office/officeart/2005/8/layout/default"/>
    <dgm:cxn modelId="{FDED8C5D-914B-48D6-83FE-3CED7C3B9A38}" type="presParOf" srcId="{215FA2F4-A523-4FF1-8289-3E4BE7C227C8}" destId="{404A8E08-03F5-405C-8098-FCC2C38048A8}" srcOrd="4" destOrd="0" presId="urn:microsoft.com/office/officeart/2005/8/layout/default"/>
    <dgm:cxn modelId="{29037FB3-88E7-4E81-B19C-F7D827BD8972}" type="presParOf" srcId="{215FA2F4-A523-4FF1-8289-3E4BE7C227C8}" destId="{4E0A5BDB-82A0-4A08-AC12-D74F181ED1CE}" srcOrd="5" destOrd="0" presId="urn:microsoft.com/office/officeart/2005/8/layout/default"/>
    <dgm:cxn modelId="{E4A7CECC-DB61-4113-A6EB-9105B5F5D88F}" type="presParOf" srcId="{215FA2F4-A523-4FF1-8289-3E4BE7C227C8}" destId="{DA84FF13-07D7-4E94-9F4A-D10735E2904C}" srcOrd="6" destOrd="0" presId="urn:microsoft.com/office/officeart/2005/8/layout/default"/>
    <dgm:cxn modelId="{5A4734A7-DD3B-4B3B-9799-6F4CDCD3A825}" type="presParOf" srcId="{215FA2F4-A523-4FF1-8289-3E4BE7C227C8}" destId="{A119062F-9373-4943-B5EF-16972D8E3081}" srcOrd="7" destOrd="0" presId="urn:microsoft.com/office/officeart/2005/8/layout/default"/>
    <dgm:cxn modelId="{1E9F00D8-9F19-4139-8D37-1FBA4999AE61}" type="presParOf" srcId="{215FA2F4-A523-4FF1-8289-3E4BE7C227C8}" destId="{5D659881-B122-46B4-828E-48228AEB3F14}" srcOrd="8" destOrd="0" presId="urn:microsoft.com/office/officeart/2005/8/layout/default"/>
    <dgm:cxn modelId="{081F1296-B18E-4AFB-B846-C24944286378}" type="presParOf" srcId="{215FA2F4-A523-4FF1-8289-3E4BE7C227C8}" destId="{F07F9CCB-A66D-4B77-9317-C915AB9BA6B4}" srcOrd="9" destOrd="0" presId="urn:microsoft.com/office/officeart/2005/8/layout/default"/>
    <dgm:cxn modelId="{6F67F628-8708-4D3F-B8BC-B134C6CC4732}" type="presParOf" srcId="{215FA2F4-A523-4FF1-8289-3E4BE7C227C8}" destId="{F86D2FB8-7C30-40B6-9E81-168C627A3590}" srcOrd="10" destOrd="0" presId="urn:microsoft.com/office/officeart/2005/8/layout/default"/>
    <dgm:cxn modelId="{A779217E-3D5C-456F-BAAA-4780BE7EAAF2}" type="presParOf" srcId="{215FA2F4-A523-4FF1-8289-3E4BE7C227C8}" destId="{FB3F3CD6-CDFA-4F25-940D-837A9D42B023}" srcOrd="11" destOrd="0" presId="urn:microsoft.com/office/officeart/2005/8/layout/default"/>
    <dgm:cxn modelId="{74D4066F-5A90-43FB-9A8F-2562C7FBEF13}" type="presParOf" srcId="{215FA2F4-A523-4FF1-8289-3E4BE7C227C8}" destId="{E78CF164-601C-405A-B3C8-550D2E7F38BD}" srcOrd="12" destOrd="0" presId="urn:microsoft.com/office/officeart/2005/8/layout/default"/>
    <dgm:cxn modelId="{57D88A31-FFA8-4717-B3AC-31A4DA4A8855}" type="presParOf" srcId="{215FA2F4-A523-4FF1-8289-3E4BE7C227C8}" destId="{C21F4E68-9EE4-4EDB-8435-5C4D09478D6B}" srcOrd="13" destOrd="0" presId="urn:microsoft.com/office/officeart/2005/8/layout/default"/>
    <dgm:cxn modelId="{8CA97B06-BA2E-4800-ACB5-7B832AE13C45}" type="presParOf" srcId="{215FA2F4-A523-4FF1-8289-3E4BE7C227C8}" destId="{0A620963-CF82-43E7-BFC6-85AD2FCE73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98BC4-2695-4629-A4EE-32AFC2889593}">
      <dsp:nvSpPr>
        <dsp:cNvPr id="0" name=""/>
        <dsp:cNvSpPr/>
      </dsp:nvSpPr>
      <dsp:spPr>
        <a:xfrm>
          <a:off x="3302" y="455314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Estandarización, depuración y publicación de datos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=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sencillez y calidad</a:t>
          </a:r>
          <a:endParaRPr lang="es-ES" sz="1800" kern="12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3302" y="455314"/>
        <a:ext cx="2619995" cy="1571997"/>
      </dsp:txXfrm>
    </dsp:sp>
    <dsp:sp modelId="{3BC3B4B3-5A78-48A7-B450-B0007AADC473}">
      <dsp:nvSpPr>
        <dsp:cNvPr id="0" name=""/>
        <dsp:cNvSpPr/>
      </dsp:nvSpPr>
      <dsp:spPr>
        <a:xfrm>
          <a:off x="2885297" y="455314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Visualización, consulta y descarga de datos</a:t>
          </a:r>
          <a:endParaRPr lang="es-ES" sz="1800" kern="12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2885297" y="455314"/>
        <a:ext cx="2619995" cy="1571997"/>
      </dsp:txXfrm>
    </dsp:sp>
    <dsp:sp modelId="{404A8E08-03F5-405C-8098-FCC2C38048A8}">
      <dsp:nvSpPr>
        <dsp:cNvPr id="0" name=""/>
        <dsp:cNvSpPr/>
      </dsp:nvSpPr>
      <dsp:spPr>
        <a:xfrm>
          <a:off x="5767293" y="455314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Registro de colecciones</a:t>
          </a:r>
          <a:endParaRPr lang="es-ES" sz="1800" kern="12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5767293" y="455314"/>
        <a:ext cx="2619995" cy="1571997"/>
      </dsp:txXfrm>
    </dsp:sp>
    <dsp:sp modelId="{DA84FF13-07D7-4E94-9F4A-D10735E2904C}">
      <dsp:nvSpPr>
        <dsp:cNvPr id="0" name=""/>
        <dsp:cNvSpPr/>
      </dsp:nvSpPr>
      <dsp:spPr>
        <a:xfrm>
          <a:off x="8649288" y="455314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Ciencia ciudadana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A67A2"/>
              </a:solidFill>
              <a:latin typeface="GalanoGrotesque-SemiBold ☞"/>
              <a:cs typeface="Calibri" panose="020F0502020204030204" pitchFamily="34" charset="0"/>
            </a:rPr>
            <a:t>NATUSFERA</a:t>
          </a:r>
          <a:endParaRPr lang="es-ES" sz="1800" kern="1200" dirty="0">
            <a:solidFill>
              <a:srgbClr val="3A67A2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8649288" y="455314"/>
        <a:ext cx="2619995" cy="1571997"/>
      </dsp:txXfrm>
    </dsp:sp>
    <dsp:sp modelId="{5D659881-B122-46B4-828E-48228AEB3F14}">
      <dsp:nvSpPr>
        <dsp:cNvPr id="0" name=""/>
        <dsp:cNvSpPr/>
      </dsp:nvSpPr>
      <dsp:spPr>
        <a:xfrm>
          <a:off x="1" y="2289311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Formación y divulgación</a:t>
          </a:r>
          <a:endParaRPr lang="es-ES" sz="1800" kern="12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1" y="2289311"/>
        <a:ext cx="2619995" cy="1571997"/>
      </dsp:txXfrm>
    </dsp:sp>
    <dsp:sp modelId="{F86D2FB8-7C30-40B6-9E81-168C627A3590}">
      <dsp:nvSpPr>
        <dsp:cNvPr id="0" name=""/>
        <dsp:cNvSpPr/>
      </dsp:nvSpPr>
      <dsp:spPr>
        <a:xfrm>
          <a:off x="2885297" y="2289311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Desarrollo de software de gestión y calidad</a:t>
          </a:r>
          <a:endParaRPr lang="es-ES" sz="1800" kern="12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2885297" y="2289311"/>
        <a:ext cx="2619995" cy="1571997"/>
      </dsp:txXfrm>
    </dsp:sp>
    <dsp:sp modelId="{E78CF164-601C-405A-B3C8-550D2E7F38BD}">
      <dsp:nvSpPr>
        <dsp:cNvPr id="0" name=""/>
        <dsp:cNvSpPr/>
      </dsp:nvSpPr>
      <dsp:spPr>
        <a:xfrm>
          <a:off x="5767293" y="2289311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Soporte a usuarios</a:t>
          </a:r>
          <a:endParaRPr lang="es-ES" sz="1800" kern="12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5767293" y="2289311"/>
        <a:ext cx="2619995" cy="1571997"/>
      </dsp:txXfrm>
    </dsp:sp>
    <dsp:sp modelId="{0A620963-CF82-43E7-BFC6-85AD2FCE73D8}">
      <dsp:nvSpPr>
        <dsp:cNvPr id="0" name=""/>
        <dsp:cNvSpPr/>
      </dsp:nvSpPr>
      <dsp:spPr>
        <a:xfrm>
          <a:off x="8649288" y="2289311"/>
          <a:ext cx="2619995" cy="1571997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35A089"/>
              </a:solidFill>
              <a:latin typeface="GalanoGrotesque-SemiBold ☞"/>
              <a:cs typeface="Calibri" panose="020F0502020204030204" pitchFamily="34" charset="0"/>
            </a:rPr>
            <a:t>Difusión y comunicación</a:t>
          </a:r>
          <a:endParaRPr lang="es-ES" sz="1800" kern="1200" dirty="0">
            <a:solidFill>
              <a:srgbClr val="35A089"/>
            </a:solidFill>
            <a:latin typeface="GalanoGrotesque-SemiBold ☞"/>
            <a:cs typeface="Calibri" panose="020F0502020204030204" pitchFamily="34" charset="0"/>
          </a:endParaRPr>
        </a:p>
      </dsp:txBody>
      <dsp:txXfrm>
        <a:off x="8649288" y="2289311"/>
        <a:ext cx="2619995" cy="1571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C72B-C601-8443-B019-AADD5860A6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B7B0-476C-F348-B22E-8AE3AC64DF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2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2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2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9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5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0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2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B7B0-476C-F348-B22E-8AE3AC64D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00553" y="2407121"/>
            <a:ext cx="3053704" cy="1542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370157" y="2407121"/>
            <a:ext cx="3251199" cy="15425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100553" y="4081463"/>
            <a:ext cx="3053704" cy="1544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370157" y="4081463"/>
            <a:ext cx="3251199" cy="1544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837258" y="2407121"/>
            <a:ext cx="2953150" cy="15425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7837258" y="4081463"/>
            <a:ext cx="2953150" cy="1544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8980" y="-3915672"/>
            <a:ext cx="8800412" cy="11793527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48425" y="0"/>
            <a:ext cx="4937125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2238" y="1981200"/>
            <a:ext cx="4881562" cy="35147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61125" y="847725"/>
            <a:ext cx="4884738" cy="50006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2784" y="4024746"/>
            <a:ext cx="13513232" cy="62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96330" y="927441"/>
            <a:ext cx="4757470" cy="2236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596330" y="3375859"/>
            <a:ext cx="4757470" cy="2236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43737" y="-2128838"/>
            <a:ext cx="22417088" cy="118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43737" y="-2128838"/>
            <a:ext cx="22417088" cy="1183005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0700" y="466725"/>
            <a:ext cx="11118850" cy="58785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" y="-1"/>
            <a:ext cx="2846408" cy="42313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211689" y="4468091"/>
            <a:ext cx="5980312" cy="23899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468091"/>
            <a:ext cx="5980312" cy="23899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077786" y="-1"/>
            <a:ext cx="2902526" cy="42313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9289474" y="-1"/>
            <a:ext cx="2902527" cy="42313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211689" y="-1"/>
            <a:ext cx="2846408" cy="42313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85" y="628118"/>
            <a:ext cx="3356068" cy="5222098"/>
          </a:xfrm>
          <a:prstGeom prst="rect">
            <a:avLst/>
          </a:prstGeom>
        </p:spPr>
      </p:pic>
      <p:sp>
        <p:nvSpPr>
          <p:cNvPr id="14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449542" y="1389690"/>
            <a:ext cx="2078460" cy="3698954"/>
          </a:xfrm>
          <a:custGeom>
            <a:avLst/>
            <a:gdLst>
              <a:gd name="connsiteX0" fmla="*/ 0 w 4364182"/>
              <a:gd name="connsiteY0" fmla="*/ 0 h 4523530"/>
              <a:gd name="connsiteX1" fmla="*/ 4364182 w 4364182"/>
              <a:gd name="connsiteY1" fmla="*/ 0 h 4523530"/>
              <a:gd name="connsiteX2" fmla="*/ 4364182 w 4364182"/>
              <a:gd name="connsiteY2" fmla="*/ 4523530 h 4523530"/>
              <a:gd name="connsiteX3" fmla="*/ 0 w 4364182"/>
              <a:gd name="connsiteY3" fmla="*/ 4523530 h 452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4182" h="4523530">
                <a:moveTo>
                  <a:pt x="0" y="0"/>
                </a:moveTo>
                <a:lnTo>
                  <a:pt x="4364182" y="0"/>
                </a:lnTo>
                <a:lnTo>
                  <a:pt x="4364182" y="4523530"/>
                </a:lnTo>
                <a:lnTo>
                  <a:pt x="0" y="45235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softEdge rad="25400"/>
          </a:effectLst>
          <a:scene3d>
            <a:camera prst="perspectiveRelaxed" fov="720000">
              <a:rot lat="20280000" lon="19788000" rev="20568000"/>
            </a:camera>
            <a:lightRig rig="soft" dir="t">
              <a:rot lat="0" lon="0" rev="4218000"/>
            </a:lightRig>
          </a:scene3d>
        </p:spPr>
        <p:txBody>
          <a:bodyPr wrap="square" tIns="822960">
            <a:noAutofit/>
          </a:bodyPr>
          <a:lstStyle>
            <a:lvl1pPr marL="0" indent="0" algn="ctr">
              <a:buNone/>
              <a:defRPr sz="1333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_tradnl" altLang="ko-KR" smtClean="0"/>
              <a:t>Drag picture to placeholder or click icon to add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3787467" y="2462695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6448504" y="2462695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9231705" y="2462695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136650" y="2462695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13414" y="2452027"/>
            <a:ext cx="10054202" cy="1378149"/>
            <a:chOff x="209830" y="2452027"/>
            <a:chExt cx="10054202" cy="1378149"/>
          </a:xfrm>
        </p:grpSpPr>
        <p:sp>
          <p:nvSpPr>
            <p:cNvPr id="12" name="Rectangle 11"/>
            <p:cNvSpPr/>
            <p:nvPr/>
          </p:nvSpPr>
          <p:spPr>
            <a:xfrm>
              <a:off x="209830" y="2452027"/>
              <a:ext cx="1965243" cy="1367481"/>
            </a:xfrm>
            <a:prstGeom prst="rect">
              <a:avLst/>
            </a:prstGeom>
            <a:noFill/>
            <a:ln w="3810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3711" y="2452027"/>
              <a:ext cx="1965243" cy="1367481"/>
            </a:xfrm>
            <a:prstGeom prst="rect">
              <a:avLst/>
            </a:prstGeom>
            <a:noFill/>
            <a:ln w="3810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1472" y="2452027"/>
              <a:ext cx="1965243" cy="1367481"/>
            </a:xfrm>
            <a:prstGeom prst="rect">
              <a:avLst/>
            </a:prstGeom>
            <a:noFill/>
            <a:ln w="3810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98789" y="2462695"/>
              <a:ext cx="1965243" cy="1367481"/>
            </a:xfrm>
            <a:prstGeom prst="rect">
              <a:avLst/>
            </a:prstGeom>
            <a:noFill/>
            <a:ln w="3810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366163" y="3512820"/>
            <a:ext cx="4987637" cy="2099422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366163" y="1068535"/>
            <a:ext cx="4987637" cy="2099422"/>
          </a:xfrm>
          <a:prstGeom prst="rect">
            <a:avLst/>
          </a:prstGeom>
          <a:solidFill>
            <a:srgbClr val="37DE9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53188" y="3605213"/>
            <a:ext cx="4792662" cy="191611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7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>
                <a:latin typeface="GalanoGrotesque-SemiBold ☞" charset="0"/>
                <a:ea typeface="GalanoGrotesque-SemiBold ☞" charset="0"/>
                <a:cs typeface="GalanoGrotesque-SemiBold ☞" charset="0"/>
              </a:defRPr>
            </a:lvl2pPr>
            <a:lvl3pPr>
              <a:defRPr sz="1800">
                <a:latin typeface="GalanoGrotesque-Bold ☞" charset="0"/>
                <a:ea typeface="GalanoGrotesque-Bold ☞" charset="0"/>
                <a:cs typeface="GalanoGrotesque-Bold ☞" charset="0"/>
              </a:defRPr>
            </a:lvl3pPr>
            <a:lvl4pPr>
              <a:defRPr sz="1400">
                <a:latin typeface="GalanoGrotesque-Light ☞" charset="0"/>
                <a:ea typeface="GalanoGrotesque-Light ☞" charset="0"/>
                <a:cs typeface="GalanoGrotesque-Light ☞" charset="0"/>
              </a:defRPr>
            </a:lvl4pPr>
            <a:lvl5pPr>
              <a:defRPr sz="1200">
                <a:latin typeface="GalanoGrotesque-Light ☞" charset="0"/>
                <a:ea typeface="GalanoGrotesque-Light ☞" charset="0"/>
                <a:cs typeface="GalanoGrotesque-Light ☞" charset="0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3809127" y="4233279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464443" y="4233279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7667132" y="2070812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5002023" y="2070812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2346707" y="2070812"/>
            <a:ext cx="1922463" cy="13488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325318" y="2061519"/>
            <a:ext cx="1965243" cy="1367481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986139" y="2061519"/>
            <a:ext cx="1965243" cy="1367481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646960" y="2061519"/>
            <a:ext cx="1965243" cy="1367481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787738" y="4219831"/>
            <a:ext cx="1965243" cy="1367481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448559" y="4219831"/>
            <a:ext cx="1965243" cy="1367481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0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58981" y="2141678"/>
            <a:ext cx="4987637" cy="3470564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45381" y="2141678"/>
            <a:ext cx="4987637" cy="3470564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52500" y="2232025"/>
            <a:ext cx="4794250" cy="3286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438479" y="2232025"/>
            <a:ext cx="4794250" cy="3286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58981" y="2141678"/>
            <a:ext cx="4987637" cy="3470564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45381" y="927441"/>
            <a:ext cx="4987637" cy="4684801"/>
          </a:xfrm>
          <a:prstGeom prst="rect">
            <a:avLst/>
          </a:prstGeom>
          <a:noFill/>
          <a:ln w="3810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65948" y="2232025"/>
            <a:ext cx="4794250" cy="3286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442075" y="1028700"/>
            <a:ext cx="4794250" cy="44894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2100" y="1581155"/>
            <a:ext cx="6527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1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50900" y="854075"/>
            <a:ext cx="4870450" cy="49942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888" y="754912"/>
            <a:ext cx="7160224" cy="53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3E08-3C5E-F346-9E1B-A7293306D80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759D-F011-1C4E-9867-25ACC8988F53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5" r:id="rId4"/>
    <p:sldLayoutId id="2147483654" r:id="rId5"/>
    <p:sldLayoutId id="2147483673" r:id="rId6"/>
    <p:sldLayoutId id="2147483674" r:id="rId7"/>
    <p:sldLayoutId id="2147483671" r:id="rId8"/>
    <p:sldLayoutId id="2147483672" r:id="rId9"/>
    <p:sldLayoutId id="2147483670" r:id="rId10"/>
    <p:sldLayoutId id="2147483669" r:id="rId11"/>
    <p:sldLayoutId id="2147483668" r:id="rId12"/>
    <p:sldLayoutId id="2147483667" r:id="rId13"/>
    <p:sldLayoutId id="2147483664" r:id="rId14"/>
    <p:sldLayoutId id="2147483665" r:id="rId15"/>
    <p:sldLayoutId id="2147483666" r:id="rId16"/>
    <p:sldLayoutId id="2147483663" r:id="rId17"/>
    <p:sldLayoutId id="2147483661" r:id="rId18"/>
    <p:sldLayoutId id="2147483660" r:id="rId19"/>
    <p:sldLayoutId id="2147483678" r:id="rId20"/>
    <p:sldLayoutId id="2147483650" r:id="rId21"/>
    <p:sldLayoutId id="2147483651" r:id="rId22"/>
    <p:sldLayoutId id="2147483652" r:id="rId23"/>
    <p:sldLayoutId id="2147483653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GalanoGrotesque-Bold ☞" charset="0"/>
          <a:ea typeface="GalanoGrotesque-Bold ☞" charset="0"/>
          <a:cs typeface="GalanoGrotesque-Bold ☞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alanoGrotesque-Light ☞" charset="0"/>
          <a:ea typeface="GalanoGrotesque-Light ☞" charset="0"/>
          <a:cs typeface="GalanoGrotesque-Light ☞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alanoGrotesque-SemiBold ☞" charset="0"/>
          <a:ea typeface="GalanoGrotesque-SemiBold ☞" charset="0"/>
          <a:cs typeface="GalanoGrotesque-SemiBold ☞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alanoGrotesque-Bold ☞" charset="0"/>
          <a:ea typeface="GalanoGrotesque-Bold ☞" charset="0"/>
          <a:cs typeface="GalanoGrotesque-Bold ☞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alanoGrotesque-Light ☞" charset="0"/>
          <a:ea typeface="GalanoGrotesque-Light ☞" charset="0"/>
          <a:cs typeface="GalanoGrotesque-Light ☞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alanoGrotesque-Light ☞" charset="0"/>
          <a:ea typeface="GalanoGrotesque-Light ☞" charset="0"/>
          <a:cs typeface="GalanoGrotesque-Light ☞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7.emf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HvS6sRVZbHo&amp;vl=es-4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878" y="674515"/>
            <a:ext cx="443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GBIF y la información primaria sobre biodiversidad</a:t>
            </a:r>
            <a:endParaRPr lang="es-ES" sz="2400" b="1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1436"/>
            <a:ext cx="1092200" cy="2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806" y="5345525"/>
            <a:ext cx="43042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GalanoGrotesqueAlt-Bold ☞"/>
                <a:ea typeface="GalanoGrotesque-Light ☞" charset="0"/>
                <a:cs typeface="GalanoGrotesque-Light ☞" charset="0"/>
              </a:rPr>
              <a:t>  Miguel Vega, miguel.vega@rjb.csic.es</a:t>
            </a:r>
          </a:p>
          <a:p>
            <a:pPr lvl="1"/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  <a:latin typeface="GalanoGrotesqueAlt-Bold ☞"/>
                <a:ea typeface="GalanoGrotesque-Light ☞" charset="0"/>
                <a:cs typeface="GalanoGrotesque-Light ☞" charset="0"/>
              </a:rPr>
              <a:t>  GBIF España</a:t>
            </a:r>
            <a:endParaRPr lang="es-ES" sz="1400" dirty="0" smtClean="0">
              <a:solidFill>
                <a:schemeClr val="bg1">
                  <a:lumMod val="50000"/>
                </a:schemeClr>
              </a:solidFill>
              <a:latin typeface="GalanoGrotesqueAlt-Bold ☞"/>
              <a:ea typeface="GalanoGrotesque-Light ☞" charset="0"/>
              <a:cs typeface="GalanoGrotesque-Light ☞" charset="0"/>
            </a:endParaRPr>
          </a:p>
          <a:p>
            <a:pPr lvl="1"/>
            <a:endParaRPr lang="es-ES_tradnl" sz="1400" dirty="0">
              <a:solidFill>
                <a:schemeClr val="bg1">
                  <a:lumMod val="50000"/>
                </a:schemeClr>
              </a:solidFill>
              <a:latin typeface="GalanoGrotesqueAlt-Bold ☞"/>
              <a:ea typeface="GalanoGrotesque-Light ☞" charset="0"/>
              <a:cs typeface="GalanoGrotesque-Light ☞" charset="0"/>
            </a:endParaRPr>
          </a:p>
          <a:p>
            <a:pPr lvl="1"/>
            <a:r>
              <a:rPr lang="es-ES" sz="2000" dirty="0">
                <a:latin typeface="GalanoGrotesque-Light ☞" charset="0"/>
                <a:ea typeface="GalanoGrotesque-Light ☞" charset="0"/>
                <a:cs typeface="GalanoGrotesque-Light ☞" charset="0"/>
              </a:rPr>
              <a:t>                                    </a:t>
            </a:r>
            <a:endParaRPr lang="es-ES_tradnl" sz="20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87580" y="4394730"/>
            <a:ext cx="4047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alanoGrotesque-Light ☞" charset="0"/>
                <a:cs typeface="Arial" panose="020B0604020202020204" pitchFamily="34" charset="0"/>
              </a:rPr>
              <a:t>Modelización de Nichos Ecológicos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alanoGrotesque-Light ☞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katia\Documents\Talleres\PUBLICACIÓN DE DATOS 2018\Manchas con foto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7"/>
          <a:stretch/>
        </p:blipFill>
        <p:spPr bwMode="auto">
          <a:xfrm>
            <a:off x="4871543" y="1343656"/>
            <a:ext cx="7320457" cy="52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698" y="-1"/>
            <a:ext cx="3052763" cy="24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5242" y="927440"/>
            <a:ext cx="47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GBIF en España – </a:t>
            </a:r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Servicios y Funciones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val="3207769875"/>
              </p:ext>
            </p:extLst>
          </p:nvPr>
        </p:nvGraphicFramePr>
        <p:xfrm>
          <a:off x="459707" y="2084180"/>
          <a:ext cx="11272587" cy="43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33 Forma libre"/>
          <p:cNvSpPr/>
          <p:nvPr/>
        </p:nvSpPr>
        <p:spPr>
          <a:xfrm>
            <a:off x="459707" y="1438083"/>
            <a:ext cx="11272586" cy="720077"/>
          </a:xfrm>
          <a:custGeom>
            <a:avLst/>
            <a:gdLst>
              <a:gd name="connsiteX0" fmla="*/ 0 w 11272586"/>
              <a:gd name="connsiteY0" fmla="*/ 120015 h 720077"/>
              <a:gd name="connsiteX1" fmla="*/ 120015 w 11272586"/>
              <a:gd name="connsiteY1" fmla="*/ 0 h 720077"/>
              <a:gd name="connsiteX2" fmla="*/ 11152571 w 11272586"/>
              <a:gd name="connsiteY2" fmla="*/ 0 h 720077"/>
              <a:gd name="connsiteX3" fmla="*/ 11272586 w 11272586"/>
              <a:gd name="connsiteY3" fmla="*/ 120015 h 720077"/>
              <a:gd name="connsiteX4" fmla="*/ 11272586 w 11272586"/>
              <a:gd name="connsiteY4" fmla="*/ 600062 h 720077"/>
              <a:gd name="connsiteX5" fmla="*/ 11152571 w 11272586"/>
              <a:gd name="connsiteY5" fmla="*/ 720077 h 720077"/>
              <a:gd name="connsiteX6" fmla="*/ 120015 w 11272586"/>
              <a:gd name="connsiteY6" fmla="*/ 720077 h 720077"/>
              <a:gd name="connsiteX7" fmla="*/ 0 w 11272586"/>
              <a:gd name="connsiteY7" fmla="*/ 600062 h 720077"/>
              <a:gd name="connsiteX8" fmla="*/ 0 w 11272586"/>
              <a:gd name="connsiteY8" fmla="*/ 120015 h 7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2586" h="720077">
                <a:moveTo>
                  <a:pt x="0" y="120015"/>
                </a:moveTo>
                <a:cubicBezTo>
                  <a:pt x="0" y="53733"/>
                  <a:pt x="53733" y="0"/>
                  <a:pt x="120015" y="0"/>
                </a:cubicBezTo>
                <a:lnTo>
                  <a:pt x="11152571" y="0"/>
                </a:lnTo>
                <a:cubicBezTo>
                  <a:pt x="11218853" y="0"/>
                  <a:pt x="11272586" y="53733"/>
                  <a:pt x="11272586" y="120015"/>
                </a:cubicBezTo>
                <a:lnTo>
                  <a:pt x="11272586" y="600062"/>
                </a:lnTo>
                <a:cubicBezTo>
                  <a:pt x="11272586" y="666344"/>
                  <a:pt x="11218853" y="720077"/>
                  <a:pt x="11152571" y="720077"/>
                </a:cubicBezTo>
                <a:lnTo>
                  <a:pt x="120015" y="720077"/>
                </a:lnTo>
                <a:cubicBezTo>
                  <a:pt x="53733" y="720077"/>
                  <a:pt x="0" y="666344"/>
                  <a:pt x="0" y="600062"/>
                </a:cubicBezTo>
                <a:lnTo>
                  <a:pt x="0" y="120015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111" tIns="96111" rIns="96111" bIns="9611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rgbClr val="37DE98"/>
                </a:solidFill>
                <a:latin typeface="GalanoGrotesque-SemiBold ☞"/>
                <a:cs typeface="Calibri" panose="020F0502020204030204" pitchFamily="34" charset="0"/>
              </a:rPr>
              <a:t>Misión: Apoyar a las colecciones, centros y proyectos de biodiversidad españoles para que participen en GBIF</a:t>
            </a:r>
            <a:endParaRPr lang="es-ES" sz="1600" kern="1200" dirty="0">
              <a:solidFill>
                <a:srgbClr val="37DE98"/>
              </a:solidFill>
              <a:latin typeface="GalanoGrotesque-SemiBold ☞"/>
              <a:cs typeface="Calibri" panose="020F0502020204030204" pitchFamily="34" charset="0"/>
            </a:endParaRPr>
          </a:p>
        </p:txBody>
      </p:sp>
      <p:pic>
        <p:nvPicPr>
          <p:cNvPr id="31" name="Picture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Contenidos</a:t>
            </a:r>
            <a:endParaRPr lang="en-US" sz="4000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7" y="1942997"/>
            <a:ext cx="5350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1. ¿Qué es GBIF?</a:t>
            </a:r>
          </a:p>
          <a:p>
            <a:endParaRPr lang="es-ES_tradnl" sz="2000" strike="sngStrike" dirty="0" smtClean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2. GBIF en España</a:t>
            </a:r>
          </a:p>
          <a:p>
            <a:endParaRPr lang="es-ES_tradnl" sz="2000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3. Acceso a la información</a:t>
            </a: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08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-1" y="0"/>
            <a:ext cx="6094800" cy="6858000"/>
          </a:xfrm>
          <a:prstGeom prst="rect">
            <a:avLst/>
          </a:prstGeom>
          <a:solidFill>
            <a:srgbClr val="37DE98"/>
          </a:solidFill>
          <a:ln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2"/>
          <p:cNvSpPr txBox="1"/>
          <p:nvPr/>
        </p:nvSpPr>
        <p:spPr>
          <a:xfrm>
            <a:off x="742134" y="2582614"/>
            <a:ext cx="46105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bg1">
                    <a:lumMod val="50000"/>
                  </a:schemeClr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PORTAL</a:t>
            </a:r>
          </a:p>
          <a:p>
            <a:r>
              <a:rPr lang="es-ES_tradnl" sz="4000" dirty="0" smtClean="0">
                <a:solidFill>
                  <a:schemeClr val="bg1">
                    <a:lumMod val="50000"/>
                  </a:schemeClr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INTERNACIONAL</a:t>
            </a:r>
          </a:p>
          <a:p>
            <a:r>
              <a:rPr lang="es-ES_tradnl" sz="2400" dirty="0" smtClean="0">
                <a:solidFill>
                  <a:schemeClr val="bg1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www.gbif.org</a:t>
            </a:r>
            <a:endParaRPr lang="en-US" sz="2400" dirty="0">
              <a:solidFill>
                <a:schemeClr val="bg1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30804" y="2582614"/>
            <a:ext cx="2780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bg1">
                    <a:lumMod val="50000"/>
                  </a:schemeClr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PORTAL</a:t>
            </a:r>
          </a:p>
          <a:p>
            <a:r>
              <a:rPr lang="es-ES_tradnl" sz="4000" dirty="0" smtClean="0">
                <a:solidFill>
                  <a:schemeClr val="bg1">
                    <a:lumMod val="50000"/>
                  </a:schemeClr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NACIONAL</a:t>
            </a:r>
          </a:p>
          <a:p>
            <a:r>
              <a:rPr lang="es-ES_tradnl" sz="2400" dirty="0" smtClean="0">
                <a:solidFill>
                  <a:srgbClr val="37DE98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www.datos.gbif.es</a:t>
            </a:r>
            <a:endParaRPr lang="en-US" sz="2400" dirty="0">
              <a:solidFill>
                <a:srgbClr val="37DE98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646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Acceso a la información – Portal Internacional de Datos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745242" y="1264713"/>
            <a:ext cx="39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https://www.gbif.org/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0" y="1619990"/>
            <a:ext cx="12192000" cy="4319833"/>
            <a:chOff x="0" y="1619990"/>
            <a:chExt cx="12192000" cy="4319833"/>
          </a:xfrm>
        </p:grpSpPr>
        <p:pic>
          <p:nvPicPr>
            <p:cNvPr id="2050" name="Picture 2" descr="C:\Users\miguel.vega\Downloads\Portada_GBIF.or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0626"/>
              <a:ext cx="12192000" cy="423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Elipse"/>
            <p:cNvSpPr/>
            <p:nvPr/>
          </p:nvSpPr>
          <p:spPr>
            <a:xfrm>
              <a:off x="10010898" y="1619990"/>
              <a:ext cx="415637" cy="4106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444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010400" y="5526554"/>
            <a:ext cx="461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FB6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Actualizado</a:t>
            </a:r>
            <a:r>
              <a:rPr lang="en-US" sz="2400" dirty="0" smtClean="0">
                <a:solidFill>
                  <a:srgbClr val="CCFB6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: 9 de mayo de 2018</a:t>
            </a:r>
            <a:endParaRPr lang="en-US" sz="2400" dirty="0">
              <a:solidFill>
                <a:srgbClr val="CCFB62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40" y="451262"/>
            <a:ext cx="11212121" cy="59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38914" y="5909786"/>
            <a:ext cx="57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CFB6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Actualizado: 30 de agosto de 2018</a:t>
            </a:r>
            <a:endParaRPr lang="es-ES" sz="2400" dirty="0">
              <a:solidFill>
                <a:srgbClr val="CCFB62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411439" y="6473224"/>
            <a:ext cx="621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>
                <a:solidFill>
                  <a:srgbClr val="3A67A2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https://www.gbif.org/</a:t>
            </a:r>
            <a:endParaRPr lang="en-US" sz="1400" dirty="0">
              <a:solidFill>
                <a:srgbClr val="3A67A2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guel.vega\Desktop\Migue\5. Talleres\3. R (Madrid, 29-30may2018)\Presentaciones\Portada_datos.gbif.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5" y="1516110"/>
            <a:ext cx="10099551" cy="527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819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Acceso a la información – Portal Nacional de Datos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745242" y="1264713"/>
            <a:ext cx="39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http</a:t>
            </a:r>
            <a:r>
              <a:rPr lang="es-ES_tradnl" sz="1400" dirty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://datos.gbif.es/</a:t>
            </a:r>
            <a:endParaRPr lang="en-US" sz="1400" dirty="0">
              <a:solidFill>
                <a:srgbClr val="37DE98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010400" y="5526554"/>
            <a:ext cx="461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FB6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Actualizado</a:t>
            </a:r>
            <a:r>
              <a:rPr lang="en-US" sz="2400" dirty="0" smtClean="0">
                <a:solidFill>
                  <a:srgbClr val="CCFB6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: 9 de mayo de 2018</a:t>
            </a:r>
            <a:endParaRPr lang="en-US" sz="2400" dirty="0">
              <a:solidFill>
                <a:srgbClr val="CCFB62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</p:txBody>
      </p:sp>
      <p:pic>
        <p:nvPicPr>
          <p:cNvPr id="7170" name="Picture 2" descr="C:\Users\miguel.vega\Desktop\Migue\5. Talleres\3. R (Madrid, 29-30may2018)\Presentaciones\Cobertura_GBIF.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1" y="474288"/>
            <a:ext cx="11095634" cy="59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7010401" y="5909786"/>
            <a:ext cx="477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3A67A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Actualizado: 23 de mayo de 2018</a:t>
            </a:r>
            <a:endParaRPr lang="es-ES" sz="2400" dirty="0">
              <a:solidFill>
                <a:srgbClr val="3A67A2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439" y="6473224"/>
            <a:ext cx="621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>
                <a:solidFill>
                  <a:srgbClr val="3A67A2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http://registros.gbif.es/occurrences/search?q=&amp;submit=Enviar#tab_mapView</a:t>
            </a:r>
            <a:endParaRPr lang="en-US" sz="1400" dirty="0">
              <a:solidFill>
                <a:srgbClr val="3A67A2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646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Acceso a la información – Datos Disponibles por Taxones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01426" y="4516326"/>
            <a:ext cx="318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https://www.gbif.org/country/ES/about</a:t>
            </a:r>
            <a:endParaRPr lang="en-US" sz="1400" dirty="0">
              <a:solidFill>
                <a:srgbClr val="37DE98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pic>
        <p:nvPicPr>
          <p:cNvPr id="3074" name="Picture 2" descr="C:\Users\miguel.vega\Desktop\Migue\5. Talleres\6. Modelos Nichos (Madrid, 4-7sep2018)\Presentaciones\Taxonomí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" y="2054436"/>
            <a:ext cx="12175510" cy="22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Contenidos</a:t>
            </a:r>
            <a:endParaRPr lang="en-US" sz="4000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7" y="1942997"/>
            <a:ext cx="5350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1. ¿Qué es GBIF?</a:t>
            </a:r>
          </a:p>
          <a:p>
            <a:endParaRPr lang="es-ES_tradnl" sz="2000" strike="sngStrike" dirty="0" smtClean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2. GBIF en España</a:t>
            </a:r>
          </a:p>
          <a:p>
            <a:endParaRPr lang="es-ES_tradnl" sz="2000" strike="sngStrike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3. Acceso a la información</a:t>
            </a:r>
          </a:p>
          <a:p>
            <a:endParaRPr lang="es-ES_tradnl" sz="2000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4. Participación</a:t>
            </a: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52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646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Participación – Origen de los Publicadores (Diciembre 2017)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401277" y="1620746"/>
            <a:ext cx="8173208" cy="4273906"/>
            <a:chOff x="1021277" y="1620746"/>
            <a:chExt cx="8173208" cy="4273906"/>
          </a:xfrm>
        </p:grpSpPr>
        <p:graphicFrame>
          <p:nvGraphicFramePr>
            <p:cNvPr id="3" name="2 Gráfico"/>
            <p:cNvGraphicFramePr/>
            <p:nvPr>
              <p:extLst>
                <p:ext uri="{D42A27DB-BD31-4B8C-83A1-F6EECF244321}">
                  <p14:modId xmlns:p14="http://schemas.microsoft.com/office/powerpoint/2010/main" val="2740721485"/>
                </p:ext>
              </p:extLst>
            </p:nvPr>
          </p:nvGraphicFramePr>
          <p:xfrm>
            <a:off x="1021277" y="1668246"/>
            <a:ext cx="4880759" cy="4226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1" name="10 Grupo"/>
            <p:cNvGrpSpPr/>
            <p:nvPr/>
          </p:nvGrpSpPr>
          <p:grpSpPr>
            <a:xfrm>
              <a:off x="6505695" y="1620746"/>
              <a:ext cx="2688790" cy="4192714"/>
              <a:chOff x="6386945" y="1585121"/>
              <a:chExt cx="2688790" cy="4192714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6518625" y="1627675"/>
                <a:ext cx="253152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GalanoGrotesque-SemiBold ☞"/>
                  </a:rPr>
                  <a:t>CIENCIA CIUDADANA</a:t>
                </a:r>
              </a:p>
              <a:p>
                <a:endParaRPr lang="es-ES" dirty="0" smtClean="0"/>
              </a:p>
              <a:p>
                <a:r>
                  <a:rPr lang="es-ES" sz="1400" dirty="0">
                    <a:latin typeface="GalanoGrotesque-SemiBold ☞"/>
                  </a:rPr>
                  <a:t> </a:t>
                </a:r>
                <a:r>
                  <a:rPr lang="es-ES" sz="1400" dirty="0" smtClean="0">
                    <a:latin typeface="GalanoGrotesque-SemiBold ☞"/>
                  </a:rPr>
                  <a:t>  10.416.608 registros</a:t>
                </a:r>
                <a:endParaRPr lang="es-ES" sz="1400" dirty="0">
                  <a:latin typeface="GalanoGrotesque-SemiBold ☞"/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6518625" y="2857196"/>
                <a:ext cx="2363147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GalanoGrotesque-SemiBold ☞"/>
                  </a:rPr>
                  <a:t>ACADEMIA</a:t>
                </a:r>
              </a:p>
              <a:p>
                <a:endParaRPr lang="es-ES" dirty="0" smtClean="0"/>
              </a:p>
              <a:p>
                <a:r>
                  <a:rPr lang="es-ES" sz="1400" dirty="0" smtClean="0">
                    <a:latin typeface="GalanoGrotesque-SemiBold ☞"/>
                  </a:rPr>
                  <a:t>(Universidades, centros de </a:t>
                </a:r>
              </a:p>
              <a:p>
                <a:r>
                  <a:rPr lang="es-ES" sz="1400" dirty="0" smtClean="0">
                    <a:latin typeface="GalanoGrotesque-SemiBold ☞"/>
                  </a:rPr>
                  <a:t>investigación y proyectos)</a:t>
                </a:r>
              </a:p>
              <a:p>
                <a:endParaRPr lang="es-ES" sz="1400" dirty="0" smtClean="0">
                  <a:latin typeface="GalanoGrotesque-SemiBold ☞"/>
                </a:endParaRPr>
              </a:p>
              <a:p>
                <a:r>
                  <a:rPr lang="es-ES" sz="1400" dirty="0" smtClean="0">
                    <a:latin typeface="GalanoGrotesque-SemiBold ☞"/>
                  </a:rPr>
                  <a:t>   7.486.343 registros</a:t>
                </a:r>
                <a:endParaRPr lang="es-ES" sz="1400" dirty="0">
                  <a:latin typeface="GalanoGrotesque-SemiBold ☞"/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6518625" y="4639062"/>
                <a:ext cx="255711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GalanoGrotesque-SemiBold ☞"/>
                  </a:rPr>
                  <a:t>ADMINISTRACIONES </a:t>
                </a:r>
              </a:p>
              <a:p>
                <a:r>
                  <a:rPr lang="es-ES" dirty="0" smtClean="0">
                    <a:latin typeface="GalanoGrotesque-SemiBold ☞"/>
                  </a:rPr>
                  <a:t>PÚBLICAS</a:t>
                </a:r>
              </a:p>
              <a:p>
                <a:endParaRPr lang="es-ES" dirty="0" smtClean="0"/>
              </a:p>
              <a:p>
                <a:r>
                  <a:rPr lang="es-ES" sz="1400" dirty="0">
                    <a:latin typeface="GalanoGrotesque-SemiBold ☞"/>
                  </a:rPr>
                  <a:t> </a:t>
                </a:r>
                <a:r>
                  <a:rPr lang="es-ES" sz="1400" dirty="0" smtClean="0">
                    <a:latin typeface="GalanoGrotesque-SemiBold ☞"/>
                  </a:rPr>
                  <a:t>  6.637.954 registros</a:t>
                </a:r>
                <a:endParaRPr lang="es-ES" sz="1400" dirty="0">
                  <a:latin typeface="GalanoGrotesque-SemiBold ☞"/>
                </a:endParaRPr>
              </a:p>
            </p:txBody>
          </p:sp>
          <p:cxnSp>
            <p:nvCxnSpPr>
              <p:cNvPr id="8" name="7 Conector recto"/>
              <p:cNvCxnSpPr/>
              <p:nvPr/>
            </p:nvCxnSpPr>
            <p:spPr>
              <a:xfrm>
                <a:off x="6412675" y="1585121"/>
                <a:ext cx="0" cy="994585"/>
              </a:xfrm>
              <a:prstGeom prst="line">
                <a:avLst/>
              </a:prstGeom>
              <a:ln w="57150">
                <a:solidFill>
                  <a:srgbClr val="37DE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>
                <a:off x="6386945" y="4711155"/>
                <a:ext cx="0" cy="994585"/>
              </a:xfrm>
              <a:prstGeom prst="line">
                <a:avLst/>
              </a:prstGeom>
              <a:ln w="57150">
                <a:solidFill>
                  <a:srgbClr val="3A67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"/>
              <p:cNvCxnSpPr/>
              <p:nvPr/>
            </p:nvCxnSpPr>
            <p:spPr>
              <a:xfrm>
                <a:off x="6412675" y="2951628"/>
                <a:ext cx="0" cy="1413673"/>
              </a:xfrm>
              <a:prstGeom prst="line">
                <a:avLst/>
              </a:prstGeom>
              <a:ln w="57150">
                <a:solidFill>
                  <a:srgbClr val="CCFB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64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Contenidos</a:t>
            </a:r>
            <a:endParaRPr lang="en-US" sz="4000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7" y="1942997"/>
            <a:ext cx="5350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1. ¿Qué es GBIF?</a:t>
            </a:r>
          </a:p>
          <a:p>
            <a:endParaRPr lang="es-ES_tradnl" sz="2000" dirty="0" smtClean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2. GBIF en España</a:t>
            </a:r>
          </a:p>
          <a:p>
            <a:endParaRPr lang="es-ES_tradnl" sz="2000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3. Acceso a la información</a:t>
            </a:r>
          </a:p>
          <a:p>
            <a:endParaRPr lang="es-ES_tradnl" sz="2000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4. Participación</a:t>
            </a:r>
          </a:p>
          <a:p>
            <a:endParaRPr lang="es-ES_tradnl" sz="2000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5. Implantación de GBIF en España</a:t>
            </a:r>
            <a:endParaRPr lang="es-ES_tradnl" sz="20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80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02776" y="1769276"/>
            <a:ext cx="2117518" cy="1834310"/>
            <a:chOff x="3904026" y="2197901"/>
            <a:chExt cx="2117518" cy="1834310"/>
          </a:xfrm>
        </p:grpSpPr>
        <p:sp>
          <p:nvSpPr>
            <p:cNvPr id="45" name="Oval 44"/>
            <p:cNvSpPr/>
            <p:nvPr/>
          </p:nvSpPr>
          <p:spPr>
            <a:xfrm>
              <a:off x="4578578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12778" y="3135655"/>
              <a:ext cx="11397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2.462.462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 flipH="1">
              <a:off x="3904026" y="3593180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Real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Jardín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Botánico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(RJB-CSIC)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692" y="1769276"/>
            <a:ext cx="2117518" cy="1853738"/>
            <a:chOff x="1665005" y="4151177"/>
            <a:chExt cx="2117518" cy="1853738"/>
          </a:xfrm>
        </p:grpSpPr>
        <p:sp>
          <p:nvSpPr>
            <p:cNvPr id="83" name="Oval 82"/>
            <p:cNvSpPr/>
            <p:nvPr/>
          </p:nvSpPr>
          <p:spPr>
            <a:xfrm>
              <a:off x="2338188" y="4151177"/>
              <a:ext cx="771526" cy="771526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3896" y="5085854"/>
              <a:ext cx="11397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9.203.660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flipH="1">
              <a:off x="1665005" y="5312418"/>
              <a:ext cx="2117518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endParaRPr lang="en-US" sz="1200" b="1" dirty="0" smtClean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SEO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BirdLife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(</a:t>
              </a:r>
              <a:r>
                <a:rPr lang="en-US" sz="1200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anillamientos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)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7241" y="4131727"/>
            <a:ext cx="2117518" cy="1763313"/>
            <a:chOff x="3900447" y="4151177"/>
            <a:chExt cx="2117518" cy="1763313"/>
          </a:xfrm>
        </p:grpSpPr>
        <p:sp>
          <p:nvSpPr>
            <p:cNvPr id="88" name="Oval 87"/>
            <p:cNvSpPr/>
            <p:nvPr/>
          </p:nvSpPr>
          <p:spPr>
            <a:xfrm>
              <a:off x="4578578" y="4151177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11081" y="5029633"/>
              <a:ext cx="9265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581.766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flipH="1">
              <a:off x="3900447" y="5475459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Inventario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Nacional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Biodiversidad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574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Participación – TOP10 Publicadores (23 Marzo 2018)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37241" y="1769276"/>
            <a:ext cx="2117518" cy="1819347"/>
            <a:chOff x="6190682" y="2197901"/>
            <a:chExt cx="2117518" cy="1819347"/>
          </a:xfrm>
        </p:grpSpPr>
        <p:sp>
          <p:nvSpPr>
            <p:cNvPr id="51" name="Oval 50"/>
            <p:cNvSpPr/>
            <p:nvPr/>
          </p:nvSpPr>
          <p:spPr>
            <a:xfrm>
              <a:off x="6863678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694714" y="3115013"/>
              <a:ext cx="11397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2.266.670</a:t>
              </a:r>
              <a:endParaRPr lang="en-US" sz="2000" b="1" dirty="0" smtClean="0">
                <a:latin typeface="GalanoGrotesque-SemiBold ☞" charset="0"/>
                <a:ea typeface="GalanoGrotesque-SemiBold ☞" charset="0"/>
                <a:cs typeface="GalanoGrotesque-SemiBold ☞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flipH="1">
              <a:off x="6190682" y="3578217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Banco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Datos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Biodiversidad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Cataluña 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87945" y="1769276"/>
            <a:ext cx="2117519" cy="1832456"/>
            <a:chOff x="8454820" y="2197901"/>
            <a:chExt cx="2117519" cy="1832456"/>
          </a:xfrm>
        </p:grpSpPr>
        <p:sp>
          <p:nvSpPr>
            <p:cNvPr id="56" name="Oval 55"/>
            <p:cNvSpPr/>
            <p:nvPr/>
          </p:nvSpPr>
          <p:spPr>
            <a:xfrm>
              <a:off x="9104068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19962" y="3121246"/>
              <a:ext cx="11397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1.954.698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 flipH="1">
              <a:off x="8454820" y="3568692"/>
              <a:ext cx="211751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Banco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Datos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Biodiversidad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C.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Valenciana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28876" y="4131727"/>
            <a:ext cx="2117518" cy="1771722"/>
            <a:chOff x="1642837" y="2197901"/>
            <a:chExt cx="2117518" cy="1771722"/>
          </a:xfrm>
        </p:grpSpPr>
        <p:sp>
          <p:nvSpPr>
            <p:cNvPr id="72" name="Oval 71"/>
            <p:cNvSpPr/>
            <p:nvPr/>
          </p:nvSpPr>
          <p:spPr>
            <a:xfrm>
              <a:off x="2315833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49409" y="3108649"/>
              <a:ext cx="9265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634.257</a:t>
              </a:r>
              <a:endParaRPr lang="en-US" sz="2000" b="1" dirty="0">
                <a:latin typeface="GalanoGrotesque-SemiBold ☞" charset="0"/>
                <a:ea typeface="GalanoGrotesque-SemiBold ☞" charset="0"/>
                <a:cs typeface="GalanoGrotesque-SemiBold ☞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flipH="1">
              <a:off x="1642837" y="3530592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Inventario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Español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Especies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Terrestres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87947" y="4123434"/>
            <a:ext cx="2117518" cy="1781247"/>
            <a:chOff x="6190682" y="4151177"/>
            <a:chExt cx="2117518" cy="1781247"/>
          </a:xfrm>
        </p:grpSpPr>
        <p:sp>
          <p:nvSpPr>
            <p:cNvPr id="62" name="Oval 61"/>
            <p:cNvSpPr/>
            <p:nvPr/>
          </p:nvSpPr>
          <p:spPr>
            <a:xfrm>
              <a:off x="6863678" y="4151177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6173" y="5049781"/>
              <a:ext cx="9265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540.150</a:t>
              </a:r>
              <a:endParaRPr lang="en-US" sz="1400" b="1" dirty="0" smtClean="0">
                <a:latin typeface="GalanoGrotesque-SemiBold ☞" charset="0"/>
                <a:ea typeface="GalanoGrotesque-SemiBold ☞" charset="0"/>
                <a:cs typeface="GalanoGrotesque-SemiBold ☞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flipH="1">
              <a:off x="6190682" y="5493393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Tercer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Inventario</a:t>
              </a:r>
              <a:r>
                <a:rPr lang="en-US" sz="1200" b="1" dirty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endParaRPr lang="en-US" sz="1200" b="1" dirty="0" smtClean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Forestal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Nacional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49" name="Group 6"/>
          <p:cNvGrpSpPr/>
          <p:nvPr/>
        </p:nvGrpSpPr>
        <p:grpSpPr>
          <a:xfrm>
            <a:off x="9986441" y="1769276"/>
            <a:ext cx="2117518" cy="1578990"/>
            <a:chOff x="8431072" y="2197901"/>
            <a:chExt cx="2117518" cy="1578990"/>
          </a:xfrm>
        </p:grpSpPr>
        <p:sp>
          <p:nvSpPr>
            <p:cNvPr id="53" name="Oval 55"/>
            <p:cNvSpPr/>
            <p:nvPr/>
          </p:nvSpPr>
          <p:spPr>
            <a:xfrm>
              <a:off x="9104068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TextBox 94"/>
            <p:cNvSpPr txBox="1"/>
            <p:nvPr/>
          </p:nvSpPr>
          <p:spPr>
            <a:xfrm>
              <a:off x="8919962" y="3121246"/>
              <a:ext cx="11397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1.712.321</a:t>
              </a:r>
            </a:p>
          </p:txBody>
        </p:sp>
        <p:sp>
          <p:nvSpPr>
            <p:cNvPr id="55" name="TextBox 95"/>
            <p:cNvSpPr txBox="1"/>
            <p:nvPr/>
          </p:nvSpPr>
          <p:spPr>
            <a:xfrm flipH="1">
              <a:off x="8431072" y="3568692"/>
              <a:ext cx="2117518" cy="208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Proyecto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Iberiveg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58" name="Group 1"/>
          <p:cNvGrpSpPr/>
          <p:nvPr/>
        </p:nvGrpSpPr>
        <p:grpSpPr>
          <a:xfrm>
            <a:off x="97692" y="4159059"/>
            <a:ext cx="2117518" cy="1771722"/>
            <a:chOff x="1642837" y="2197901"/>
            <a:chExt cx="2117518" cy="1771722"/>
          </a:xfrm>
        </p:grpSpPr>
        <p:sp>
          <p:nvSpPr>
            <p:cNvPr id="60" name="Oval 71"/>
            <p:cNvSpPr/>
            <p:nvPr/>
          </p:nvSpPr>
          <p:spPr>
            <a:xfrm>
              <a:off x="2315833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TextBox 72"/>
            <p:cNvSpPr txBox="1"/>
            <p:nvPr/>
          </p:nvSpPr>
          <p:spPr>
            <a:xfrm>
              <a:off x="2131915" y="3083523"/>
              <a:ext cx="11397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1.007.459</a:t>
              </a:r>
              <a:endParaRPr lang="en-US" sz="2000" b="1" dirty="0">
                <a:latin typeface="GalanoGrotesque-SemiBold ☞" charset="0"/>
                <a:ea typeface="GalanoGrotesque-SemiBold ☞" charset="0"/>
                <a:cs typeface="GalanoGrotesque-SemiBold ☞" charset="0"/>
              </a:endParaRPr>
            </a:p>
          </p:txBody>
        </p:sp>
        <p:sp>
          <p:nvSpPr>
            <p:cNvPr id="63" name="TextBox 73"/>
            <p:cNvSpPr txBox="1"/>
            <p:nvPr/>
          </p:nvSpPr>
          <p:spPr>
            <a:xfrm flipH="1">
              <a:off x="1642837" y="3530592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Sociedad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</a:t>
              </a:r>
            </a:p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Ciencias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Aranzadi</a:t>
              </a:r>
              <a:endParaRPr lang="en-US" sz="1200" b="1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65" name="Group 13"/>
          <p:cNvGrpSpPr/>
          <p:nvPr/>
        </p:nvGrpSpPr>
        <p:grpSpPr>
          <a:xfrm>
            <a:off x="9986441" y="4123434"/>
            <a:ext cx="2117518" cy="1781247"/>
            <a:chOff x="6190682" y="4151177"/>
            <a:chExt cx="2117518" cy="1781247"/>
          </a:xfrm>
        </p:grpSpPr>
        <p:sp>
          <p:nvSpPr>
            <p:cNvPr id="67" name="Oval 61"/>
            <p:cNvSpPr/>
            <p:nvPr/>
          </p:nvSpPr>
          <p:spPr>
            <a:xfrm>
              <a:off x="6863678" y="4151177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TextBox 100"/>
            <p:cNvSpPr txBox="1"/>
            <p:nvPr/>
          </p:nvSpPr>
          <p:spPr>
            <a:xfrm>
              <a:off x="6786173" y="5049781"/>
              <a:ext cx="9265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537.240</a:t>
              </a:r>
              <a:endParaRPr lang="en-US" sz="1400" b="1" dirty="0" smtClean="0">
                <a:latin typeface="GalanoGrotesque-SemiBold ☞" charset="0"/>
                <a:ea typeface="GalanoGrotesque-SemiBold ☞" charset="0"/>
                <a:cs typeface="GalanoGrotesque-SemiBold ☞" charset="0"/>
              </a:endParaRPr>
            </a:p>
          </p:txBody>
        </p:sp>
        <p:sp>
          <p:nvSpPr>
            <p:cNvPr id="69" name="TextBox 101"/>
            <p:cNvSpPr txBox="1"/>
            <p:nvPr/>
          </p:nvSpPr>
          <p:spPr>
            <a:xfrm flipH="1">
              <a:off x="6190682" y="5493393"/>
              <a:ext cx="2117518" cy="43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Universidad de Navarra 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(UNAV)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pic>
        <p:nvPicPr>
          <p:cNvPr id="10242" name="Picture 2" descr="Z:\Web-y-Branding-GBIF\Web\Logos\Finales_PNG\SEO Birdli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" y="1978436"/>
            <a:ext cx="629143" cy="3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Web-y-Branding-GBIF\Web\Logos\Finales_PNG\RJ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05" y="2070544"/>
            <a:ext cx="656771" cy="1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:\Web-y-Branding-GBIF\Web\Logos\Finales_PNG\Banco de Datos de la Biodiveridad Cataluñ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31" y="1938637"/>
            <a:ext cx="573538" cy="4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Z:\Web-y-Branding-GBIF\Web\Logos\Finales_PNG\Banco de Datos de la Biodiversidad de la Comunitat Valencian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5" b="28248"/>
          <a:stretch/>
        </p:blipFill>
        <p:spPr bwMode="auto">
          <a:xfrm>
            <a:off x="8386974" y="1899081"/>
            <a:ext cx="519462" cy="5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nt"/>
          <p:cNvSpPr>
            <a:spLocks noEditPoints="1" noChangeArrowheads="1"/>
          </p:cNvSpPr>
          <p:nvPr/>
        </p:nvSpPr>
        <p:spPr bwMode="auto">
          <a:xfrm>
            <a:off x="10807700" y="1899081"/>
            <a:ext cx="481966" cy="47908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7" name="Picture 7" descr="Z:\Web-y-Branding-GBIF\Web\Logos\Finales_PNG\Sociedad de Ciencias Aranzadi-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3" y="4286229"/>
            <a:ext cx="730655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Z:\Web-y-Branding-GBIF\Web\Logos\Finales_PNG\Ministerio de Agricultura, Alimentación y Medio Ambient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84" y="4456285"/>
            <a:ext cx="647623" cy="1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Z:\Web-y-Branding-GBIF\Web\Logos\Finales_PNG\Ministerio de Agricultura, Alimentación y Medio Ambient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29" y="4453194"/>
            <a:ext cx="647623" cy="1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Z:\Web-y-Branding-GBIF\Web\Logos\Finales_PNG\INIA-Centro de Investigación Forestal (CIFOR)-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14" y="4257372"/>
            <a:ext cx="711533" cy="5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Z:\Web-y-Branding-GBIF\Web\Logos\Finales_PNG\Universidad de Navarra - Departamento de Biología Ambiental, AMBIU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087" y="4391098"/>
            <a:ext cx="551191" cy="2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Contenidos</a:t>
            </a:r>
            <a:endParaRPr lang="en-US" sz="4000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7" y="1942997"/>
            <a:ext cx="5350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1. ¿Qué es GBIF?</a:t>
            </a:r>
          </a:p>
          <a:p>
            <a:endParaRPr lang="es-ES_tradnl" sz="2000" strike="sngStrike" dirty="0" smtClean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2. GBIF en España</a:t>
            </a:r>
          </a:p>
          <a:p>
            <a:endParaRPr lang="es-ES_tradnl" sz="2000" strike="sngStrike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3. Acceso a la información</a:t>
            </a:r>
          </a:p>
          <a:p>
            <a:endParaRPr lang="es-ES_tradnl" sz="2000" strike="sngStrike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4. Participación</a:t>
            </a:r>
          </a:p>
          <a:p>
            <a:endParaRPr lang="es-ES_tradnl" sz="2000" strike="sngStrike" dirty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5. Implantación de GBIF en España</a:t>
            </a:r>
            <a:endParaRPr lang="es-ES_tradnl" sz="20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62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646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Implantación de GBIF en España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71250" y="6478973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3A67A2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www.gbif.org</a:t>
            </a:r>
            <a:endParaRPr lang="en-US" sz="1400" dirty="0">
              <a:solidFill>
                <a:srgbClr val="3A67A2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61849" y="1620074"/>
            <a:ext cx="11879730" cy="4221610"/>
            <a:chOff x="161849" y="1620074"/>
            <a:chExt cx="11879730" cy="4221610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6594764" y="1721922"/>
              <a:ext cx="0" cy="336071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10 Grupo"/>
            <p:cNvGrpSpPr/>
            <p:nvPr/>
          </p:nvGrpSpPr>
          <p:grpSpPr>
            <a:xfrm>
              <a:off x="161849" y="1807767"/>
              <a:ext cx="6283778" cy="3379611"/>
              <a:chOff x="126224" y="1902767"/>
              <a:chExt cx="6283778" cy="3379611"/>
            </a:xfrm>
          </p:grpSpPr>
          <p:pic>
            <p:nvPicPr>
              <p:cNvPr id="17" name="16 Imagen" descr="E:\Informe\Descargas_GBIF.pn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5" r="3675" b="13751"/>
              <a:stretch/>
            </p:blipFill>
            <p:spPr bwMode="auto">
              <a:xfrm>
                <a:off x="126224" y="2033392"/>
                <a:ext cx="6283778" cy="3248986"/>
              </a:xfrm>
              <a:prstGeom prst="rect">
                <a:avLst/>
              </a:prstGeom>
              <a:ln w="3175" cap="sq">
                <a:noFill/>
                <a:prstDash val="solid"/>
                <a:miter lim="800000"/>
              </a:ln>
              <a:effectLst/>
            </p:spPr>
          </p:pic>
          <p:grpSp>
            <p:nvGrpSpPr>
              <p:cNvPr id="8" name="7 Grupo"/>
              <p:cNvGrpSpPr/>
              <p:nvPr/>
            </p:nvGrpSpPr>
            <p:grpSpPr>
              <a:xfrm>
                <a:off x="2708270" y="1902767"/>
                <a:ext cx="3701731" cy="1232319"/>
                <a:chOff x="2708270" y="1668160"/>
                <a:chExt cx="3701731" cy="1232319"/>
              </a:xfrm>
            </p:grpSpPr>
            <p:sp>
              <p:nvSpPr>
                <p:cNvPr id="4" name="3 Rectángulo"/>
                <p:cNvSpPr/>
                <p:nvPr/>
              </p:nvSpPr>
              <p:spPr>
                <a:xfrm>
                  <a:off x="3467597" y="1866430"/>
                  <a:ext cx="2942404" cy="10340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TextBox 5"/>
                <p:cNvSpPr txBox="1"/>
                <p:nvPr/>
              </p:nvSpPr>
              <p:spPr>
                <a:xfrm>
                  <a:off x="2708270" y="1668160"/>
                  <a:ext cx="339494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ES" sz="2000" dirty="0" smtClean="0">
                      <a:solidFill>
                        <a:srgbClr val="37DE98"/>
                      </a:solidFill>
                      <a:latin typeface="GalanoGrotesque-Bold ☞" charset="0"/>
                      <a:ea typeface="GalanoGrotesque-Bold ☞" charset="0"/>
                      <a:cs typeface="GalanoGrotesque-Bold ☞" charset="0"/>
                    </a:rPr>
                    <a:t>SOLICITUDES DE </a:t>
                  </a:r>
                </a:p>
                <a:p>
                  <a:pPr algn="r"/>
                  <a:r>
                    <a:rPr lang="es-ES" sz="2000" dirty="0" smtClean="0">
                      <a:solidFill>
                        <a:srgbClr val="37DE98"/>
                      </a:solidFill>
                      <a:latin typeface="GalanoGrotesque-Bold ☞" charset="0"/>
                      <a:ea typeface="GalanoGrotesque-Bold ☞" charset="0"/>
                      <a:cs typeface="GalanoGrotesque-Bold ☞" charset="0"/>
                    </a:rPr>
                    <a:t>DESCARGA DE DATOS</a:t>
                  </a:r>
                </a:p>
                <a:p>
                  <a:pPr algn="r"/>
                  <a:r>
                    <a:rPr lang="es-ES" sz="2000" dirty="0" smtClean="0">
                      <a:solidFill>
                        <a:srgbClr val="37DE98"/>
                      </a:solidFill>
                      <a:latin typeface="GalanoGrotesque-Bold ☞" charset="0"/>
                      <a:ea typeface="GalanoGrotesque-Bold ☞" charset="0"/>
                      <a:cs typeface="GalanoGrotesque-Bold ☞" charset="0"/>
                    </a:rPr>
                    <a:t>DURANTE 2017</a:t>
                  </a:r>
                  <a:endParaRPr lang="es-ES" sz="2000" dirty="0">
                    <a:solidFill>
                      <a:srgbClr val="37DE98"/>
                    </a:solidFill>
                    <a:latin typeface="GalanoGrotesque-Bold ☞" charset="0"/>
                    <a:ea typeface="GalanoGrotesque-Bold ☞" charset="0"/>
                    <a:cs typeface="GalanoGrotesque-Bold ☞" charset="0"/>
                  </a:endParaRPr>
                </a:p>
              </p:txBody>
            </p:sp>
          </p:grpSp>
        </p:grpSp>
        <p:grpSp>
          <p:nvGrpSpPr>
            <p:cNvPr id="9" name="8 Grupo"/>
            <p:cNvGrpSpPr/>
            <p:nvPr/>
          </p:nvGrpSpPr>
          <p:grpSpPr>
            <a:xfrm>
              <a:off x="6745184" y="1620074"/>
              <a:ext cx="5296395" cy="3638249"/>
              <a:chOff x="6745184" y="1548824"/>
              <a:chExt cx="5296395" cy="3638249"/>
            </a:xfrm>
          </p:grpSpPr>
          <p:pic>
            <p:nvPicPr>
              <p:cNvPr id="11266" name="Picture 2" descr="C:\Users\miguel.vega\Desktop\Migue\3. Twitter\2018_01_19-Registros_GBIF2017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88" t="25501" b="18276"/>
              <a:stretch/>
            </p:blipFill>
            <p:spPr bwMode="auto">
              <a:xfrm>
                <a:off x="6952672" y="2173709"/>
                <a:ext cx="5000464" cy="3013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5"/>
              <p:cNvSpPr txBox="1"/>
              <p:nvPr/>
            </p:nvSpPr>
            <p:spPr>
              <a:xfrm>
                <a:off x="6745184" y="1548824"/>
                <a:ext cx="52963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smtClean="0">
                    <a:solidFill>
                      <a:srgbClr val="37DE98"/>
                    </a:solidFill>
                    <a:latin typeface="GalanoGrotesque-Bold ☞" charset="0"/>
                    <a:ea typeface="GalanoGrotesque-Bold ☞" charset="0"/>
                    <a:cs typeface="GalanoGrotesque-Bold ☞" charset="0"/>
                  </a:rPr>
                  <a:t>TOTAL DE REGISTROS COMPARTIDOS A TRAVÉS DE GBIF.ORG (31/12/2017)</a:t>
                </a:r>
                <a:endParaRPr lang="es-ES" sz="2000" dirty="0">
                  <a:solidFill>
                    <a:srgbClr val="37DE98"/>
                  </a:solidFill>
                  <a:latin typeface="GalanoGrotesque-Bold ☞" charset="0"/>
                  <a:ea typeface="GalanoGrotesque-Bold ☞" charset="0"/>
                  <a:cs typeface="GalanoGrotesque-Bold ☞" charset="0"/>
                </a:endParaRPr>
              </a:p>
            </p:txBody>
          </p:sp>
        </p:grpSp>
        <p:sp>
          <p:nvSpPr>
            <p:cNvPr id="14" name="TextBox 5"/>
            <p:cNvSpPr txBox="1"/>
            <p:nvPr/>
          </p:nvSpPr>
          <p:spPr>
            <a:xfrm>
              <a:off x="1174379" y="5533907"/>
              <a:ext cx="9843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rgbClr val="37DE98"/>
                  </a:solidFill>
                  <a:latin typeface="GalanoGrotesque-Bold ☞" charset="0"/>
                  <a:ea typeface="GalanoGrotesque-Bold ☞" charset="0"/>
                  <a:cs typeface="GalanoGrotesque-Bold ☞" charset="0"/>
                </a:rPr>
                <a:t>Publicaciones en revistas científicas de autores españoles que emplearon datos GBIF durante 2017 = 67 (récord) </a:t>
              </a:r>
              <a:endParaRPr lang="es-ES" sz="1400" b="1" dirty="0">
                <a:solidFill>
                  <a:srgbClr val="37DE98"/>
                </a:solidFill>
                <a:latin typeface="GalanoGrotesque-Bold ☞" charset="0"/>
                <a:ea typeface="GalanoGrotesque-Bold ☞" charset="0"/>
                <a:cs typeface="GalanoGrotesque-Bold ☞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rgbClr val="37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4700" y="2606275"/>
            <a:ext cx="302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alanoGrotesque-Regular ☞" charset="0"/>
                <a:cs typeface="Arial" panose="020B0604020202020204" pitchFamily="34" charset="0"/>
              </a:rPr>
              <a:t>¡Gracias!</a:t>
            </a:r>
          </a:p>
          <a:p>
            <a:pPr lvl="0" algn="ctr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ea typeface="GalanoGrotesque-Regular ☞" charset="0"/>
                <a:cs typeface="Arial" panose="020B0604020202020204" pitchFamily="34" charset="0"/>
                <a:sym typeface="Proxima Nova"/>
              </a:rPr>
              <a:t>miguel.vega@rjb.csic.es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ea typeface="GalanoGrotesque-Regular ☞" charset="0"/>
              <a:cs typeface="Arial" panose="020B0604020202020204" pitchFamily="34" charset="0"/>
              <a:sym typeface="Proxima Nova"/>
            </a:endParaRPr>
          </a:p>
          <a:p>
            <a:pPr lvl="0" algn="ctr"/>
            <a:endParaRPr lang="es" sz="2000" dirty="0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lang="es-ES_tradnl" sz="2000" dirty="0">
              <a:solidFill>
                <a:schemeClr val="bg1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925481"/>
            <a:ext cx="2387600" cy="452092"/>
          </a:xfrm>
          <a:prstGeom prst="rect">
            <a:avLst/>
          </a:prstGeom>
        </p:spPr>
      </p:pic>
      <p:pic>
        <p:nvPicPr>
          <p:cNvPr id="18" name="17 Imagen" descr="Resultado de imagen para gbif 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72" y="5426525"/>
            <a:ext cx="1461928" cy="128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lh3.googleusercontent.com/hdkaTDp6yBj-DNWj91babh-TFTOLDaoDf7AV4e5A03VkJgCNlJUfU3bsYLKP4ln7sV4tNJ_Q3oiX_FvC8mxYAxIo-qT_9fpqoyRcXvW4yKu9IKzrBdTZ10RmVFVVdB17UX-10K33hW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5759192"/>
            <a:ext cx="1570722" cy="6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ia\Documents\Talleres\PUBLICACIÓN DE DATOS 2018\Logo_univ_Navar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32" y="5733073"/>
            <a:ext cx="1851681" cy="7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¿Qué es GBIF?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7" y="1981093"/>
            <a:ext cx="53507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La </a:t>
            </a:r>
            <a:r>
              <a:rPr lang="es-ES_tradnl" sz="1400" u="sng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Infraestructura Mundial de Información en Biodiversidad</a:t>
            </a: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 </a:t>
            </a:r>
            <a:r>
              <a:rPr lang="es-ES_tradnl" sz="1400" b="1" dirty="0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es la mayor red de datos de biodiversidad del mundo</a:t>
            </a: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_tradnl" sz="14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Tiene como </a:t>
            </a:r>
            <a:r>
              <a:rPr lang="es-ES_tradnl" sz="1400" b="1" dirty="0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objetivo</a:t>
            </a: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 hacer disponible en internet toda la información que se tiene sobre biodiversidad, para todo el mundo y de manera libre y gratuita.</a:t>
            </a:r>
          </a:p>
          <a:p>
            <a:pPr algn="just">
              <a:lnSpc>
                <a:spcPct val="150000"/>
              </a:lnSpc>
            </a:pPr>
            <a:endParaRPr lang="es-ES_tradnl" sz="14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En marcha desde 2001.</a:t>
            </a:r>
          </a:p>
          <a:p>
            <a:pPr algn="just">
              <a:lnSpc>
                <a:spcPct val="150000"/>
              </a:lnSpc>
            </a:pPr>
            <a:endParaRPr lang="es-ES_tradnl" sz="1400" dirty="0" smtClean="0">
              <a:latin typeface="GalanoGrotesque-Light ☞" charset="0"/>
              <a:ea typeface="GalanoGrotesque-Light ☞" charset="0"/>
              <a:cs typeface="GalanoGrotesque-Light ☞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4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Países y organizaciones + Secretaría Internacional</a:t>
            </a:r>
            <a:endParaRPr lang="es-ES_tradnl" sz="14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42" y="1321863"/>
            <a:ext cx="39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Global </a:t>
            </a:r>
            <a:r>
              <a:rPr lang="es-ES_tradnl" sz="1400" dirty="0" err="1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Biodiversity</a:t>
            </a:r>
            <a:r>
              <a:rPr lang="es-ES_tradnl" sz="1400" dirty="0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 </a:t>
            </a:r>
            <a:r>
              <a:rPr lang="es-ES_tradnl" sz="1400" dirty="0" err="1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Information</a:t>
            </a:r>
            <a:r>
              <a:rPr lang="es-ES_tradnl" sz="1400" dirty="0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 </a:t>
            </a:r>
            <a:r>
              <a:rPr lang="es-ES_tradnl" sz="1400" dirty="0" err="1" smtClean="0">
                <a:solidFill>
                  <a:srgbClr val="37DE98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Facility</a:t>
            </a:r>
            <a:endParaRPr lang="en-US" sz="1400" dirty="0">
              <a:solidFill>
                <a:srgbClr val="37DE98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pic>
        <p:nvPicPr>
          <p:cNvPr id="2050" name="Picture 2" descr="Z:\Imagenes\Logos\Logo-GBIF-OR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7" y="5619749"/>
            <a:ext cx="1382301" cy="9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guel.vega\Desktop\Migue\5. Talleres\3. R (Madrid, 29-30may2018)\Presentaciones\PhotoBank\Image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1108416"/>
            <a:ext cx="4200525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" y="466725"/>
            <a:ext cx="10832213" cy="5878513"/>
          </a:xfrm>
        </p:spPr>
      </p:pic>
      <p:sp>
        <p:nvSpPr>
          <p:cNvPr id="5" name="4 Rectángulo"/>
          <p:cNvSpPr/>
          <p:nvPr/>
        </p:nvSpPr>
        <p:spPr>
          <a:xfrm>
            <a:off x="8635622" y="6045048"/>
            <a:ext cx="1766826" cy="190840"/>
          </a:xfrm>
          <a:prstGeom prst="rect">
            <a:avLst/>
          </a:prstGeom>
          <a:solidFill>
            <a:srgbClr val="3B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chemeClr val="bg1"/>
                </a:solidFill>
              </a:rPr>
              <a:t>40,659 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DATASETS</a:t>
            </a:r>
            <a:endParaRPr lang="es-E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440400" y="5455304"/>
            <a:ext cx="51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CFB62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Actualizado: 30 de agosto de 2018</a:t>
            </a:r>
            <a:endParaRPr lang="es-ES" sz="2400" dirty="0">
              <a:solidFill>
                <a:srgbClr val="CCFB62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439" y="6473224"/>
            <a:ext cx="621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>
                <a:solidFill>
                  <a:srgbClr val="3A67A2"/>
                </a:solidFill>
                <a:latin typeface="GalanoGrotesque-Light ☞" charset="0"/>
                <a:ea typeface="GalanoGrotesque-Light ☞" charset="0"/>
                <a:cs typeface="GalanoGrotesque-Light ☞" charset="0"/>
              </a:rPr>
              <a:t>https://www.gbif.org/the-gbif-network</a:t>
            </a:r>
            <a:endParaRPr lang="en-US" sz="1400" dirty="0">
              <a:solidFill>
                <a:srgbClr val="3A67A2"/>
              </a:solidFill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04026" y="1769276"/>
            <a:ext cx="2117518" cy="2087776"/>
            <a:chOff x="3904026" y="2197901"/>
            <a:chExt cx="2117518" cy="2087776"/>
          </a:xfrm>
        </p:grpSpPr>
        <p:sp>
          <p:nvSpPr>
            <p:cNvPr id="45" name="Oval 44"/>
            <p:cNvSpPr/>
            <p:nvPr/>
          </p:nvSpPr>
          <p:spPr>
            <a:xfrm>
              <a:off x="4578578" y="2197901"/>
              <a:ext cx="771526" cy="771526"/>
            </a:xfrm>
            <a:prstGeom prst="ellips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Shape 2525"/>
            <p:cNvSpPr/>
            <p:nvPr/>
          </p:nvSpPr>
          <p:spPr>
            <a:xfrm>
              <a:off x="4793182" y="2412505"/>
              <a:ext cx="342318" cy="34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37DE98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561327" y="3135655"/>
              <a:ext cx="78386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39.715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 flipH="1">
              <a:off x="3904026" y="3593180"/>
              <a:ext cx="2117518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Juegos</a:t>
              </a:r>
              <a:r>
                <a:rPr lang="en-US" sz="1200" b="1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de </a:t>
              </a: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datos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(occurrence, checklists, sampling-event data, metadata) 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92" y="1769276"/>
            <a:ext cx="2117518" cy="1853738"/>
            <a:chOff x="1665005" y="4151177"/>
            <a:chExt cx="2117518" cy="1853738"/>
          </a:xfrm>
        </p:grpSpPr>
        <p:grpSp>
          <p:nvGrpSpPr>
            <p:cNvPr id="81" name="Group 80"/>
            <p:cNvGrpSpPr/>
            <p:nvPr/>
          </p:nvGrpSpPr>
          <p:grpSpPr>
            <a:xfrm>
              <a:off x="2338188" y="4151177"/>
              <a:ext cx="771526" cy="771526"/>
              <a:chOff x="3469847" y="4444333"/>
              <a:chExt cx="771526" cy="771526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469847" y="4444333"/>
                <a:ext cx="771526" cy="771526"/>
              </a:xfrm>
              <a:prstGeom prst="ellipse">
                <a:avLst/>
              </a:prstGeom>
              <a:noFill/>
              <a:ln w="19050">
                <a:solidFill>
                  <a:srgbClr val="37D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4" name="Shape 2525"/>
              <p:cNvSpPr/>
              <p:nvPr/>
            </p:nvSpPr>
            <p:spPr>
              <a:xfrm>
                <a:off x="3684451" y="4658937"/>
                <a:ext cx="342318" cy="342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rgbClr val="37DE98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1904816" y="5096747"/>
              <a:ext cx="163826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1.008.977.612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flipH="1">
              <a:off x="1665005" y="5312418"/>
              <a:ext cx="2117518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endParaRPr lang="en-US" sz="1200" b="1" dirty="0" smtClean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1200" b="1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Registros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1200" dirty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(occurrence records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)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1921" y="4144835"/>
            <a:ext cx="2117518" cy="1555114"/>
            <a:chOff x="3900447" y="4151177"/>
            <a:chExt cx="2117518" cy="1555114"/>
          </a:xfrm>
        </p:grpSpPr>
        <p:grpSp>
          <p:nvGrpSpPr>
            <p:cNvPr id="86" name="Group 85"/>
            <p:cNvGrpSpPr/>
            <p:nvPr/>
          </p:nvGrpSpPr>
          <p:grpSpPr>
            <a:xfrm>
              <a:off x="4578578" y="4151177"/>
              <a:ext cx="771526" cy="771526"/>
              <a:chOff x="5710237" y="4444333"/>
              <a:chExt cx="771526" cy="771526"/>
            </a:xfrm>
          </p:grpSpPr>
          <p:sp>
            <p:nvSpPr>
              <p:cNvPr id="87" name="Shape 2526"/>
              <p:cNvSpPr/>
              <p:nvPr/>
            </p:nvSpPr>
            <p:spPr>
              <a:xfrm>
                <a:off x="5924841" y="4658937"/>
                <a:ext cx="342318" cy="342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4236" y="16752"/>
                    </a:moveTo>
                    <a:cubicBezTo>
                      <a:pt x="14001" y="16887"/>
                      <a:pt x="13921" y="17188"/>
                      <a:pt x="14057" y="17422"/>
                    </a:cubicBezTo>
                    <a:cubicBezTo>
                      <a:pt x="14192" y="17658"/>
                      <a:pt x="14493" y="17738"/>
                      <a:pt x="14727" y="17602"/>
                    </a:cubicBezTo>
                    <a:cubicBezTo>
                      <a:pt x="14962" y="17467"/>
                      <a:pt x="15042" y="17167"/>
                      <a:pt x="14907" y="16932"/>
                    </a:cubicBezTo>
                    <a:cubicBezTo>
                      <a:pt x="14771" y="16697"/>
                      <a:pt x="14472" y="16617"/>
                      <a:pt x="14236" y="16752"/>
                    </a:cubicBezTo>
                    <a:moveTo>
                      <a:pt x="10800" y="11782"/>
                    </a:moveTo>
                    <a:cubicBezTo>
                      <a:pt x="10258" y="11782"/>
                      <a:pt x="9818" y="11342"/>
                      <a:pt x="9818" y="10800"/>
                    </a:cubicBez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2"/>
                      <a:pt x="11342" y="11782"/>
                      <a:pt x="10800" y="11782"/>
                    </a:cubicBezTo>
                    <a:moveTo>
                      <a:pt x="15218" y="10309"/>
                    </a:moveTo>
                    <a:lnTo>
                      <a:pt x="12694" y="10309"/>
                    </a:lnTo>
                    <a:cubicBezTo>
                      <a:pt x="12515" y="9624"/>
                      <a:pt x="11978" y="9084"/>
                      <a:pt x="11291" y="8906"/>
                    </a:cubicBezTo>
                    <a:lnTo>
                      <a:pt x="11291" y="3436"/>
                    </a:lnTo>
                    <a:cubicBezTo>
                      <a:pt x="11291" y="3166"/>
                      <a:pt x="11071" y="2945"/>
                      <a:pt x="10800" y="2945"/>
                    </a:cubicBezTo>
                    <a:cubicBezTo>
                      <a:pt x="10529" y="2945"/>
                      <a:pt x="10309" y="3166"/>
                      <a:pt x="10309" y="3436"/>
                    </a:cubicBezTo>
                    <a:lnTo>
                      <a:pt x="10309" y="8906"/>
                    </a:lnTo>
                    <a:cubicBezTo>
                      <a:pt x="9464" y="9125"/>
                      <a:pt x="8836" y="9886"/>
                      <a:pt x="8836" y="10800"/>
                    </a:cubicBezTo>
                    <a:cubicBezTo>
                      <a:pt x="8836" y="11885"/>
                      <a:pt x="9716" y="12764"/>
                      <a:pt x="10800" y="12764"/>
                    </a:cubicBezTo>
                    <a:cubicBezTo>
                      <a:pt x="11714" y="12764"/>
                      <a:pt x="12476" y="12137"/>
                      <a:pt x="12694" y="11291"/>
                    </a:cubicBezTo>
                    <a:lnTo>
                      <a:pt x="15218" y="11291"/>
                    </a:lnTo>
                    <a:cubicBezTo>
                      <a:pt x="15489" y="11291"/>
                      <a:pt x="15709" y="11072"/>
                      <a:pt x="15709" y="10800"/>
                    </a:cubicBezTo>
                    <a:cubicBezTo>
                      <a:pt x="15709" y="10529"/>
                      <a:pt x="15489" y="10309"/>
                      <a:pt x="15218" y="10309"/>
                    </a:cubicBezTo>
                    <a:moveTo>
                      <a:pt x="16932" y="6693"/>
                    </a:moveTo>
                    <a:cubicBezTo>
                      <a:pt x="16697" y="6829"/>
                      <a:pt x="16616" y="7129"/>
                      <a:pt x="16752" y="7364"/>
                    </a:cubicBezTo>
                    <a:cubicBezTo>
                      <a:pt x="16887" y="7599"/>
                      <a:pt x="17188" y="7679"/>
                      <a:pt x="17422" y="7543"/>
                    </a:cubicBezTo>
                    <a:cubicBezTo>
                      <a:pt x="17657" y="7408"/>
                      <a:pt x="17737" y="7108"/>
                      <a:pt x="17602" y="6873"/>
                    </a:cubicBezTo>
                    <a:cubicBezTo>
                      <a:pt x="17467" y="6638"/>
                      <a:pt x="17166" y="6557"/>
                      <a:pt x="16932" y="6693"/>
                    </a:cubicBezTo>
                    <a:moveTo>
                      <a:pt x="10800" y="17673"/>
                    </a:moveTo>
                    <a:cubicBezTo>
                      <a:pt x="10529" y="17673"/>
                      <a:pt x="10309" y="17893"/>
                      <a:pt x="10309" y="18164"/>
                    </a:cubicBezTo>
                    <a:cubicBezTo>
                      <a:pt x="10309" y="18435"/>
                      <a:pt x="10529" y="18655"/>
                      <a:pt x="10800" y="18655"/>
                    </a:cubicBezTo>
                    <a:cubicBezTo>
                      <a:pt x="11071" y="18655"/>
                      <a:pt x="11291" y="18435"/>
                      <a:pt x="11291" y="18164"/>
                    </a:cubicBezTo>
                    <a:cubicBezTo>
                      <a:pt x="11291" y="17893"/>
                      <a:pt x="11071" y="17673"/>
                      <a:pt x="10800" y="17673"/>
                    </a:cubicBezTo>
                    <a:moveTo>
                      <a:pt x="17422" y="14057"/>
                    </a:moveTo>
                    <a:cubicBezTo>
                      <a:pt x="17188" y="13921"/>
                      <a:pt x="16887" y="14001"/>
                      <a:pt x="16752" y="14236"/>
                    </a:cubicBezTo>
                    <a:cubicBezTo>
                      <a:pt x="16616" y="14472"/>
                      <a:pt x="16697" y="14772"/>
                      <a:pt x="16932" y="14907"/>
                    </a:cubicBezTo>
                    <a:cubicBezTo>
                      <a:pt x="17166" y="15043"/>
                      <a:pt x="17467" y="14962"/>
                      <a:pt x="17602" y="14727"/>
                    </a:cubicBezTo>
                    <a:cubicBezTo>
                      <a:pt x="17737" y="14492"/>
                      <a:pt x="17657" y="14192"/>
                      <a:pt x="17422" y="14057"/>
                    </a:cubicBezTo>
                    <a:moveTo>
                      <a:pt x="4668" y="6693"/>
                    </a:moveTo>
                    <a:cubicBezTo>
                      <a:pt x="4433" y="6557"/>
                      <a:pt x="4133" y="6638"/>
                      <a:pt x="3998" y="6873"/>
                    </a:cubicBezTo>
                    <a:cubicBezTo>
                      <a:pt x="3863" y="7108"/>
                      <a:pt x="3942" y="7408"/>
                      <a:pt x="4178" y="7543"/>
                    </a:cubicBezTo>
                    <a:cubicBezTo>
                      <a:pt x="4412" y="7679"/>
                      <a:pt x="4713" y="7599"/>
                      <a:pt x="4848" y="7364"/>
                    </a:cubicBezTo>
                    <a:cubicBezTo>
                      <a:pt x="4984" y="7129"/>
                      <a:pt x="4903" y="6829"/>
                      <a:pt x="4668" y="6693"/>
                    </a:cubicBezTo>
                    <a:moveTo>
                      <a:pt x="14236" y="4848"/>
                    </a:moveTo>
                    <a:cubicBezTo>
                      <a:pt x="14472" y="4984"/>
                      <a:pt x="14771" y="4903"/>
                      <a:pt x="14907" y="4669"/>
                    </a:cubicBezTo>
                    <a:cubicBezTo>
                      <a:pt x="15042" y="4434"/>
                      <a:pt x="14962" y="4134"/>
                      <a:pt x="14727" y="3998"/>
                    </a:cubicBezTo>
                    <a:cubicBezTo>
                      <a:pt x="14493" y="3863"/>
                      <a:pt x="14192" y="3943"/>
                      <a:pt x="14057" y="4178"/>
                    </a:cubicBezTo>
                    <a:cubicBezTo>
                      <a:pt x="13921" y="4412"/>
                      <a:pt x="14001" y="4713"/>
                      <a:pt x="14236" y="4848"/>
                    </a:cubicBezTo>
                    <a:moveTo>
                      <a:pt x="3436" y="10309"/>
                    </a:moveTo>
                    <a:cubicBezTo>
                      <a:pt x="3166" y="10309"/>
                      <a:pt x="2945" y="10529"/>
                      <a:pt x="2945" y="10800"/>
                    </a:cubicBezTo>
                    <a:cubicBezTo>
                      <a:pt x="2945" y="11072"/>
                      <a:pt x="3166" y="11291"/>
                      <a:pt x="3436" y="11291"/>
                    </a:cubicBezTo>
                    <a:cubicBezTo>
                      <a:pt x="3707" y="11291"/>
                      <a:pt x="3927" y="11072"/>
                      <a:pt x="3927" y="10800"/>
                    </a:cubicBezTo>
                    <a:cubicBezTo>
                      <a:pt x="3927" y="10529"/>
                      <a:pt x="3707" y="10309"/>
                      <a:pt x="3436" y="10309"/>
                    </a:cubicBezTo>
                    <a:moveTo>
                      <a:pt x="6873" y="3998"/>
                    </a:moveTo>
                    <a:cubicBezTo>
                      <a:pt x="6638" y="4134"/>
                      <a:pt x="6558" y="4434"/>
                      <a:pt x="6693" y="4669"/>
                    </a:cubicBezTo>
                    <a:cubicBezTo>
                      <a:pt x="6829" y="4903"/>
                      <a:pt x="7129" y="4984"/>
                      <a:pt x="7364" y="4848"/>
                    </a:cubicBezTo>
                    <a:cubicBezTo>
                      <a:pt x="7599" y="4713"/>
                      <a:pt x="7679" y="4412"/>
                      <a:pt x="7543" y="4178"/>
                    </a:cubicBezTo>
                    <a:cubicBezTo>
                      <a:pt x="7408" y="3943"/>
                      <a:pt x="7108" y="3863"/>
                      <a:pt x="6873" y="3998"/>
                    </a:cubicBezTo>
                    <a:moveTo>
                      <a:pt x="4178" y="14057"/>
                    </a:moveTo>
                    <a:cubicBezTo>
                      <a:pt x="3942" y="14192"/>
                      <a:pt x="3863" y="14492"/>
                      <a:pt x="3998" y="14727"/>
                    </a:cubicBezTo>
                    <a:cubicBezTo>
                      <a:pt x="4133" y="14962"/>
                      <a:pt x="4433" y="15043"/>
                      <a:pt x="4668" y="14907"/>
                    </a:cubicBezTo>
                    <a:cubicBezTo>
                      <a:pt x="4903" y="14772"/>
                      <a:pt x="4984" y="14472"/>
                      <a:pt x="4848" y="14236"/>
                    </a:cubicBezTo>
                    <a:cubicBezTo>
                      <a:pt x="4713" y="14001"/>
                      <a:pt x="4412" y="13921"/>
                      <a:pt x="4178" y="14057"/>
                    </a:cubicBezTo>
                    <a:moveTo>
                      <a:pt x="7364" y="16752"/>
                    </a:moveTo>
                    <a:cubicBezTo>
                      <a:pt x="7129" y="16617"/>
                      <a:pt x="6829" y="16697"/>
                      <a:pt x="6693" y="16932"/>
                    </a:cubicBezTo>
                    <a:cubicBezTo>
                      <a:pt x="6558" y="17167"/>
                      <a:pt x="6638" y="17467"/>
                      <a:pt x="6873" y="17602"/>
                    </a:cubicBezTo>
                    <a:cubicBezTo>
                      <a:pt x="7108" y="17738"/>
                      <a:pt x="7408" y="17658"/>
                      <a:pt x="7543" y="17422"/>
                    </a:cubicBezTo>
                    <a:cubicBezTo>
                      <a:pt x="7679" y="17188"/>
                      <a:pt x="7599" y="16887"/>
                      <a:pt x="7364" y="16752"/>
                    </a:cubicBezTo>
                    <a:moveTo>
                      <a:pt x="18164" y="10309"/>
                    </a:moveTo>
                    <a:cubicBezTo>
                      <a:pt x="17893" y="10309"/>
                      <a:pt x="17673" y="10529"/>
                      <a:pt x="17673" y="10800"/>
                    </a:cubicBezTo>
                    <a:cubicBezTo>
                      <a:pt x="17673" y="11072"/>
                      <a:pt x="17893" y="11291"/>
                      <a:pt x="18164" y="11291"/>
                    </a:cubicBezTo>
                    <a:cubicBezTo>
                      <a:pt x="18434" y="11291"/>
                      <a:pt x="18655" y="11072"/>
                      <a:pt x="18655" y="10800"/>
                    </a:cubicBezTo>
                    <a:cubicBezTo>
                      <a:pt x="18655" y="10529"/>
                      <a:pt x="18434" y="10309"/>
                      <a:pt x="18164" y="10309"/>
                    </a:cubicBezTo>
                  </a:path>
                </a:pathLst>
              </a:custGeom>
              <a:solidFill>
                <a:srgbClr val="37DE98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chemeClr val="tx2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710237" y="4444333"/>
                <a:ext cx="771526" cy="771526"/>
              </a:xfrm>
              <a:prstGeom prst="ellipse">
                <a:avLst/>
              </a:prstGeom>
              <a:noFill/>
              <a:ln w="19050">
                <a:solidFill>
                  <a:srgbClr val="37D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501073" y="5029633"/>
              <a:ext cx="9265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rPr>
                <a:t>134.300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flipH="1">
              <a:off x="3900447" y="5475459"/>
              <a:ext cx="2117518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Registros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</a:t>
              </a:r>
              <a:r>
                <a:rPr lang="en-US" sz="1200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descargados</a:t>
              </a:r>
              <a:r>
                <a:rPr lang="en-US" sz="1200" dirty="0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 al </a:t>
              </a:r>
              <a:r>
                <a:rPr lang="en-US" sz="1200" dirty="0" err="1" smtClean="0">
                  <a:latin typeface="GalanoGrotesque-Light ☞" charset="0"/>
                  <a:ea typeface="GalanoGrotesque-Light ☞" charset="0"/>
                  <a:cs typeface="GalanoGrotesque-Light ☞" charset="0"/>
                </a:rPr>
                <a:t>mes</a:t>
              </a:r>
              <a:endParaRPr lang="en-US" sz="1200" dirty="0">
                <a:latin typeface="GalanoGrotesque-Light ☞" charset="0"/>
                <a:ea typeface="GalanoGrotesque-Light ☞" charset="0"/>
                <a:cs typeface="GalanoGrotesque-Light ☞" charset="0"/>
              </a:endParaRP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574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¿Qué es GBIF? – Estadísticas (19 Julio 2018)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190682" y="1769276"/>
            <a:ext cx="2117518" cy="1611148"/>
            <a:chOff x="6190682" y="1769276"/>
            <a:chExt cx="2117518" cy="1611148"/>
          </a:xfrm>
        </p:grpSpPr>
        <p:grpSp>
          <p:nvGrpSpPr>
            <p:cNvPr id="5" name="Group 4"/>
            <p:cNvGrpSpPr/>
            <p:nvPr/>
          </p:nvGrpSpPr>
          <p:grpSpPr>
            <a:xfrm>
              <a:off x="6190682" y="1769276"/>
              <a:ext cx="2117518" cy="1611148"/>
              <a:chOff x="6190682" y="2197901"/>
              <a:chExt cx="2117518" cy="161114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863678" y="2197901"/>
                <a:ext cx="771526" cy="771526"/>
              </a:xfrm>
              <a:prstGeom prst="ellipse">
                <a:avLst/>
              </a:prstGeom>
              <a:noFill/>
              <a:ln w="19050">
                <a:solidFill>
                  <a:srgbClr val="37D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110350" y="3126889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latin typeface="GalanoGrotesque-SemiBold ☞" charset="0"/>
                    <a:ea typeface="GalanoGrotesque-SemiBold ☞" charset="0"/>
                    <a:cs typeface="GalanoGrotesque-SemiBold ☞" charset="0"/>
                  </a:rPr>
                  <a:t>57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flipH="1">
                <a:off x="6190682" y="3578217"/>
                <a:ext cx="2117518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 err="1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Países</a:t>
                </a:r>
                <a:r>
                  <a:rPr lang="en-US" sz="1200" dirty="0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 </a:t>
                </a:r>
                <a:r>
                  <a:rPr lang="en-US" sz="1200" dirty="0" err="1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participantes</a:t>
                </a:r>
                <a:r>
                  <a:rPr lang="en-US" sz="1200" dirty="0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 </a:t>
                </a:r>
                <a:endParaRPr lang="en-US" sz="1200" dirty="0">
                  <a:latin typeface="GalanoGrotesque-Light ☞" charset="0"/>
                  <a:ea typeface="GalanoGrotesque-Light ☞" charset="0"/>
                  <a:cs typeface="GalanoGrotesque-Light ☞" charset="0"/>
                </a:endParaRPr>
              </a:p>
            </p:txBody>
          </p:sp>
        </p:grpSp>
        <p:sp>
          <p:nvSpPr>
            <p:cNvPr id="4" name="3 Estrella de 5 puntas"/>
            <p:cNvSpPr/>
            <p:nvPr/>
          </p:nvSpPr>
          <p:spPr>
            <a:xfrm>
              <a:off x="7069337" y="1983880"/>
              <a:ext cx="360205" cy="342318"/>
            </a:xfrm>
            <a:prstGeom prst="star5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431072" y="1769276"/>
            <a:ext cx="2117518" cy="1578990"/>
            <a:chOff x="8431072" y="1769276"/>
            <a:chExt cx="2117518" cy="1578990"/>
          </a:xfrm>
        </p:grpSpPr>
        <p:grpSp>
          <p:nvGrpSpPr>
            <p:cNvPr id="7" name="Group 6"/>
            <p:cNvGrpSpPr/>
            <p:nvPr/>
          </p:nvGrpSpPr>
          <p:grpSpPr>
            <a:xfrm>
              <a:off x="8431072" y="1769276"/>
              <a:ext cx="2117518" cy="1578990"/>
              <a:chOff x="8431072" y="2197901"/>
              <a:chExt cx="2117518" cy="157899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9104068" y="2197901"/>
                <a:ext cx="771526" cy="771526"/>
              </a:xfrm>
              <a:prstGeom prst="ellipse">
                <a:avLst/>
              </a:prstGeom>
              <a:noFill/>
              <a:ln w="19050">
                <a:solidFill>
                  <a:srgbClr val="37D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9347163" y="3121246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latin typeface="GalanoGrotesque-SemiBold ☞" charset="0"/>
                    <a:ea typeface="GalanoGrotesque-SemiBold ☞" charset="0"/>
                    <a:cs typeface="GalanoGrotesque-SemiBold ☞" charset="0"/>
                  </a:rPr>
                  <a:t>36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flipH="1">
                <a:off x="8431072" y="3568692"/>
                <a:ext cx="2117518" cy="20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 err="1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Organizaciones</a:t>
                </a:r>
                <a:r>
                  <a:rPr lang="en-US" sz="1200" dirty="0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 </a:t>
                </a:r>
                <a:r>
                  <a:rPr lang="en-US" sz="1200" dirty="0" err="1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participantes</a:t>
                </a:r>
                <a:endParaRPr lang="en-US" sz="1200" dirty="0">
                  <a:latin typeface="GalanoGrotesque-Light ☞" charset="0"/>
                  <a:ea typeface="GalanoGrotesque-Light ☞" charset="0"/>
                  <a:cs typeface="GalanoGrotesque-Light ☞" charset="0"/>
                </a:endParaRPr>
              </a:p>
            </p:txBody>
          </p:sp>
        </p:grpSp>
        <p:sp>
          <p:nvSpPr>
            <p:cNvPr id="9" name="8 Cinta curvada hacia abajo"/>
            <p:cNvSpPr/>
            <p:nvPr/>
          </p:nvSpPr>
          <p:spPr>
            <a:xfrm>
              <a:off x="9249279" y="2028715"/>
              <a:ext cx="481104" cy="252648"/>
            </a:xfrm>
            <a:prstGeom prst="ellipseRibbon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700328" y="4131727"/>
            <a:ext cx="2117518" cy="1540890"/>
            <a:chOff x="1665192" y="3973385"/>
            <a:chExt cx="2117518" cy="1540890"/>
          </a:xfrm>
        </p:grpSpPr>
        <p:grpSp>
          <p:nvGrpSpPr>
            <p:cNvPr id="2" name="Group 1"/>
            <p:cNvGrpSpPr/>
            <p:nvPr/>
          </p:nvGrpSpPr>
          <p:grpSpPr>
            <a:xfrm>
              <a:off x="1665192" y="3973385"/>
              <a:ext cx="2117518" cy="1540890"/>
              <a:chOff x="1642837" y="2197901"/>
              <a:chExt cx="2117518" cy="154089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315833" y="2197901"/>
                <a:ext cx="771526" cy="771526"/>
              </a:xfrm>
              <a:prstGeom prst="ellipse">
                <a:avLst/>
              </a:prstGeom>
              <a:noFill/>
              <a:ln w="19050">
                <a:solidFill>
                  <a:srgbClr val="37D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374314" y="3083523"/>
                <a:ext cx="6412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latin typeface="GalanoGrotesque-SemiBold ☞" charset="0"/>
                    <a:ea typeface="GalanoGrotesque-SemiBold ☞" charset="0"/>
                    <a:cs typeface="GalanoGrotesque-SemiBold ☞" charset="0"/>
                  </a:rPr>
                  <a:t>1.217</a:t>
                </a:r>
                <a:endParaRPr lang="en-US" sz="2000" b="1" dirty="0">
                  <a:latin typeface="GalanoGrotesque-SemiBold ☞" charset="0"/>
                  <a:ea typeface="GalanoGrotesque-SemiBold ☞" charset="0"/>
                  <a:cs typeface="GalanoGrotesque-SemiBold ☞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flipH="1">
                <a:off x="1642837" y="3530592"/>
                <a:ext cx="2117518" cy="20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 err="1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Publicadores</a:t>
                </a:r>
                <a:endParaRPr lang="en-US" sz="1200" dirty="0">
                  <a:latin typeface="GalanoGrotesque-Light ☞" charset="0"/>
                  <a:ea typeface="GalanoGrotesque-Light ☞" charset="0"/>
                  <a:cs typeface="GalanoGrotesque-Light ☞" charset="0"/>
                </a:endParaRPr>
              </a:p>
            </p:txBody>
          </p:sp>
        </p:grpSp>
        <p:sp>
          <p:nvSpPr>
            <p:cNvPr id="15" name="14 Cara sonriente"/>
            <p:cNvSpPr/>
            <p:nvPr/>
          </p:nvSpPr>
          <p:spPr>
            <a:xfrm>
              <a:off x="2548144" y="4199034"/>
              <a:ext cx="338252" cy="320228"/>
            </a:xfrm>
            <a:prstGeom prst="smileyFace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311027" y="4122202"/>
            <a:ext cx="2117518" cy="1573048"/>
            <a:chOff x="6190682" y="3979727"/>
            <a:chExt cx="2117518" cy="1573048"/>
          </a:xfrm>
        </p:grpSpPr>
        <p:grpSp>
          <p:nvGrpSpPr>
            <p:cNvPr id="14" name="Group 13"/>
            <p:cNvGrpSpPr/>
            <p:nvPr/>
          </p:nvGrpSpPr>
          <p:grpSpPr>
            <a:xfrm>
              <a:off x="6190682" y="3979727"/>
              <a:ext cx="2117518" cy="1573048"/>
              <a:chOff x="6190682" y="4151177"/>
              <a:chExt cx="2117518" cy="157304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863678" y="4151177"/>
                <a:ext cx="771526" cy="771526"/>
              </a:xfrm>
              <a:prstGeom prst="ellipse">
                <a:avLst/>
              </a:prstGeom>
              <a:noFill/>
              <a:ln w="19050">
                <a:solidFill>
                  <a:srgbClr val="37D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786172" y="5049781"/>
                <a:ext cx="926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latin typeface="GalanoGrotesque-SemiBold ☞" charset="0"/>
                    <a:ea typeface="GalanoGrotesque-SemiBold ☞" charset="0"/>
                    <a:cs typeface="GalanoGrotesque-SemiBold ☞" charset="0"/>
                  </a:rPr>
                  <a:t>159.127</a:t>
                </a:r>
                <a:endParaRPr lang="en-US" sz="1400" b="1" dirty="0" smtClean="0">
                  <a:latin typeface="GalanoGrotesque-SemiBold ☞" charset="0"/>
                  <a:ea typeface="GalanoGrotesque-SemiBold ☞" charset="0"/>
                  <a:cs typeface="GalanoGrotesque-SemiBold ☞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flipH="1">
                <a:off x="6190682" y="5493393"/>
                <a:ext cx="2117518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Total </a:t>
                </a:r>
                <a:r>
                  <a:rPr lang="en-US" sz="1200" dirty="0" err="1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páginas</a:t>
                </a:r>
                <a:r>
                  <a:rPr lang="en-US" sz="1200" dirty="0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 </a:t>
                </a:r>
                <a:r>
                  <a:rPr lang="en-US" sz="1200" dirty="0" err="1" smtClean="0">
                    <a:latin typeface="GalanoGrotesque-Light ☞" charset="0"/>
                    <a:ea typeface="GalanoGrotesque-Light ☞" charset="0"/>
                    <a:cs typeface="GalanoGrotesque-Light ☞" charset="0"/>
                  </a:rPr>
                  <a:t>visitadas</a:t>
                </a:r>
                <a:endParaRPr lang="en-US" sz="1200" dirty="0">
                  <a:latin typeface="GalanoGrotesque-Light ☞" charset="0"/>
                  <a:ea typeface="GalanoGrotesque-Light ☞" charset="0"/>
                  <a:cs typeface="GalanoGrotesque-Light ☞" charset="0"/>
                </a:endParaRPr>
              </a:p>
            </p:txBody>
          </p:sp>
        </p:grpSp>
        <p:sp>
          <p:nvSpPr>
            <p:cNvPr id="18" name="17 Nube"/>
            <p:cNvSpPr/>
            <p:nvPr/>
          </p:nvSpPr>
          <p:spPr>
            <a:xfrm>
              <a:off x="6978894" y="4194331"/>
              <a:ext cx="541093" cy="342318"/>
            </a:xfrm>
            <a:prstGeom prst="cloud">
              <a:avLst/>
            </a:prstGeom>
            <a:noFill/>
            <a:ln w="190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7" name="Picture 2" descr="Z:\Imagenes\Logos\Logo-GBIF-OR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7" y="5619749"/>
            <a:ext cx="1382301" cy="9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¿Qué es GBIF? - Principios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pic>
        <p:nvPicPr>
          <p:cNvPr id="2050" name="Picture 2" descr="Z:\Imagenes\Logos\Logo-GBIF-OR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7" y="5619749"/>
            <a:ext cx="1382301" cy="9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1736464" y="2008351"/>
            <a:ext cx="786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Las entidades participantes tienen el control sobre su datos y se les reconoce el derecho de propiedad intelectual.</a:t>
            </a:r>
            <a:endParaRPr lang="es-ES" sz="16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736463" y="3153617"/>
            <a:ext cx="786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Colaborar con las iniciativas ya establecidas en objetivos comunes y evitar la duplicidad de esfuerzos.</a:t>
            </a:r>
            <a:endParaRPr lang="es-ES" sz="16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736465" y="4324412"/>
            <a:ext cx="786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GalanoGrotesque-Light ☞" charset="0"/>
                <a:ea typeface="GalanoGrotesque-Light ☞" charset="0"/>
                <a:cs typeface="GalanoGrotesque-Light ☞" charset="0"/>
              </a:rPr>
              <a:t>Construir sobre una arquitectura informática global, no centralizada, basada en estándares abiertos.</a:t>
            </a:r>
            <a:endParaRPr lang="es-ES" sz="1600" dirty="0">
              <a:latin typeface="GalanoGrotesque-Light ☞" charset="0"/>
              <a:ea typeface="GalanoGrotesque-Light ☞" charset="0"/>
              <a:cs typeface="GalanoGrotesque-Light ☞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893262" y="1969491"/>
            <a:ext cx="642980" cy="642979"/>
            <a:chOff x="893262" y="1969491"/>
            <a:chExt cx="642980" cy="642979"/>
          </a:xfrm>
        </p:grpSpPr>
        <p:sp>
          <p:nvSpPr>
            <p:cNvPr id="8" name="Oval 2"/>
            <p:cNvSpPr/>
            <p:nvPr/>
          </p:nvSpPr>
          <p:spPr>
            <a:xfrm>
              <a:off x="893262" y="1969491"/>
              <a:ext cx="642980" cy="642979"/>
            </a:xfrm>
            <a:prstGeom prst="ellipse">
              <a:avLst/>
            </a:prstGeom>
            <a:noFill/>
            <a:ln w="1524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1058299" y="210631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7DE98"/>
                  </a:solidFill>
                  <a:latin typeface="GalanoGrotesque-Light ☞"/>
                </a:rPr>
                <a:t>1</a:t>
              </a:r>
              <a:endParaRPr lang="es-ES" dirty="0">
                <a:solidFill>
                  <a:srgbClr val="37DE98"/>
                </a:solidFill>
                <a:latin typeface="GalanoGrotesque-Light ☞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893262" y="3127467"/>
            <a:ext cx="642980" cy="642979"/>
            <a:chOff x="893262" y="2908392"/>
            <a:chExt cx="642980" cy="642979"/>
          </a:xfrm>
        </p:grpSpPr>
        <p:sp>
          <p:nvSpPr>
            <p:cNvPr id="9" name="Oval 3"/>
            <p:cNvSpPr/>
            <p:nvPr/>
          </p:nvSpPr>
          <p:spPr>
            <a:xfrm>
              <a:off x="893262" y="2908392"/>
              <a:ext cx="642980" cy="642979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1058299" y="30452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7DE98"/>
                  </a:solidFill>
                  <a:latin typeface="GalanoGrotesque-Light ☞"/>
                </a:rPr>
                <a:t>2</a:t>
              </a:r>
              <a:endParaRPr lang="es-ES" dirty="0">
                <a:solidFill>
                  <a:srgbClr val="37DE98"/>
                </a:solidFill>
                <a:latin typeface="GalanoGrotesque-Light ☞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893262" y="4276027"/>
            <a:ext cx="642980" cy="642979"/>
            <a:chOff x="893262" y="3837877"/>
            <a:chExt cx="642980" cy="642979"/>
          </a:xfrm>
        </p:grpSpPr>
        <p:sp>
          <p:nvSpPr>
            <p:cNvPr id="10" name="Oval 4"/>
            <p:cNvSpPr/>
            <p:nvPr/>
          </p:nvSpPr>
          <p:spPr>
            <a:xfrm>
              <a:off x="893262" y="3837877"/>
              <a:ext cx="642980" cy="642979"/>
            </a:xfrm>
            <a:prstGeom prst="ellipse">
              <a:avLst/>
            </a:prstGeom>
            <a:noFill/>
            <a:ln w="1524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058299" y="39747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7DE98"/>
                  </a:solidFill>
                  <a:latin typeface="GalanoGrotesque-Light ☞"/>
                </a:rPr>
                <a:t>3</a:t>
              </a:r>
              <a:endParaRPr lang="es-ES" dirty="0">
                <a:solidFill>
                  <a:srgbClr val="37DE98"/>
                </a:solidFill>
                <a:latin typeface="GalanoGrotesque-Light ☞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0796" y="349188"/>
            <a:ext cx="101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37DE98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GBIF – La Biblioteca de la Vida</a:t>
            </a:r>
            <a:endParaRPr lang="es-ES" sz="3600" dirty="0">
              <a:solidFill>
                <a:srgbClr val="37DE98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pic>
        <p:nvPicPr>
          <p:cNvPr id="1026" name="Picture 2" descr="C:\Users\miguel.vega\Desktop\Migue\5. Talleres\3. R (Madrid, 29-30may2018)\Presentaciones\Imagen_vídeo_GBIF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12" y="1306284"/>
            <a:ext cx="8343953" cy="464405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42" y="927441"/>
            <a:ext cx="390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Contenidos</a:t>
            </a:r>
            <a:endParaRPr lang="en-US" sz="4000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7" y="1942997"/>
            <a:ext cx="5350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strike="sngStrike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1. ¿Qué es GBIF?</a:t>
            </a:r>
          </a:p>
          <a:p>
            <a:endParaRPr lang="es-ES_tradnl" sz="2000" dirty="0" smtClean="0">
              <a:solidFill>
                <a:srgbClr val="37DE98"/>
              </a:solidFill>
              <a:latin typeface="GalanoGrotesque-SemiBold ☞" charset="0"/>
              <a:ea typeface="GalanoGrotesque-SemiBold ☞" charset="0"/>
              <a:cs typeface="GalanoGrotesque-SemiBold ☞" charset="0"/>
            </a:endParaRPr>
          </a:p>
          <a:p>
            <a:r>
              <a:rPr lang="es-ES_tradnl" sz="2000" dirty="0" smtClean="0">
                <a:solidFill>
                  <a:srgbClr val="37DE98"/>
                </a:solidFill>
                <a:latin typeface="GalanoGrotesque-SemiBold ☞" charset="0"/>
                <a:ea typeface="GalanoGrotesque-SemiBold ☞" charset="0"/>
                <a:cs typeface="GalanoGrotesque-SemiBold ☞" charset="0"/>
              </a:rPr>
              <a:t>2. GBIF en España</a:t>
            </a: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2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Imágenes\Logos\MCIU_C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50" y="2275958"/>
            <a:ext cx="190943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6181436"/>
            <a:ext cx="1092200" cy="203200"/>
          </a:xfrm>
          <a:prstGeom prst="rect">
            <a:avLst/>
          </a:prstGeom>
        </p:spPr>
      </p:pic>
      <p:sp>
        <p:nvSpPr>
          <p:cNvPr id="52" name="TextBox 2"/>
          <p:cNvSpPr txBox="1"/>
          <p:nvPr/>
        </p:nvSpPr>
        <p:spPr>
          <a:xfrm>
            <a:off x="745242" y="927441"/>
            <a:ext cx="574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A67A2"/>
                </a:solidFill>
                <a:latin typeface="GalanoGrotesque-Bold ☞" charset="0"/>
                <a:ea typeface="GalanoGrotesque-Bold ☞" charset="0"/>
                <a:cs typeface="GalanoGrotesque-Bold ☞" charset="0"/>
              </a:rPr>
              <a:t>GBIF en España – Estructura</a:t>
            </a:r>
            <a:endParaRPr lang="en-US" dirty="0">
              <a:solidFill>
                <a:srgbClr val="3A67A2"/>
              </a:solidFill>
              <a:latin typeface="GalanoGrotesque-Bold ☞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685294" y="1451133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37DE98"/>
                </a:solidFill>
                <a:latin typeface="GalanoGrotesque-SemiBold ☞"/>
              </a:rPr>
              <a:t>FINANCIA:</a:t>
            </a:r>
            <a:endParaRPr lang="es-ES" sz="2800" b="1" dirty="0">
              <a:solidFill>
                <a:schemeClr val="bg1"/>
              </a:solidFill>
              <a:latin typeface="GalanoGrotesque-SemiBold ☞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824089" y="2362402"/>
            <a:ext cx="1476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Red dinámica</a:t>
            </a:r>
          </a:p>
          <a:p>
            <a:pPr algn="ctr"/>
            <a:r>
              <a:rPr lang="es-E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centros </a:t>
            </a:r>
          </a:p>
          <a:p>
            <a:pPr algn="ctr"/>
            <a:r>
              <a:rPr lang="es-E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 proyectos</a:t>
            </a:r>
            <a:endParaRPr lang="es-E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14 Elipse"/>
          <p:cNvSpPr/>
          <p:nvPr/>
        </p:nvSpPr>
        <p:spPr>
          <a:xfrm>
            <a:off x="408105" y="2842873"/>
            <a:ext cx="2190773" cy="2094992"/>
          </a:xfrm>
          <a:prstGeom prst="ellipse">
            <a:avLst/>
          </a:prstGeom>
          <a:noFill/>
          <a:ln w="5715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smtClean="0">
                <a:solidFill>
                  <a:srgbClr val="37DE98"/>
                </a:solidFill>
                <a:latin typeface="GalanoGrotesque-SemiBold ☞"/>
              </a:rPr>
              <a:t>Nacimiento</a:t>
            </a:r>
          </a:p>
          <a:p>
            <a:pPr algn="ctr"/>
            <a:r>
              <a:rPr lang="es-ES" sz="3600" b="1" dirty="0" smtClean="0">
                <a:solidFill>
                  <a:srgbClr val="37DE98"/>
                </a:solidFill>
                <a:latin typeface="GalanoGrotesque-SemiBold ☞"/>
              </a:rPr>
              <a:t>2003</a:t>
            </a:r>
          </a:p>
        </p:txBody>
      </p:sp>
      <p:sp>
        <p:nvSpPr>
          <p:cNvPr id="57" name="14 Elipse"/>
          <p:cNvSpPr/>
          <p:nvPr/>
        </p:nvSpPr>
        <p:spPr>
          <a:xfrm>
            <a:off x="2902338" y="1593993"/>
            <a:ext cx="2124394" cy="2130796"/>
          </a:xfrm>
          <a:prstGeom prst="ellipse">
            <a:avLst/>
          </a:prstGeom>
          <a:noFill/>
          <a:ln w="57150">
            <a:solidFill>
              <a:srgbClr val="37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 smtClean="0">
                <a:solidFill>
                  <a:srgbClr val="37DE98"/>
                </a:solidFill>
                <a:latin typeface="GalanoGrotesque-SemiBold ☞"/>
              </a:rPr>
              <a:t>Nodo Nacional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2780495" y="4081338"/>
            <a:ext cx="2520280" cy="2100098"/>
            <a:chOff x="6084168" y="2075779"/>
            <a:chExt cx="2520280" cy="2100098"/>
          </a:xfrm>
        </p:grpSpPr>
        <p:sp>
          <p:nvSpPr>
            <p:cNvPr id="58" name="14 Elipse"/>
            <p:cNvSpPr/>
            <p:nvPr/>
          </p:nvSpPr>
          <p:spPr>
            <a:xfrm>
              <a:off x="6244830" y="2080886"/>
              <a:ext cx="2046757" cy="2094991"/>
            </a:xfrm>
            <a:prstGeom prst="ellipse">
              <a:avLst/>
            </a:prstGeom>
            <a:noFill/>
            <a:ln w="57150">
              <a:solidFill>
                <a:srgbClr val="37D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14 Elipse"/>
            <p:cNvSpPr/>
            <p:nvPr/>
          </p:nvSpPr>
          <p:spPr>
            <a:xfrm>
              <a:off x="6084168" y="2075779"/>
              <a:ext cx="2520280" cy="209499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000" b="1" dirty="0">
                  <a:solidFill>
                    <a:srgbClr val="37DE98"/>
                  </a:solidFill>
                  <a:latin typeface="GalanoGrotesque-SemiBold ☞"/>
                </a:rPr>
                <a:t>Red dinámica de centros y </a:t>
              </a:r>
              <a:r>
                <a:rPr lang="es-ES" sz="2000" b="1" dirty="0" smtClean="0">
                  <a:solidFill>
                    <a:srgbClr val="37DE98"/>
                  </a:solidFill>
                  <a:latin typeface="GalanoGrotesque-SemiBold ☞"/>
                </a:rPr>
                <a:t>proyectos</a:t>
              </a:r>
            </a:p>
            <a:p>
              <a:pPr algn="ctr"/>
              <a:r>
                <a:rPr lang="es-ES" sz="2000" b="1" dirty="0" smtClean="0">
                  <a:solidFill>
                    <a:srgbClr val="37DE98"/>
                  </a:solidFill>
                  <a:latin typeface="GalanoGrotesque-SemiBold ☞"/>
                </a:rPr>
                <a:t>+ </a:t>
              </a:r>
              <a:r>
                <a:rPr lang="es-ES" sz="2000" b="1" dirty="0" err="1" smtClean="0">
                  <a:solidFill>
                    <a:srgbClr val="37DE98"/>
                  </a:solidFill>
                  <a:latin typeface="GalanoGrotesque-SemiBold ☞"/>
                </a:rPr>
                <a:t>UdC</a:t>
              </a:r>
              <a:endParaRPr lang="es-ES" sz="2000" b="1" dirty="0">
                <a:solidFill>
                  <a:srgbClr val="37DE98"/>
                </a:solidFill>
                <a:latin typeface="GalanoGrotesque-SemiBold ☞"/>
              </a:endParaRPr>
            </a:p>
          </p:txBody>
        </p:sp>
      </p:grpSp>
      <p:cxnSp>
        <p:nvCxnSpPr>
          <p:cNvPr id="11" name="10 Conector recto"/>
          <p:cNvCxnSpPr/>
          <p:nvPr/>
        </p:nvCxnSpPr>
        <p:spPr>
          <a:xfrm>
            <a:off x="5854535" y="1255051"/>
            <a:ext cx="35626" cy="507175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22 Grupo"/>
          <p:cNvGrpSpPr/>
          <p:nvPr/>
        </p:nvGrpSpPr>
        <p:grpSpPr>
          <a:xfrm>
            <a:off x="6889629" y="4163494"/>
            <a:ext cx="3613035" cy="1364835"/>
            <a:chOff x="6889629" y="4056619"/>
            <a:chExt cx="3613035" cy="1364835"/>
          </a:xfrm>
        </p:grpSpPr>
        <p:sp>
          <p:nvSpPr>
            <p:cNvPr id="61" name="60 CuadroTexto"/>
            <p:cNvSpPr txBox="1"/>
            <p:nvPr/>
          </p:nvSpPr>
          <p:spPr>
            <a:xfrm>
              <a:off x="7606745" y="4056619"/>
              <a:ext cx="2178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37DE98"/>
                  </a:solidFill>
                  <a:latin typeface="GalanoGrotesque-SemiBold ☞"/>
                </a:rPr>
                <a:t>GESTIONA:</a:t>
              </a:r>
              <a:endParaRPr lang="es-ES" sz="2800" b="1" dirty="0">
                <a:solidFill>
                  <a:schemeClr val="bg1"/>
                </a:solidFill>
                <a:latin typeface="GalanoGrotesque-SemiBold ☞"/>
              </a:endParaRPr>
            </a:p>
          </p:txBody>
        </p:sp>
        <p:pic>
          <p:nvPicPr>
            <p:cNvPr id="64" name="Picture 2" descr="Z:\Imagenes\Logos\Logos RJB 2017\2017 RJB Logotipos GOB-CSIC-RJB\rjb64_MEICOMP_CSIC_RJB_negro-acentoV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 bwMode="auto">
            <a:xfrm>
              <a:off x="6889629" y="4702317"/>
              <a:ext cx="3613035" cy="71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6" name="65 Conector recto"/>
          <p:cNvCxnSpPr/>
          <p:nvPr/>
        </p:nvCxnSpPr>
        <p:spPr>
          <a:xfrm>
            <a:off x="7208323" y="3702912"/>
            <a:ext cx="301765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bif 1">
      <a:dk1>
        <a:srgbClr val="000000"/>
      </a:dk1>
      <a:lt1>
        <a:srgbClr val="FFFFFF"/>
      </a:lt1>
      <a:dk2>
        <a:srgbClr val="3A67A2"/>
      </a:dk2>
      <a:lt2>
        <a:srgbClr val="37DF98"/>
      </a:lt2>
      <a:accent1>
        <a:srgbClr val="CDFC62"/>
      </a:accent1>
      <a:accent2>
        <a:srgbClr val="35A18A"/>
      </a:accent2>
      <a:accent3>
        <a:srgbClr val="FB9285"/>
      </a:accent3>
      <a:accent4>
        <a:srgbClr val="B7B7B7"/>
      </a:accent4>
      <a:accent5>
        <a:srgbClr val="D1D1D1"/>
      </a:accent5>
      <a:accent6>
        <a:srgbClr val="E5E5E5"/>
      </a:accent6>
      <a:hlink>
        <a:srgbClr val="3A67A2"/>
      </a:hlink>
      <a:folHlink>
        <a:srgbClr val="FFFFF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-GBIF" id="{A17DD6C6-BE1A-984C-AF25-9B05A3EC0729}" vid="{477F438C-E0D3-2645-8AD3-45B0D1EF78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5546</TotalTime>
  <Words>676</Words>
  <Application>Microsoft Office PowerPoint</Application>
  <PresentationFormat>Personalizado</PresentationFormat>
  <Paragraphs>201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Alumno25</cp:lastModifiedBy>
  <cp:revision>141</cp:revision>
  <dcterms:created xsi:type="dcterms:W3CDTF">2017-01-30T08:38:15Z</dcterms:created>
  <dcterms:modified xsi:type="dcterms:W3CDTF">2018-09-04T10:04:43Z</dcterms:modified>
</cp:coreProperties>
</file>