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handoutMasterIdLst>
    <p:handoutMasterId r:id="rId36"/>
  </p:handoutMasterIdLst>
  <p:sldIdLst>
    <p:sldId id="261" r:id="rId2"/>
    <p:sldId id="394" r:id="rId3"/>
    <p:sldId id="390" r:id="rId4"/>
    <p:sldId id="345" r:id="rId5"/>
    <p:sldId id="384" r:id="rId6"/>
    <p:sldId id="349" r:id="rId7"/>
    <p:sldId id="367" r:id="rId8"/>
    <p:sldId id="368" r:id="rId9"/>
    <p:sldId id="369" r:id="rId10"/>
    <p:sldId id="370" r:id="rId11"/>
    <p:sldId id="371" r:id="rId12"/>
    <p:sldId id="373" r:id="rId13"/>
    <p:sldId id="382" r:id="rId14"/>
    <p:sldId id="392" r:id="rId15"/>
    <p:sldId id="393" r:id="rId16"/>
    <p:sldId id="374" r:id="rId17"/>
    <p:sldId id="386" r:id="rId18"/>
    <p:sldId id="347" r:id="rId19"/>
    <p:sldId id="387" r:id="rId20"/>
    <p:sldId id="388" r:id="rId21"/>
    <p:sldId id="375" r:id="rId22"/>
    <p:sldId id="267" r:id="rId23"/>
    <p:sldId id="389" r:id="rId24"/>
    <p:sldId id="376" r:id="rId25"/>
    <p:sldId id="378" r:id="rId26"/>
    <p:sldId id="379" r:id="rId27"/>
    <p:sldId id="380" r:id="rId28"/>
    <p:sldId id="381" r:id="rId29"/>
    <p:sldId id="377" r:id="rId30"/>
    <p:sldId id="391" r:id="rId31"/>
    <p:sldId id="395" r:id="rId32"/>
    <p:sldId id="396" r:id="rId33"/>
    <p:sldId id="32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37" userDrawn="1">
          <p15:clr>
            <a:srgbClr val="A4A3A4"/>
          </p15:clr>
        </p15:guide>
        <p15:guide id="2" pos="384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96CC"/>
    <a:srgbClr val="3A67A2"/>
    <a:srgbClr val="CCFB62"/>
    <a:srgbClr val="37DE98"/>
    <a:srgbClr val="35A0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52"/>
    <p:restoredTop sz="86545" autoAdjust="0"/>
  </p:normalViewPr>
  <p:slideViewPr>
    <p:cSldViewPr snapToGrid="0" snapToObjects="1" showGuides="1">
      <p:cViewPr varScale="1">
        <p:scale>
          <a:sx n="95" d="100"/>
          <a:sy n="95" d="100"/>
        </p:scale>
        <p:origin x="-414" y="-96"/>
      </p:cViewPr>
      <p:guideLst>
        <p:guide orient="horz" pos="2137"/>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69" d="100"/>
          <a:sy n="169" d="100"/>
        </p:scale>
        <p:origin x="51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DAB0A2B-DCAD-484D-BBED-13503BA2B796}" type="datetimeFigureOut">
              <a:rPr lang="en-US" smtClean="0"/>
              <a:t>10/29/2018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48F2892-2AF3-944C-868D-5742F0942295}" type="slidenum">
              <a:rPr lang="en-US" smtClean="0"/>
              <a:t>‹Nº›</a:t>
            </a:fld>
            <a:endParaRPr lang="en-US"/>
          </a:p>
        </p:txBody>
      </p:sp>
    </p:spTree>
    <p:extLst>
      <p:ext uri="{BB962C8B-B14F-4D97-AF65-F5344CB8AC3E}">
        <p14:creationId xmlns:p14="http://schemas.microsoft.com/office/powerpoint/2010/main" val="2457988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A4C72B-C601-8443-B019-AADD5860A6B8}" type="datetimeFigureOut">
              <a:rPr lang="en-US" smtClean="0"/>
              <a:t>10/29/2018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B5B7B0-476C-F348-B22E-8AE3AC64DFA4}" type="slidenum">
              <a:rPr lang="en-US" smtClean="0"/>
              <a:t>‹Nº›</a:t>
            </a:fld>
            <a:endParaRPr lang="en-US"/>
          </a:p>
        </p:txBody>
      </p:sp>
    </p:spTree>
    <p:extLst>
      <p:ext uri="{BB962C8B-B14F-4D97-AF65-F5344CB8AC3E}">
        <p14:creationId xmlns:p14="http://schemas.microsoft.com/office/powerpoint/2010/main" val="1984210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oretrustseal.org/"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coretrustseal.org/"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s.wikipedia.org/wiki/C%C3%B3digo_alfanum%C3%A9rico"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es.wikipedia.org/w/index.php?title=Autor%C3%ADa_acad%C3%A9mica&amp;action=edit&amp;redlink=1" TargetMode="External"/><Relationship Id="rId4" Type="http://schemas.openxmlformats.org/officeDocument/2006/relationships/hyperlink" Target="https://es.wikipedia.org/wiki/Cient%C3%ADfico"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acp.int/content/secretariat-acp"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z</a:t>
            </a:r>
            <a:endParaRPr lang="en-US" dirty="0"/>
          </a:p>
        </p:txBody>
      </p:sp>
      <p:sp>
        <p:nvSpPr>
          <p:cNvPr id="4" name="Slide Number Placeholder 3"/>
          <p:cNvSpPr>
            <a:spLocks noGrp="1"/>
          </p:cNvSpPr>
          <p:nvPr>
            <p:ph type="sldNum" sz="quarter" idx="10"/>
          </p:nvPr>
        </p:nvSpPr>
        <p:spPr/>
        <p:txBody>
          <a:bodyPr/>
          <a:lstStyle/>
          <a:p>
            <a:fld id="{32B5B7B0-476C-F348-B22E-8AE3AC64DFA4}" type="slidenum">
              <a:rPr lang="en-US" smtClean="0"/>
              <a:t>1</a:t>
            </a:fld>
            <a:endParaRPr lang="en-US"/>
          </a:p>
        </p:txBody>
      </p:sp>
    </p:spTree>
    <p:extLst>
      <p:ext uri="{BB962C8B-B14F-4D97-AF65-F5344CB8AC3E}">
        <p14:creationId xmlns:p14="http://schemas.microsoft.com/office/powerpoint/2010/main" val="260401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685800" y="1143000"/>
            <a:ext cx="5486400" cy="3086100"/>
          </a:xfrm>
        </p:spPr>
      </p:sp>
      <p:sp>
        <p:nvSpPr>
          <p:cNvPr id="3" name="2 Marcador de notas"/>
          <p:cNvSpPr>
            <a:spLocks noGrp="1"/>
          </p:cNvSpPr>
          <p:nvPr>
            <p:ph type="body" idx="1"/>
          </p:nvPr>
        </p:nvSpPr>
        <p:spPr/>
        <p:txBody>
          <a:bodyPr/>
          <a:lstStyle/>
          <a:p>
            <a:r>
              <a:rPr lang="es-ES" dirty="0" smtClean="0"/>
              <a:t>Desarrollo de un rol para que los miembros de la red de GBIF y los investigadores interesados ​​se desempeñen como "embajadores científicos de GBIF" para promover la comprensión y el uso de los datos y servicios de GBIF</a:t>
            </a:r>
          </a:p>
          <a:p>
            <a:r>
              <a:rPr lang="es-ES" sz="1200" b="0" i="0" u="none" strike="noStrike" kern="1200" baseline="0" dirty="0" smtClean="0">
                <a:solidFill>
                  <a:schemeClr val="tx1"/>
                </a:solidFill>
                <a:latin typeface="+mn-lt"/>
                <a:ea typeface="+mn-ea"/>
                <a:cs typeface="+mn-cs"/>
              </a:rPr>
              <a:t>Y almacenar </a:t>
            </a:r>
            <a:r>
              <a:rPr lang="es-ES" sz="1200" b="0" i="0" u="none" strike="noStrike" kern="1200" baseline="0" dirty="0" err="1" smtClean="0">
                <a:solidFill>
                  <a:schemeClr val="tx1"/>
                </a:solidFill>
                <a:latin typeface="+mn-lt"/>
                <a:ea typeface="+mn-ea"/>
                <a:cs typeface="+mn-cs"/>
              </a:rPr>
              <a:t>feedback</a:t>
            </a:r>
            <a:r>
              <a:rPr lang="es-ES" sz="1200" b="0" i="0" u="none" strike="noStrike" kern="1200" baseline="0" dirty="0" smtClean="0">
                <a:solidFill>
                  <a:schemeClr val="tx1"/>
                </a:solidFill>
                <a:latin typeface="+mn-lt"/>
                <a:ea typeface="+mn-ea"/>
                <a:cs typeface="+mn-cs"/>
              </a:rPr>
              <a:t> sobre su actividad</a:t>
            </a:r>
          </a:p>
          <a:p>
            <a:r>
              <a:rPr lang="es-ES" sz="1200" b="0" i="0" u="none" strike="noStrike" kern="1200" baseline="0" dirty="0" smtClean="0">
                <a:solidFill>
                  <a:schemeClr val="tx1"/>
                </a:solidFill>
                <a:latin typeface="+mn-lt"/>
                <a:ea typeface="+mn-ea"/>
                <a:cs typeface="+mn-cs"/>
              </a:rPr>
              <a:t>Perfil de los embajadores: </a:t>
            </a:r>
            <a:r>
              <a:rPr lang="es-ES" dirty="0" smtClean="0"/>
              <a:t>Experiencia práctica con acceso a datos GBIF, análisis y cita • Pro usuario de GBIF.org, API, R bibliotecas. • Dispuesto a mantener contacto regular con Nodo / Secretaría</a:t>
            </a:r>
            <a:endParaRPr lang="es-ES" sz="1200" b="0" i="0" u="none" strike="noStrike" kern="1200" baseline="0" dirty="0" smtClean="0">
              <a:solidFill>
                <a:schemeClr val="tx1"/>
              </a:solidFill>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32B5B7B0-476C-F348-B22E-8AE3AC64DFA4}" type="slidenum">
              <a:rPr lang="en-US" smtClean="0"/>
              <a:t>15</a:t>
            </a:fld>
            <a:endParaRPr lang="en-US"/>
          </a:p>
        </p:txBody>
      </p:sp>
    </p:spTree>
    <p:extLst>
      <p:ext uri="{BB962C8B-B14F-4D97-AF65-F5344CB8AC3E}">
        <p14:creationId xmlns:p14="http://schemas.microsoft.com/office/powerpoint/2010/main" val="1577766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685800" y="1143000"/>
            <a:ext cx="5486400" cy="3086100"/>
          </a:xfrm>
        </p:spPr>
      </p:sp>
      <p:sp>
        <p:nvSpPr>
          <p:cNvPr id="3" name="2 Marcador de notas"/>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Thus, significant parts of the world have little or no direct involvement in GBIF’s activities, which poses a risk to the long-term credibility of GBIF as a global collaborative network. Secretariat staff and existing Participants constantly engage potential new members through ad hoc contacts, but the situation calls for a more strategic approach to expand membership </a:t>
            </a:r>
          </a:p>
          <a:p>
            <a:r>
              <a:rPr lang="en-US" sz="1200" b="0" i="0" u="none" strike="noStrike" kern="1200" baseline="0" dirty="0" smtClean="0">
                <a:solidFill>
                  <a:schemeClr val="tx1"/>
                </a:solidFill>
                <a:latin typeface="+mn-lt"/>
                <a:ea typeface="+mn-ea"/>
                <a:cs typeface="+mn-cs"/>
              </a:rPr>
              <a:t>Adapting the GBIF.org interface to support key content in multiple languages will seek to address language barriers to national expansion, with targeted translation carried out both through external contracts and in-kind services provided by Participants. </a:t>
            </a:r>
          </a:p>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latin typeface="GalanoGrotesque-Light ☞" charset="0"/>
                <a:ea typeface="GalanoGrotesque-Light ☞" charset="0"/>
                <a:cs typeface="GalanoGrotesque-Light ☞" charset="0"/>
              </a:rPr>
              <a:t>GBIF.org multilingüe con la colaboración de todos</a:t>
            </a:r>
          </a:p>
          <a:p>
            <a:endParaRPr lang="en-US" sz="1200" b="0" i="0" u="none" strike="noStrike" kern="1200" baseline="0" dirty="0" smtClean="0">
              <a:solidFill>
                <a:schemeClr val="tx1"/>
              </a:solidFill>
              <a:latin typeface="+mn-lt"/>
              <a:ea typeface="+mn-ea"/>
              <a:cs typeface="+mn-cs"/>
            </a:endParaRPr>
          </a:p>
          <a:p>
            <a:r>
              <a:rPr lang="es-ES" dirty="0" smtClean="0"/>
              <a:t>1) la antigua Unión Soviética, incluidos Asia Central, el Cáucaso y los Estados Bálticos; 2) los Balcanes y otros países de Europa Central y Oriental; 3) Norte de África y Medio Oriente; y 4) China, sur y sudeste de Asia.</a:t>
            </a: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Gracias al BID: Liberia, </a:t>
            </a:r>
            <a:r>
              <a:rPr lang="en-US" sz="1200" b="0" i="0" u="none" strike="noStrike" kern="1200" baseline="0" dirty="0" err="1" smtClean="0">
                <a:solidFill>
                  <a:schemeClr val="tx1"/>
                </a:solidFill>
                <a:latin typeface="+mn-lt"/>
                <a:ea typeface="+mn-ea"/>
                <a:cs typeface="+mn-cs"/>
              </a:rPr>
              <a:t>Camerún</a:t>
            </a:r>
            <a:r>
              <a:rPr lang="en-US" sz="1200" b="0" i="0" u="none" strike="noStrike" kern="1200" baseline="0" dirty="0" smtClean="0">
                <a:solidFill>
                  <a:schemeClr val="tx1"/>
                </a:solidFill>
                <a:latin typeface="+mn-lt"/>
                <a:ea typeface="+mn-ea"/>
                <a:cs typeface="+mn-cs"/>
              </a:rPr>
              <a:t>, Zimbabwe, </a:t>
            </a:r>
            <a:r>
              <a:rPr lang="en-US" b="1" dirty="0" smtClean="0"/>
              <a:t>Cameroon and Liberia boost GBIF Africa membership to 20 countries https://www.gbif.org/news/4366hBP6hi6gaie0qKkgOi/cameroon-and-liberia-boost-gbif-africa-membership-to-20-countries</a:t>
            </a:r>
          </a:p>
          <a:p>
            <a:endParaRPr lang="es-ES" dirty="0"/>
          </a:p>
        </p:txBody>
      </p:sp>
      <p:sp>
        <p:nvSpPr>
          <p:cNvPr id="4" name="3 Marcador de número de diapositiva"/>
          <p:cNvSpPr>
            <a:spLocks noGrp="1"/>
          </p:cNvSpPr>
          <p:nvPr>
            <p:ph type="sldNum" sz="quarter" idx="10"/>
          </p:nvPr>
        </p:nvSpPr>
        <p:spPr/>
        <p:txBody>
          <a:bodyPr/>
          <a:lstStyle/>
          <a:p>
            <a:fld id="{32B5B7B0-476C-F348-B22E-8AE3AC64DFA4}" type="slidenum">
              <a:rPr lang="en-US" smtClean="0"/>
              <a:t>16</a:t>
            </a:fld>
            <a:endParaRPr lang="en-US"/>
          </a:p>
        </p:txBody>
      </p:sp>
    </p:spTree>
    <p:extLst>
      <p:ext uri="{BB962C8B-B14F-4D97-AF65-F5344CB8AC3E}">
        <p14:creationId xmlns:p14="http://schemas.microsoft.com/office/powerpoint/2010/main" val="1577766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685800" y="1143000"/>
            <a:ext cx="5486400" cy="3086100"/>
          </a:xfrm>
        </p:spPr>
      </p:sp>
      <p:sp>
        <p:nvSpPr>
          <p:cNvPr id="3" name="2 Marcador de notas"/>
          <p:cNvSpPr>
            <a:spLocks noGrp="1"/>
          </p:cNvSpPr>
          <p:nvPr>
            <p:ph type="body" idx="1"/>
          </p:nvPr>
        </p:nvSpPr>
        <p:spPr/>
        <p:txBody>
          <a:bodyPr/>
          <a:lstStyle/>
          <a:p>
            <a:r>
              <a:rPr lang="es-ES" dirty="0" smtClean="0"/>
              <a:t>Seguimiento del taller GBIC2 liderando en comunicaciones, consultas y grupos de trabajo para desarrollar una alianza global para el conocimiento de la biodiversidad. El proyecto </a:t>
            </a:r>
            <a:r>
              <a:rPr lang="es-ES" dirty="0" err="1" smtClean="0"/>
              <a:t>Synthesys</a:t>
            </a:r>
            <a:r>
              <a:rPr lang="es-ES" dirty="0" smtClean="0"/>
              <a:t> +, financiado con fondos de la Unión Europea, proporcionará algunos fondos en 2019 y años posteriores para el tiempo y los talleres del personal de GBIF para este fin.</a:t>
            </a:r>
          </a:p>
          <a:p>
            <a:r>
              <a:rPr lang="es-ES" dirty="0" smtClean="0"/>
              <a:t>El progreso desde 2012 ha sido desigual, principalmente debido a la complejidad y diversidad dentro del panorama de las partes interesadas en el conocimiento de la biodiversidad, con misiones superpuestas y fondos poco alineados. Los asistentes a GBIC2 propusieron el establecimiento de una alianza internacional ligera para apoyar la planificación abierta y la entrega colaborativa de las herramientas, servicios e infraestructura necesarios para organizar todos los datos de biodiversidad. La Secretaría de GBIF se encargó de liderar el desarrollo de un documento que describía esta propuesta y de buscar establecer una alianza de este tipo. Los modelos relevantes para la alianza se pueden ver en Apache Software </a:t>
            </a:r>
            <a:r>
              <a:rPr lang="es-ES" dirty="0" err="1" smtClean="0"/>
              <a:t>Foundation</a:t>
            </a:r>
            <a:r>
              <a:rPr lang="es-ES" dirty="0" smtClean="0"/>
              <a:t> (desarrollo colaborativo de código abierto), ELIXIR (coordinación de servicios de datos de bioinformática) y la Alianza Global para la Genómica y la Salud (un esfuerzo muy paralelo para facilitar la entrega comunitaria de soluciones globales escalables). ).</a:t>
            </a:r>
          </a:p>
          <a:p>
            <a:r>
              <a:rPr lang="en-US" dirty="0" smtClean="0"/>
              <a:t>The Global Biodiversity Informatics Outlook (GBIO)  offers a framework for reaching a much deeper understanding of the world’s biodiversity, and through that understanding the means to conserve it better and to use it more sustainably. </a:t>
            </a:r>
            <a:r>
              <a:rPr lang="es-ES" dirty="0" smtClean="0"/>
              <a:t>que expuso una visión de las áreas principales donde la informática de la biodiversidad necesitaba avanzar.</a:t>
            </a:r>
            <a:endParaRPr lang="en-US" dirty="0" smtClean="0"/>
          </a:p>
          <a:p>
            <a:r>
              <a:rPr lang="en-US" dirty="0" smtClean="0"/>
              <a:t>The GBIO identifies four major focal areas, each with a number of core components, to help coordinate efforts and funding. The co-authors, from a wide range of disciplines, agree these are the essential elements of a global strategy to harness biodiversity data for the common good.</a:t>
            </a:r>
          </a:p>
          <a:p>
            <a:endParaRPr lang="es-ES" dirty="0"/>
          </a:p>
        </p:txBody>
      </p:sp>
      <p:sp>
        <p:nvSpPr>
          <p:cNvPr id="4" name="3 Marcador de número de diapositiva"/>
          <p:cNvSpPr>
            <a:spLocks noGrp="1"/>
          </p:cNvSpPr>
          <p:nvPr>
            <p:ph type="sldNum" sz="quarter" idx="10"/>
          </p:nvPr>
        </p:nvSpPr>
        <p:spPr/>
        <p:txBody>
          <a:bodyPr/>
          <a:lstStyle/>
          <a:p>
            <a:fld id="{32B5B7B0-476C-F348-B22E-8AE3AC64DFA4}" type="slidenum">
              <a:rPr lang="en-US" smtClean="0"/>
              <a:t>17</a:t>
            </a:fld>
            <a:endParaRPr lang="en-US"/>
          </a:p>
        </p:txBody>
      </p:sp>
    </p:spTree>
    <p:extLst>
      <p:ext uri="{BB962C8B-B14F-4D97-AF65-F5344CB8AC3E}">
        <p14:creationId xmlns:p14="http://schemas.microsoft.com/office/powerpoint/2010/main" val="2135332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685800" y="1143000"/>
            <a:ext cx="5486400" cy="3086100"/>
          </a:xfrm>
        </p:spPr>
      </p:sp>
      <p:sp>
        <p:nvSpPr>
          <p:cNvPr id="3" name="2 Marcador de notas"/>
          <p:cNvSpPr>
            <a:spLocks noGrp="1"/>
          </p:cNvSpPr>
          <p:nvPr>
            <p:ph type="body" idx="1"/>
          </p:nvPr>
        </p:nvSpPr>
        <p:spPr/>
        <p:txBody>
          <a:bodyPr/>
          <a:lstStyle/>
          <a:p>
            <a:r>
              <a:rPr lang="es-ES" sz="1200" b="0" i="0" u="none" strike="noStrike" kern="1200" baseline="0" dirty="0" err="1" smtClean="0">
                <a:solidFill>
                  <a:schemeClr val="tx1"/>
                </a:solidFill>
                <a:latin typeface="+mn-lt"/>
                <a:ea typeface="+mn-ea"/>
                <a:cs typeface="+mn-cs"/>
              </a:rPr>
              <a:t>Capacity</a:t>
            </a:r>
            <a:r>
              <a:rPr lang="es-ES" sz="1200" b="0" i="0" u="none" strike="noStrike" kern="1200" baseline="0" dirty="0" smtClean="0">
                <a:solidFill>
                  <a:schemeClr val="tx1"/>
                </a:solidFill>
                <a:latin typeface="+mn-lt"/>
                <a:ea typeface="+mn-ea"/>
                <a:cs typeface="+mn-cs"/>
              </a:rPr>
              <a:t> </a:t>
            </a:r>
            <a:r>
              <a:rPr lang="es-ES" sz="1200" b="0" i="0" u="none" strike="noStrike" kern="1200" baseline="0" dirty="0" err="1" smtClean="0">
                <a:solidFill>
                  <a:schemeClr val="tx1"/>
                </a:solidFill>
                <a:latin typeface="+mn-lt"/>
                <a:ea typeface="+mn-ea"/>
                <a:cs typeface="+mn-cs"/>
              </a:rPr>
              <a:t>Enhancement</a:t>
            </a:r>
            <a:r>
              <a:rPr lang="es-ES" sz="1200" b="0" i="0" u="none" strike="noStrike" kern="1200" baseline="0" dirty="0" smtClean="0">
                <a:solidFill>
                  <a:schemeClr val="tx1"/>
                </a:solidFill>
                <a:latin typeface="+mn-lt"/>
                <a:ea typeface="+mn-ea"/>
                <a:cs typeface="+mn-cs"/>
              </a:rPr>
              <a:t> </a:t>
            </a:r>
            <a:r>
              <a:rPr lang="es-ES" sz="1200" b="0" i="0" u="none" strike="noStrike" kern="1200" baseline="0" dirty="0" err="1" smtClean="0">
                <a:solidFill>
                  <a:schemeClr val="tx1"/>
                </a:solidFill>
                <a:latin typeface="+mn-lt"/>
                <a:ea typeface="+mn-ea"/>
                <a:cs typeface="+mn-cs"/>
              </a:rPr>
              <a:t>Support</a:t>
            </a:r>
            <a:r>
              <a:rPr lang="es-ES" sz="1200" b="0" i="0" u="none" strike="noStrike" kern="1200" baseline="0" dirty="0" smtClean="0">
                <a:solidFill>
                  <a:schemeClr val="tx1"/>
                </a:solidFill>
                <a:latin typeface="+mn-lt"/>
                <a:ea typeface="+mn-ea"/>
                <a:cs typeface="+mn-cs"/>
              </a:rPr>
              <a:t> </a:t>
            </a:r>
            <a:r>
              <a:rPr lang="es-ES" sz="1200" b="0" i="0" u="none" strike="noStrike" kern="1200" baseline="0" dirty="0" err="1" smtClean="0">
                <a:solidFill>
                  <a:schemeClr val="tx1"/>
                </a:solidFill>
                <a:latin typeface="+mn-lt"/>
                <a:ea typeface="+mn-ea"/>
                <a:cs typeface="+mn-cs"/>
              </a:rPr>
              <a:t>Programme</a:t>
            </a:r>
            <a:r>
              <a:rPr lang="es-ES" sz="1200" b="0" i="0" u="none" strike="noStrike" kern="1200" baseline="0" dirty="0" smtClean="0">
                <a:solidFill>
                  <a:schemeClr val="tx1"/>
                </a:solidFill>
                <a:latin typeface="+mn-lt"/>
                <a:ea typeface="+mn-ea"/>
                <a:cs typeface="+mn-cs"/>
              </a:rPr>
              <a:t> </a:t>
            </a:r>
          </a:p>
          <a:p>
            <a:r>
              <a:rPr lang="es-ES" dirty="0" smtClean="0"/>
              <a:t>Completar la implementación del programa BID actual, incluyendo a) cerrar todos los proyectos restantes y entregar la documentación necesaria a la UE; b) comisionar el informe de impacto para analizar el retorno de la inversión, incluidos los datos movilizados, la mejora de la capacidad y el apoyo adicional a las políticas en las regiones objetivo; c) publicar ejemplos orientativos y mejores prácticas desarrolladas a través del BID sobre movilización y uso de datos para necesidades políticas prioritarias; d) organizar reuniones de cierre en cada región objetivo para mostrar los resultados y desarrollar planes de sostenibilidad, incluso a través de una mayor participación de GBIF (ver Actividad 1e); y e) organizar un evento de cierre de BID, probablemente en asociación con GB26, para promover los resultados a la comunidad en general y proponer los próximos pasos.</a:t>
            </a:r>
            <a:endParaRPr lang="es-ES" sz="1200" b="0" i="0" u="none" strike="noStrike" kern="1200" baseline="0" dirty="0" smtClean="0">
              <a:solidFill>
                <a:schemeClr val="tx1"/>
              </a:solidFill>
              <a:latin typeface="+mn-lt"/>
              <a:ea typeface="+mn-ea"/>
              <a:cs typeface="+mn-cs"/>
            </a:endParaRPr>
          </a:p>
          <a:p>
            <a:r>
              <a:rPr lang="es-ES" dirty="0" smtClean="0"/>
              <a:t>Entre sus otras funciones, la Secretaría de GBIF coordina los esfuerzos para ampliar la escala y el alcance de la actividad de GBIF. Los participantes de GBIF se comprometen a establecer y operar nodos que sirven como centros significativos para la actividad de GBIF. Algunos nodos tienen recursos suficientes para contribuir con habilidades que promueven el trabajo de GBIF, mientras que otros pueden requerir soporte externo para ser completamente activos. Se ha asignado una cantidad limitada de fondos cada año en virtud del programa de trabajo de GBIF para respaldar la mejora de la capacidad de los nodos de GBIF. GBIF o los Participantes individuales también pueden obtener fondos suplementarios para contribuir a áreas particulares del trabajo de GBIF. Una mejor coordinación de estos diversos recursos ayudará a GBIF a avanzar más rápidamente en todas las escalas</a:t>
            </a:r>
          </a:p>
          <a:p>
            <a:r>
              <a:rPr lang="en-US" sz="1200" b="0" i="0" u="none" strike="noStrike" kern="1200" baseline="0" dirty="0" smtClean="0">
                <a:solidFill>
                  <a:schemeClr val="tx1"/>
                </a:solidFill>
                <a:latin typeface="+mn-lt"/>
                <a:ea typeface="+mn-ea"/>
                <a:cs typeface="+mn-cs"/>
              </a:rPr>
              <a:t>The Biodiversity Information Fund for Asia (BIFA) attracted a strong response in its latest call for proposals for data mobilization projects. After a rigorous selection process, eight projects were selected for funding in Cambodia, Indonesia, Korea, Nepal, Pakistan, Philippines and Vietnam. This year’s call replicated the model developed under BID in providing a common training workshop for all funded projects to acquire basic data publishing skills to support project </a:t>
            </a:r>
            <a:r>
              <a:rPr lang="en-US" sz="1200" b="0" i="0" u="none" strike="noStrike" kern="1200" baseline="0" dirty="0" err="1" smtClean="0">
                <a:solidFill>
                  <a:schemeClr val="tx1"/>
                </a:solidFill>
                <a:latin typeface="+mn-lt"/>
                <a:ea typeface="+mn-ea"/>
                <a:cs typeface="+mn-cs"/>
              </a:rPr>
              <a:t>implementatio</a:t>
            </a:r>
            <a:r>
              <a:rPr lang="en-US" sz="1200" b="0" i="0" u="none" strike="noStrike" kern="1200" baseline="0" dirty="0" smtClean="0">
                <a:solidFill>
                  <a:schemeClr val="tx1"/>
                </a:solidFill>
                <a:latin typeface="+mn-lt"/>
                <a:ea typeface="+mn-ea"/>
                <a:cs typeface="+mn-cs"/>
              </a:rPr>
              <a:t> </a:t>
            </a:r>
            <a:endParaRPr lang="es-ES"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32B5B7B0-476C-F348-B22E-8AE3AC64DFA4}" type="slidenum">
              <a:rPr lang="en-US" smtClean="0"/>
              <a:t>19</a:t>
            </a:fld>
            <a:endParaRPr lang="en-US"/>
          </a:p>
        </p:txBody>
      </p:sp>
    </p:spTree>
    <p:extLst>
      <p:ext uri="{BB962C8B-B14F-4D97-AF65-F5344CB8AC3E}">
        <p14:creationId xmlns:p14="http://schemas.microsoft.com/office/powerpoint/2010/main" val="2135332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685800" y="1143000"/>
            <a:ext cx="5486400" cy="3086100"/>
          </a:xfrm>
        </p:spPr>
      </p:sp>
      <p:sp>
        <p:nvSpPr>
          <p:cNvPr id="3" name="2 Marcador de notas"/>
          <p:cNvSpPr>
            <a:spLocks noGrp="1"/>
          </p:cNvSpPr>
          <p:nvPr>
            <p:ph type="body" idx="1"/>
          </p:nvPr>
        </p:nvSpPr>
        <p:spPr/>
        <p:txBody>
          <a:bodyPr/>
          <a:lstStyle/>
          <a:p>
            <a:pPr marL="171450" indent="-171450">
              <a:buFontTx/>
              <a:buChar char="-"/>
            </a:pPr>
            <a:r>
              <a:rPr lang="es-ES" dirty="0" smtClean="0"/>
              <a:t>Trabajar en consulta abierta con la comunidad de expertos para documentar un modelo de información unificada que cubra el alcance del contenido que GBIF acomoda y que soporte la publicación más rica de información interconectada desde bases de datos externas. Este modelo debe estar presentable en varios idiomas. </a:t>
            </a:r>
            <a:r>
              <a:rPr lang="en-US" sz="1200" b="0" i="0" u="none" strike="noStrike" kern="1200" baseline="0" dirty="0" smtClean="0">
                <a:solidFill>
                  <a:schemeClr val="tx1"/>
                </a:solidFill>
                <a:latin typeface="+mn-lt"/>
                <a:ea typeface="+mn-ea"/>
                <a:cs typeface="+mn-cs"/>
              </a:rPr>
              <a:t>€50,000 is reserved in the budget to support two associated workshops </a:t>
            </a:r>
          </a:p>
          <a:p>
            <a:pPr marL="171450" indent="-171450">
              <a:buFontTx/>
              <a:buChar char="-"/>
            </a:pPr>
            <a:r>
              <a:rPr lang="es-ES" sz="1200" b="0" i="0" u="none" strike="noStrike" kern="1200" baseline="0" dirty="0" smtClean="0">
                <a:solidFill>
                  <a:schemeClr val="tx1"/>
                </a:solidFill>
                <a:latin typeface="+mn-lt"/>
                <a:ea typeface="+mn-ea"/>
                <a:cs typeface="+mn-cs"/>
              </a:rPr>
              <a:t>Proporcionar un conjunto de perfiles de intercambio de datos para compartir datos dentro de GBIF de conformidad con el modelo de información unificado. Esto debe incluir tanto los estándares existentes como los nuevos y los vocabularios controlados necesarios (por ejemplo, protocolos de muestreo).</a:t>
            </a:r>
          </a:p>
          <a:p>
            <a:pPr marL="171450" indent="-171450">
              <a:buFontTx/>
              <a:buChar char="-"/>
            </a:pPr>
            <a:r>
              <a:rPr lang="es-ES" sz="1200" b="0" i="0" u="none" strike="noStrike" kern="1200" baseline="0" dirty="0" smtClean="0">
                <a:solidFill>
                  <a:schemeClr val="tx1"/>
                </a:solidFill>
                <a:latin typeface="+mn-lt"/>
                <a:ea typeface="+mn-ea"/>
                <a:cs typeface="+mn-cs"/>
              </a:rPr>
              <a:t>Rediseñe el GBIF </a:t>
            </a:r>
            <a:r>
              <a:rPr lang="es-ES" sz="1200" b="0" i="0" u="none" strike="noStrike" kern="1200" baseline="0" dirty="0" err="1" smtClean="0">
                <a:solidFill>
                  <a:schemeClr val="tx1"/>
                </a:solidFill>
                <a:latin typeface="+mn-lt"/>
                <a:ea typeface="+mn-ea"/>
                <a:cs typeface="+mn-cs"/>
              </a:rPr>
              <a:t>Integrated</a:t>
            </a:r>
            <a:r>
              <a:rPr lang="es-ES" sz="1200" b="0" i="0" u="none" strike="noStrike" kern="1200" baseline="0" dirty="0" smtClean="0">
                <a:solidFill>
                  <a:schemeClr val="tx1"/>
                </a:solidFill>
                <a:latin typeface="+mn-lt"/>
                <a:ea typeface="+mn-ea"/>
                <a:cs typeface="+mn-cs"/>
              </a:rPr>
              <a:t> Publishing </a:t>
            </a:r>
            <a:r>
              <a:rPr lang="es-ES" sz="1200" b="0" i="0" u="none" strike="noStrike" kern="1200" baseline="0" dirty="0" err="1" smtClean="0">
                <a:solidFill>
                  <a:schemeClr val="tx1"/>
                </a:solidFill>
                <a:latin typeface="+mn-lt"/>
                <a:ea typeface="+mn-ea"/>
                <a:cs typeface="+mn-cs"/>
              </a:rPr>
              <a:t>Toolkit</a:t>
            </a:r>
            <a:r>
              <a:rPr lang="es-ES" sz="1200" b="0" i="0" u="none" strike="noStrike" kern="1200" baseline="0" dirty="0" smtClean="0">
                <a:solidFill>
                  <a:schemeClr val="tx1"/>
                </a:solidFill>
                <a:latin typeface="+mn-lt"/>
                <a:ea typeface="+mn-ea"/>
                <a:cs typeface="+mn-cs"/>
              </a:rPr>
              <a:t> para admitir estos perfiles y abordar las necesidades de infraestructura (capacidad para instalar localmente o usar una solución alojada en GBIF).</a:t>
            </a:r>
          </a:p>
          <a:p>
            <a:pPr marL="171450" indent="-171450">
              <a:buFontTx/>
              <a:buChar char="-"/>
            </a:pPr>
            <a:r>
              <a:rPr lang="es-ES" sz="1200" b="0" i="0" u="none" strike="noStrike" kern="1200" baseline="0" dirty="0" smtClean="0">
                <a:solidFill>
                  <a:schemeClr val="tx1"/>
                </a:solidFill>
                <a:latin typeface="+mn-lt"/>
                <a:ea typeface="+mn-ea"/>
                <a:cs typeface="+mn-cs"/>
              </a:rPr>
              <a:t>Proporcionar documentación para el modelo de datos y para los servicios asociados ofrecidos a través de GBIF.org.</a:t>
            </a:r>
            <a:endParaRPr lang="en-US" sz="1200" b="0" i="0" u="none" strike="noStrike" kern="1200" baseline="0" dirty="0" smtClean="0">
              <a:solidFill>
                <a:schemeClr val="tx1"/>
              </a:solidFill>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32B5B7B0-476C-F348-B22E-8AE3AC64DFA4}" type="slidenum">
              <a:rPr lang="en-US" smtClean="0"/>
              <a:t>20</a:t>
            </a:fld>
            <a:endParaRPr lang="en-US"/>
          </a:p>
        </p:txBody>
      </p:sp>
    </p:spTree>
    <p:extLst>
      <p:ext uri="{BB962C8B-B14F-4D97-AF65-F5344CB8AC3E}">
        <p14:creationId xmlns:p14="http://schemas.microsoft.com/office/powerpoint/2010/main" val="2135332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685800" y="1143000"/>
            <a:ext cx="5486400" cy="3086100"/>
          </a:xfrm>
        </p:spPr>
      </p:sp>
      <p:sp>
        <p:nvSpPr>
          <p:cNvPr id="3" name="2 Marcador de notas"/>
          <p:cNvSpPr>
            <a:spLocks noGrp="1"/>
          </p:cNvSpPr>
          <p:nvPr>
            <p:ph type="body" idx="1"/>
          </p:nvPr>
        </p:nvSpPr>
        <p:spPr/>
        <p:txBody>
          <a:bodyPr/>
          <a:lstStyle/>
          <a:p>
            <a:r>
              <a:rPr lang="es-ES" dirty="0" smtClean="0"/>
              <a:t>Objetivo:</a:t>
            </a:r>
            <a:r>
              <a:rPr lang="es-ES" baseline="0" dirty="0" smtClean="0"/>
              <a:t> </a:t>
            </a:r>
            <a:r>
              <a:rPr lang="en-US" sz="1200" b="0" i="0" u="none" strike="noStrike" kern="1200" baseline="0" dirty="0" smtClean="0">
                <a:solidFill>
                  <a:schemeClr val="tx1"/>
                </a:solidFill>
                <a:latin typeface="+mn-lt"/>
                <a:ea typeface="+mn-ea"/>
                <a:cs typeface="+mn-cs"/>
              </a:rPr>
              <a:t>Creating an open, shared, and sustainable consensus taxonomy to serve the proper linking of data in the global biodiversity information initiatives</a:t>
            </a:r>
          </a:p>
          <a:p>
            <a:r>
              <a:rPr lang="en-US" sz="1200" b="0" i="0" u="none" strike="noStrike" kern="1200" baseline="0" dirty="0" err="1" smtClean="0">
                <a:solidFill>
                  <a:schemeClr val="tx1"/>
                </a:solidFill>
                <a:latin typeface="+mn-lt"/>
                <a:ea typeface="+mn-ea"/>
                <a:cs typeface="+mn-cs"/>
              </a:rPr>
              <a:t>Objetivos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específicos</a:t>
            </a:r>
            <a:r>
              <a:rPr lang="en-US" sz="1200" b="0" i="0" u="none" strike="noStrike" kern="1200" baseline="0" dirty="0" smtClean="0">
                <a:solidFill>
                  <a:schemeClr val="tx1"/>
                </a:solidFill>
                <a:latin typeface="+mn-lt"/>
                <a:ea typeface="+mn-ea"/>
                <a:cs typeface="+mn-cs"/>
              </a:rPr>
              <a:t>: </a:t>
            </a:r>
            <a:endParaRPr lang="es-E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Establishing a clearinghouse for nomenclature and taxonomy to reconcile sources</a:t>
            </a:r>
          </a:p>
          <a:p>
            <a:r>
              <a:rPr lang="en-US" sz="1200" b="0" i="0" u="none" strike="noStrike" kern="1200" baseline="0" dirty="0" smtClean="0">
                <a:solidFill>
                  <a:schemeClr val="tx1"/>
                </a:solidFill>
                <a:latin typeface="+mn-lt"/>
                <a:ea typeface="+mn-ea"/>
                <a:cs typeface="+mn-cs"/>
              </a:rPr>
              <a:t>Establishing a partnership and governance</a:t>
            </a:r>
          </a:p>
          <a:p>
            <a:endParaRPr lang="es-E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Replace the existing processes for constructing the monthly and annual Catalogue of Life checklists and for constructing the GBIF taxonomic backbone with a single solution that delivers both products (together forming a “provisional checklist”). This work is carried out under the NLBIF-funded Catalogue of Life Plus (</a:t>
            </a:r>
            <a:r>
              <a:rPr lang="en-US" sz="1200" b="0" i="0" u="none" strike="noStrike" kern="1200" baseline="0" dirty="0" err="1" smtClean="0">
                <a:solidFill>
                  <a:schemeClr val="tx1"/>
                </a:solidFill>
                <a:latin typeface="+mn-lt"/>
                <a:ea typeface="+mn-ea"/>
                <a:cs typeface="+mn-cs"/>
              </a:rPr>
              <a:t>CoL</a:t>
            </a:r>
            <a:r>
              <a:rPr lang="en-US" sz="1200" b="0" i="0" u="none" strike="noStrike" kern="1200" baseline="0" dirty="0" smtClean="0">
                <a:solidFill>
                  <a:schemeClr val="tx1"/>
                </a:solidFill>
                <a:latin typeface="+mn-lt"/>
                <a:ea typeface="+mn-ea"/>
                <a:cs typeface="+mn-cs"/>
              </a:rPr>
              <a:t>+) project. €80,000 has been allocated in the budget to support GBIF development costs, with €20,000 in matching funds from the NLBIF funding to </a:t>
            </a:r>
            <a:r>
              <a:rPr lang="en-US" sz="1200" b="0" i="0" u="none" strike="noStrike" kern="1200" baseline="0" dirty="0" err="1" smtClean="0">
                <a:solidFill>
                  <a:schemeClr val="tx1"/>
                </a:solidFill>
                <a:latin typeface="+mn-lt"/>
                <a:ea typeface="+mn-ea"/>
                <a:cs typeface="+mn-cs"/>
              </a:rPr>
              <a:t>CoL</a:t>
            </a:r>
            <a:r>
              <a:rPr lang="en-US" sz="1200" b="0" i="0" u="none" strike="noStrike" kern="1200" baseline="0" dirty="0" smtClean="0">
                <a:solidFill>
                  <a:schemeClr val="tx1"/>
                </a:solidFill>
                <a:latin typeface="+mn-lt"/>
                <a:ea typeface="+mn-ea"/>
                <a:cs typeface="+mn-cs"/>
              </a:rPr>
              <a:t>+. </a:t>
            </a:r>
          </a:p>
          <a:p>
            <a:endParaRPr lang="en-US" sz="1200" b="0" i="0" u="none" strike="noStrike" kern="1200" baseline="0" dirty="0" smtClean="0">
              <a:solidFill>
                <a:schemeClr val="tx1"/>
              </a:solidFill>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32B5B7B0-476C-F348-B22E-8AE3AC64DFA4}" type="slidenum">
              <a:rPr lang="en-US" smtClean="0"/>
              <a:t>21</a:t>
            </a:fld>
            <a:endParaRPr lang="en-US"/>
          </a:p>
        </p:txBody>
      </p:sp>
    </p:spTree>
    <p:extLst>
      <p:ext uri="{BB962C8B-B14F-4D97-AF65-F5344CB8AC3E}">
        <p14:creationId xmlns:p14="http://schemas.microsoft.com/office/powerpoint/2010/main" val="15777669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s-E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Replace the existing processes for constructing the monthly and annual Catalogue of Life checklists and for constructing the GBIF taxonomic backbone with a single solution that delivers both products (together forming a “provisional checklist”). This work is carried out under the NLBIF-funded Catalogue of Life Plus (</a:t>
            </a:r>
            <a:r>
              <a:rPr lang="en-US" sz="1200" b="0" i="0" u="none" strike="noStrike" kern="1200" baseline="0" dirty="0" err="1" smtClean="0">
                <a:solidFill>
                  <a:schemeClr val="tx1"/>
                </a:solidFill>
                <a:latin typeface="+mn-lt"/>
                <a:ea typeface="+mn-ea"/>
                <a:cs typeface="+mn-cs"/>
              </a:rPr>
              <a:t>CoL</a:t>
            </a:r>
            <a:r>
              <a:rPr lang="en-US" sz="1200" b="0" i="0" u="none" strike="noStrike" kern="1200" baseline="0" dirty="0" smtClean="0">
                <a:solidFill>
                  <a:schemeClr val="tx1"/>
                </a:solidFill>
                <a:latin typeface="+mn-lt"/>
                <a:ea typeface="+mn-ea"/>
                <a:cs typeface="+mn-cs"/>
              </a:rPr>
              <a:t>+) project. €80,000 has been allocated in the budget to support GBIF development costs, with €20,000 in matching funds from the NLBIF funding to </a:t>
            </a:r>
            <a:r>
              <a:rPr lang="en-US" sz="1200" b="0" i="0" u="none" strike="noStrike" kern="1200" baseline="0" dirty="0" err="1" smtClean="0">
                <a:solidFill>
                  <a:schemeClr val="tx1"/>
                </a:solidFill>
                <a:latin typeface="+mn-lt"/>
                <a:ea typeface="+mn-ea"/>
                <a:cs typeface="+mn-cs"/>
              </a:rPr>
              <a:t>CoL</a:t>
            </a:r>
            <a:r>
              <a:rPr lang="en-US" sz="1200" b="0" i="0" u="none" strike="noStrike" kern="1200" baseline="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32B5B7B0-476C-F348-B22E-8AE3AC64DFA4}" type="slidenum">
              <a:rPr lang="en-US" smtClean="0"/>
              <a:t>22</a:t>
            </a:fld>
            <a:endParaRPr lang="en-US"/>
          </a:p>
        </p:txBody>
      </p:sp>
    </p:spTree>
    <p:extLst>
      <p:ext uri="{BB962C8B-B14F-4D97-AF65-F5344CB8AC3E}">
        <p14:creationId xmlns:p14="http://schemas.microsoft.com/office/powerpoint/2010/main" val="343945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685800" y="1143000"/>
            <a:ext cx="5486400" cy="3086100"/>
          </a:xfrm>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Deliver a web version of the Global Register of Biodiversity Collections (</a:t>
            </a:r>
            <a:r>
              <a:rPr lang="en-US" sz="1200" b="0" i="0" u="none" strike="noStrike" kern="1200" baseline="0" dirty="0" err="1" smtClean="0">
                <a:solidFill>
                  <a:schemeClr val="tx1"/>
                </a:solidFill>
                <a:latin typeface="+mn-lt"/>
                <a:ea typeface="+mn-ea"/>
                <a:cs typeface="+mn-cs"/>
              </a:rPr>
              <a:t>GRBio</a:t>
            </a:r>
            <a:r>
              <a:rPr lang="en-US" sz="1200" b="0" i="0" u="none" strike="noStrike" kern="1200" baseline="0" dirty="0" smtClean="0">
                <a:solidFill>
                  <a:schemeClr val="tx1"/>
                </a:solidFill>
                <a:latin typeface="+mn-lt"/>
                <a:ea typeface="+mn-ea"/>
                <a:cs typeface="+mn-cs"/>
              </a:rPr>
              <a:t>)/Global Register of Scientific Collections (</a:t>
            </a:r>
            <a:r>
              <a:rPr lang="en-US" sz="1200" b="0" i="0" u="none" strike="noStrike" kern="1200" baseline="0" dirty="0" err="1" smtClean="0">
                <a:solidFill>
                  <a:schemeClr val="tx1"/>
                </a:solidFill>
                <a:latin typeface="+mn-lt"/>
                <a:ea typeface="+mn-ea"/>
                <a:cs typeface="+mn-cs"/>
              </a:rPr>
              <a:t>GRSciColl</a:t>
            </a:r>
            <a:r>
              <a:rPr lang="en-US" sz="1200" b="0" i="0" u="none" strike="noStrike" kern="1200" baseline="0" dirty="0" smtClean="0">
                <a:solidFill>
                  <a:schemeClr val="tx1"/>
                </a:solidFill>
                <a:latin typeface="+mn-lt"/>
                <a:ea typeface="+mn-ea"/>
                <a:cs typeface="+mn-cs"/>
              </a:rPr>
              <a:t>) dataset as part of ongoing infrastructure supported at GBIF. </a:t>
            </a:r>
          </a:p>
          <a:p>
            <a:endParaRPr lang="es-ES" dirty="0" smtClean="0"/>
          </a:p>
          <a:p>
            <a:r>
              <a:rPr lang="en-US" sz="1200" b="0" i="0" u="none" strike="noStrike" kern="1200" baseline="0" dirty="0" err="1" smtClean="0">
                <a:solidFill>
                  <a:schemeClr val="tx1"/>
                </a:solidFill>
                <a:latin typeface="+mn-lt"/>
                <a:ea typeface="+mn-ea"/>
                <a:cs typeface="+mn-cs"/>
              </a:rPr>
              <a:t>Ahora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mismo</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caída</a:t>
            </a:r>
            <a:r>
              <a:rPr lang="en-US" sz="1200" b="0" i="0" u="none" strike="noStrike" kern="1200" baseline="0" dirty="0" smtClean="0">
                <a:solidFill>
                  <a:schemeClr val="tx1"/>
                </a:solidFill>
                <a:latin typeface="+mn-lt"/>
                <a:ea typeface="+mn-ea"/>
                <a:cs typeface="+mn-cs"/>
              </a:rPr>
              <a:t>.</a:t>
            </a:r>
          </a:p>
          <a:p>
            <a:endParaRPr lang="en-US" sz="1200" b="0" i="0" u="none" strike="noStrike" kern="1200" baseline="0" dirty="0" smtClean="0">
              <a:solidFill>
                <a:schemeClr val="tx1"/>
              </a:solidFill>
              <a:latin typeface="+mn-lt"/>
              <a:ea typeface="+mn-ea"/>
              <a:cs typeface="+mn-cs"/>
            </a:endParaRPr>
          </a:p>
          <a:p>
            <a:r>
              <a:rPr lang="es-ES" dirty="0" smtClean="0"/>
              <a:t>El Registro Global de Repositorios de Biodiversidad es un recurso de metadatos en línea para las colecciones de biodiversidad, las instituciones que los contienen y los miembros del personal asociado. El registro proporciona información de contacto y dirección, características de las instituciones y colecciones utilizando vocabularios controlados y descripciones de texto libre, enlaces a sitios web relacionados, identificadores únicos para cada institución y registro de colección, campos de texto para políticas de préstamo y uso, y una variedad de otros descriptores</a:t>
            </a:r>
            <a:endParaRPr lang="en-US" sz="1200" b="0" i="0" u="none" strike="noStrike" kern="1200" baseline="0" dirty="0" smtClean="0">
              <a:solidFill>
                <a:schemeClr val="tx1"/>
              </a:solidFill>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32B5B7B0-476C-F348-B22E-8AE3AC64DFA4}" type="slidenum">
              <a:rPr lang="en-US" smtClean="0"/>
              <a:t>23</a:t>
            </a:fld>
            <a:endParaRPr lang="en-US"/>
          </a:p>
        </p:txBody>
      </p:sp>
    </p:spTree>
    <p:extLst>
      <p:ext uri="{BB962C8B-B14F-4D97-AF65-F5344CB8AC3E}">
        <p14:creationId xmlns:p14="http://schemas.microsoft.com/office/powerpoint/2010/main" val="1577766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685800" y="1143000"/>
            <a:ext cx="5486400" cy="3086100"/>
          </a:xfrm>
        </p:spPr>
      </p:sp>
      <p:sp>
        <p:nvSpPr>
          <p:cNvPr id="3" name="2 Marcador de notas"/>
          <p:cNvSpPr>
            <a:spLocks noGrp="1"/>
          </p:cNvSpPr>
          <p:nvPr>
            <p:ph type="body" idx="1"/>
          </p:nvPr>
        </p:nvSpPr>
        <p:spPr/>
        <p:txBody>
          <a:bodyPr/>
          <a:lstStyle/>
          <a:p>
            <a:endParaRPr lang="es-E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Prioritize data gaps through a ‘hunger map’ approach, including systematic documenting of user-communicated data content needs and matching them with available data; and extending the analysis of data searches, including no-search results, to help understand categories of data for which GBIF users do not currently find what they are looking for. </a:t>
            </a:r>
          </a:p>
          <a:p>
            <a:r>
              <a:rPr lang="en-US" sz="1200" b="0" i="0" u="none" strike="noStrike" kern="1200" baseline="0" dirty="0" smtClean="0">
                <a:solidFill>
                  <a:schemeClr val="tx1"/>
                </a:solidFill>
                <a:latin typeface="+mn-lt"/>
                <a:ea typeface="+mn-ea"/>
                <a:cs typeface="+mn-cs"/>
              </a:rPr>
              <a:t>● In collaboration with IPBES and others, capture priority knowledge gaps for which lack of accessible primary biodiversity data is identified as a significant cause of uncertainty. </a:t>
            </a:r>
            <a:r>
              <a:rPr lang="en-US" dirty="0" smtClean="0"/>
              <a:t>The Intergovernmental Science-Policy Platform on Biodiversity and Ecosystem Services (IPBES)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Based on the gap analysis approaches mentioned above, in combination with earlier efforts such as the 2017 data mobilization priorities , develop actionable guidance for nodes, publishers and funders on addressing priority gaps through mobilization targets and strategies based on spatial, temporal, taxonomic and thematic dimensions of biodiversity data. </a:t>
            </a:r>
          </a:p>
          <a:p>
            <a:endParaRPr lang="es-ES" dirty="0"/>
          </a:p>
        </p:txBody>
      </p:sp>
      <p:sp>
        <p:nvSpPr>
          <p:cNvPr id="4" name="3 Marcador de número de diapositiva"/>
          <p:cNvSpPr>
            <a:spLocks noGrp="1"/>
          </p:cNvSpPr>
          <p:nvPr>
            <p:ph type="sldNum" sz="quarter" idx="10"/>
          </p:nvPr>
        </p:nvSpPr>
        <p:spPr/>
        <p:txBody>
          <a:bodyPr/>
          <a:lstStyle/>
          <a:p>
            <a:fld id="{32B5B7B0-476C-F348-B22E-8AE3AC64DFA4}" type="slidenum">
              <a:rPr lang="en-US" smtClean="0"/>
              <a:t>24</a:t>
            </a:fld>
            <a:endParaRPr lang="en-US"/>
          </a:p>
        </p:txBody>
      </p:sp>
    </p:spTree>
    <p:extLst>
      <p:ext uri="{BB962C8B-B14F-4D97-AF65-F5344CB8AC3E}">
        <p14:creationId xmlns:p14="http://schemas.microsoft.com/office/powerpoint/2010/main" val="15777669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685800" y="1143000"/>
            <a:ext cx="5486400" cy="3086100"/>
          </a:xfrm>
        </p:spPr>
      </p:sp>
      <p:sp>
        <p:nvSpPr>
          <p:cNvPr id="3" name="2 Marcador de notas"/>
          <p:cNvSpPr>
            <a:spLocks noGrp="1"/>
          </p:cNvSpPr>
          <p:nvPr>
            <p:ph type="body" idx="1"/>
          </p:nvPr>
        </p:nvSpPr>
        <p:spPr/>
        <p:txBody>
          <a:bodyPr/>
          <a:lstStyle/>
          <a:p>
            <a:r>
              <a:rPr lang="en-GB" sz="1200" dirty="0" smtClean="0">
                <a:solidFill>
                  <a:srgbClr val="231F20"/>
                </a:solidFill>
                <a:latin typeface="Calibri" panose="020F0502020204030204" pitchFamily="34" charset="0"/>
                <a:ea typeface="Times New Roman" panose="02020603050405020304" pitchFamily="18" charset="0"/>
              </a:rPr>
              <a:t>Develop </a:t>
            </a:r>
            <a:r>
              <a:rPr lang="en-GB" sz="1200" b="1" dirty="0" smtClean="0">
                <a:solidFill>
                  <a:srgbClr val="231F20"/>
                </a:solidFill>
                <a:latin typeface="Calibri" panose="020F0502020204030204" pitchFamily="34" charset="0"/>
                <a:ea typeface="Times New Roman" panose="02020603050405020304" pitchFamily="18" charset="0"/>
              </a:rPr>
              <a:t>plan for implementation of OTU (operational taxonomic unit)/species hypothesis taxa </a:t>
            </a:r>
            <a:r>
              <a:rPr lang="en-GB" sz="1200" dirty="0" smtClean="0">
                <a:solidFill>
                  <a:srgbClr val="231F20"/>
                </a:solidFill>
                <a:latin typeface="Calibri" panose="020F0502020204030204" pitchFamily="34" charset="0"/>
                <a:ea typeface="Times New Roman" panose="02020603050405020304" pitchFamily="18" charset="0"/>
              </a:rPr>
              <a:t>within GBIF backbone; present test demonstration externally. </a:t>
            </a:r>
            <a:endParaRPr lang="es-E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Extend 2018 work on matching stable Operational Taxonomic Units (OTUs) based on DNA sequencing to the GBIF taxonomic backbone </a:t>
            </a:r>
          </a:p>
          <a:p>
            <a:endParaRPr lang="es-E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Run a campaign to mobilize </a:t>
            </a:r>
            <a:r>
              <a:rPr lang="en-US" sz="1200" b="1" i="0" u="none" strike="noStrike" kern="1200" baseline="0" dirty="0" smtClean="0">
                <a:solidFill>
                  <a:schemeClr val="tx1"/>
                </a:solidFill>
                <a:latin typeface="+mn-lt"/>
                <a:ea typeface="+mn-ea"/>
                <a:cs typeface="+mn-cs"/>
              </a:rPr>
              <a:t>data relating to vectors and hosts of human diseases</a:t>
            </a:r>
            <a:r>
              <a:rPr lang="en-US" sz="1200" b="0" i="0" u="none" strike="noStrike" kern="1200" baseline="0" dirty="0" smtClean="0">
                <a:solidFill>
                  <a:schemeClr val="tx1"/>
                </a:solidFill>
                <a:latin typeface="+mn-lt"/>
                <a:ea typeface="+mn-ea"/>
                <a:cs typeface="+mn-cs"/>
              </a:rPr>
              <a:t>, establishing an expert group to identify priority needs for biodiversity data supporting disease research, critical gaps in availability of such data in GBIF.org, and potential sources of data to fill these gaps. </a:t>
            </a:r>
          </a:p>
          <a:p>
            <a:endParaRPr lang="es-ES" dirty="0"/>
          </a:p>
        </p:txBody>
      </p:sp>
      <p:sp>
        <p:nvSpPr>
          <p:cNvPr id="4" name="3 Marcador de número de diapositiva"/>
          <p:cNvSpPr>
            <a:spLocks noGrp="1"/>
          </p:cNvSpPr>
          <p:nvPr>
            <p:ph type="sldNum" sz="quarter" idx="10"/>
          </p:nvPr>
        </p:nvSpPr>
        <p:spPr/>
        <p:txBody>
          <a:bodyPr/>
          <a:lstStyle/>
          <a:p>
            <a:fld id="{32B5B7B0-476C-F348-B22E-8AE3AC64DFA4}" type="slidenum">
              <a:rPr lang="en-US" smtClean="0"/>
              <a:t>25</a:t>
            </a:fld>
            <a:endParaRPr lang="en-US"/>
          </a:p>
        </p:txBody>
      </p:sp>
    </p:spTree>
    <p:extLst>
      <p:ext uri="{BB962C8B-B14F-4D97-AF65-F5344CB8AC3E}">
        <p14:creationId xmlns:p14="http://schemas.microsoft.com/office/powerpoint/2010/main" val="1577766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dirty="0" smtClean="0">
                <a:latin typeface="GalanoGrotesque-Light ☞" charset="0"/>
                <a:ea typeface="GalanoGrotesque-Light ☞" charset="0"/>
                <a:cs typeface="GalanoGrotesque-Light ☞" charset="0"/>
              </a:rPr>
              <a:t>La </a:t>
            </a:r>
            <a:r>
              <a:rPr lang="es-ES_tradnl" sz="1200" u="sng" dirty="0" smtClean="0">
                <a:latin typeface="GalanoGrotesque-Light ☞" charset="0"/>
                <a:ea typeface="GalanoGrotesque-Light ☞" charset="0"/>
                <a:cs typeface="GalanoGrotesque-Light ☞" charset="0"/>
              </a:rPr>
              <a:t>Infraestructura Mundial de Información en Biodiversidad</a:t>
            </a:r>
            <a:r>
              <a:rPr lang="es-ES_tradnl" sz="1200" dirty="0" smtClean="0">
                <a:latin typeface="GalanoGrotesque-Light ☞" charset="0"/>
                <a:ea typeface="GalanoGrotesque-Light ☞" charset="0"/>
                <a:cs typeface="GalanoGrotesque-Light ☞" charset="0"/>
              </a:rPr>
              <a:t> </a:t>
            </a:r>
            <a:r>
              <a:rPr lang="es-ES_tradnl" sz="1200" b="1" dirty="0" smtClean="0">
                <a:solidFill>
                  <a:srgbClr val="37DE98"/>
                </a:solidFill>
                <a:latin typeface="GalanoGrotesque-Light ☞" charset="0"/>
                <a:ea typeface="GalanoGrotesque-Light ☞" charset="0"/>
                <a:cs typeface="GalanoGrotesque-Light ☞" charset="0"/>
              </a:rPr>
              <a:t>es la mayor red de datos de biodiversidad del mundo</a:t>
            </a:r>
            <a:r>
              <a:rPr lang="es-ES_tradnl" sz="1200" dirty="0" smtClean="0">
                <a:latin typeface="GalanoGrotesque-Light ☞" charset="0"/>
                <a:ea typeface="GalanoGrotesque-Light ☞" charset="0"/>
                <a:cs typeface="GalanoGrotesque-Light ☞" charset="0"/>
              </a:rPr>
              <a:t>.</a:t>
            </a:r>
          </a:p>
          <a:p>
            <a:r>
              <a:rPr lang="es-ES" sz="1200" kern="1200" dirty="0" smtClean="0">
                <a:solidFill>
                  <a:schemeClr val="tx1"/>
                </a:solidFill>
                <a:effectLst/>
                <a:latin typeface="+mn-lt"/>
                <a:ea typeface="+mn-ea"/>
                <a:cs typeface="+mn-cs"/>
              </a:rPr>
              <a:t>En la Indicadores de lo bien que funciona l</a:t>
            </a:r>
            <a:r>
              <a:rPr lang="es-ES" sz="1200" kern="1200" baseline="0" dirty="0" smtClean="0">
                <a:solidFill>
                  <a:schemeClr val="tx1"/>
                </a:solidFill>
                <a:effectLst/>
                <a:latin typeface="+mn-lt"/>
                <a:ea typeface="+mn-ea"/>
                <a:cs typeface="+mn-cs"/>
              </a:rPr>
              <a:t>a infraestructura. </a:t>
            </a:r>
            <a:r>
              <a:rPr lang="es-ES" sz="1200" kern="1200" dirty="0" smtClean="0">
                <a:solidFill>
                  <a:schemeClr val="tx1"/>
                </a:solidFill>
                <a:effectLst/>
                <a:latin typeface="+mn-lt"/>
                <a:ea typeface="+mn-ea"/>
                <a:cs typeface="+mn-cs"/>
              </a:rPr>
              <a:t>475.222 registros nuevo al</a:t>
            </a:r>
            <a:r>
              <a:rPr lang="es-ES" sz="1200" kern="1200" baseline="0" dirty="0" smtClean="0">
                <a:solidFill>
                  <a:schemeClr val="tx1"/>
                </a:solidFill>
                <a:effectLst/>
                <a:latin typeface="+mn-lt"/>
                <a:ea typeface="+mn-ea"/>
                <a:cs typeface="+mn-cs"/>
              </a:rPr>
              <a:t> día</a:t>
            </a:r>
            <a:endParaRPr lang="es-E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B5B7B0-476C-F348-B22E-8AE3AC64DFA4}" type="slidenum">
              <a:rPr lang="en-US" smtClean="0"/>
              <a:t>3</a:t>
            </a:fld>
            <a:endParaRPr lang="en-US"/>
          </a:p>
        </p:txBody>
      </p:sp>
    </p:spTree>
    <p:extLst>
      <p:ext uri="{BB962C8B-B14F-4D97-AF65-F5344CB8AC3E}">
        <p14:creationId xmlns:p14="http://schemas.microsoft.com/office/powerpoint/2010/main" val="23160209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685800" y="1143000"/>
            <a:ext cx="5486400" cy="3086100"/>
          </a:xfrm>
        </p:spPr>
      </p:sp>
      <p:sp>
        <p:nvSpPr>
          <p:cNvPr id="3" name="2 Marcador de notas"/>
          <p:cNvSpPr>
            <a:spLocks noGrp="1"/>
          </p:cNvSpPr>
          <p:nvPr>
            <p:ph type="body" idx="1"/>
          </p:nvPr>
        </p:nvSpPr>
        <p:spPr/>
        <p:txBody>
          <a:bodyPr/>
          <a:lstStyle/>
          <a:p>
            <a:r>
              <a:rPr lang="es-ES" dirty="0" smtClean="0"/>
              <a:t>Esta herramienta te permite publicar una base de datos de ADN, t</a:t>
            </a:r>
            <a:r>
              <a:rPr lang="es-ES" baseline="0" dirty="0" smtClean="0"/>
              <a:t>e hace el macheo con el </a:t>
            </a:r>
            <a:r>
              <a:rPr lang="es-ES" baseline="0" dirty="0" err="1" smtClean="0"/>
              <a:t>GBIf</a:t>
            </a:r>
            <a:r>
              <a:rPr lang="es-ES" baseline="0" dirty="0" smtClean="0"/>
              <a:t> </a:t>
            </a:r>
            <a:r>
              <a:rPr lang="es-ES" baseline="0" dirty="0" err="1" smtClean="0"/>
              <a:t>Backbone</a:t>
            </a:r>
            <a:r>
              <a:rPr lang="es-ES" baseline="0" dirty="0" smtClean="0"/>
              <a:t> y te saca el nombre de las especies y el grado </a:t>
            </a:r>
            <a:r>
              <a:rPr lang="es-ES" baseline="0" smtClean="0"/>
              <a:t>de correspondencia</a:t>
            </a:r>
            <a:endParaRPr lang="es-ES" dirty="0" smtClean="0"/>
          </a:p>
          <a:p>
            <a:r>
              <a:rPr lang="es-ES" dirty="0" smtClean="0"/>
              <a:t>Primera prueba con hongos, a</a:t>
            </a:r>
            <a:r>
              <a:rPr lang="es-ES" baseline="0" dirty="0" smtClean="0"/>
              <a:t> partir de trabajos desarrollados en GBIF </a:t>
            </a:r>
            <a:r>
              <a:rPr lang="es-ES" baseline="0" dirty="0" err="1" smtClean="0"/>
              <a:t>Norway</a:t>
            </a:r>
            <a:r>
              <a:rPr lang="es-ES" baseline="0" dirty="0" smtClean="0"/>
              <a:t> </a:t>
            </a:r>
            <a:endParaRPr lang="es-ES" dirty="0"/>
          </a:p>
        </p:txBody>
      </p:sp>
      <p:sp>
        <p:nvSpPr>
          <p:cNvPr id="4" name="3 Marcador de número de diapositiva"/>
          <p:cNvSpPr>
            <a:spLocks noGrp="1"/>
          </p:cNvSpPr>
          <p:nvPr>
            <p:ph type="sldNum" sz="quarter" idx="10"/>
          </p:nvPr>
        </p:nvSpPr>
        <p:spPr/>
        <p:txBody>
          <a:bodyPr/>
          <a:lstStyle/>
          <a:p>
            <a:fld id="{32B5B7B0-476C-F348-B22E-8AE3AC64DFA4}" type="slidenum">
              <a:rPr lang="en-US" smtClean="0"/>
              <a:t>26</a:t>
            </a:fld>
            <a:endParaRPr lang="en-US"/>
          </a:p>
        </p:txBody>
      </p:sp>
    </p:spTree>
    <p:extLst>
      <p:ext uri="{BB962C8B-B14F-4D97-AF65-F5344CB8AC3E}">
        <p14:creationId xmlns:p14="http://schemas.microsoft.com/office/powerpoint/2010/main" val="5475138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685800" y="1143000"/>
            <a:ext cx="5486400" cy="3086100"/>
          </a:xfrm>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latin typeface="GalanoGrotesque-Light ☞" charset="0"/>
                <a:ea typeface="GalanoGrotesque-Light ☞" charset="0"/>
                <a:cs typeface="GalanoGrotesque-Light ☞" charset="0"/>
              </a:rPr>
              <a:t>Trabajar con el equipo del proyecto </a:t>
            </a:r>
            <a:r>
              <a:rPr lang="es-ES" dirty="0" err="1" smtClean="0">
                <a:latin typeface="GalanoGrotesque-Light ☞" charset="0"/>
                <a:ea typeface="GalanoGrotesque-Light ☞" charset="0"/>
                <a:cs typeface="GalanoGrotesque-Light ☞" charset="0"/>
              </a:rPr>
              <a:t>DiSSCo</a:t>
            </a:r>
            <a:r>
              <a:rPr lang="es-ES" dirty="0" smtClean="0">
                <a:latin typeface="GalanoGrotesque-Light ☞" charset="0"/>
                <a:ea typeface="GalanoGrotesque-Light ☞" charset="0"/>
                <a:cs typeface="GalanoGrotesque-Light ☞" charset="0"/>
              </a:rPr>
              <a:t> para maximizar las oportunidades de movilizar datos de colecciones de instituciones europeas, incluso en países que aún no participan en GBIF</a:t>
            </a:r>
          </a:p>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En base a las discusiones durante el cuarto trimestre de 2018, trabaje con WCMC de Naciones Unidas para el medio ambiente y organismos de la industria (por ejemplo, </a:t>
            </a:r>
            <a:r>
              <a:rPr lang="es-ES" dirty="0" err="1" smtClean="0"/>
              <a:t>Proteus</a:t>
            </a:r>
            <a:r>
              <a:rPr lang="es-ES" dirty="0" smtClean="0"/>
              <a:t> </a:t>
            </a:r>
            <a:r>
              <a:rPr lang="es-ES" dirty="0" err="1" smtClean="0"/>
              <a:t>Partnership</a:t>
            </a:r>
            <a:r>
              <a:rPr lang="es-ES" dirty="0" smtClean="0"/>
              <a:t>, IPIECA, IAIA) para establecer servicios de nodos y servicios de asistencia para la publicación de datos del sector privado, con opciones para usar nodos nacionales o repositorio alojado para respaldar la movilización de datos.</a:t>
            </a:r>
            <a:endParaRPr lang="es-ES" dirty="0" smtClean="0">
              <a:latin typeface="GalanoGrotesque-Light ☞" charset="0"/>
              <a:ea typeface="GalanoGrotesque-Light ☞" charset="0"/>
              <a:cs typeface="GalanoGrotesque-Light ☞" charset="0"/>
            </a:endParaRP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Activity 3c - Engage data holders . </a:t>
            </a:r>
            <a:endParaRPr lang="es-E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Work with </a:t>
            </a:r>
            <a:r>
              <a:rPr lang="en-US" sz="1200" b="0" i="0" u="none" strike="noStrike" kern="1200" baseline="0" dirty="0" err="1" smtClean="0">
                <a:solidFill>
                  <a:schemeClr val="tx1"/>
                </a:solidFill>
                <a:latin typeface="+mn-lt"/>
                <a:ea typeface="+mn-ea"/>
                <a:cs typeface="+mn-cs"/>
              </a:rPr>
              <a:t>iNaturalist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iDigBio</a:t>
            </a:r>
            <a:r>
              <a:rPr lang="en-US" sz="1200" b="0" i="0" u="none" strike="noStrike" kern="1200" baseline="0" dirty="0" smtClean="0">
                <a:solidFill>
                  <a:schemeClr val="tx1"/>
                </a:solidFill>
                <a:latin typeface="+mn-lt"/>
                <a:ea typeface="+mn-ea"/>
                <a:cs typeface="+mn-cs"/>
              </a:rPr>
              <a:t> and nodes community to maximize opportunities for public engagement in GBIF data mobilization provided by the City Nature Challenge and </a:t>
            </a:r>
            <a:r>
              <a:rPr lang="en-US" sz="1200" b="0" i="0" u="none" strike="noStrike" kern="1200" baseline="0" dirty="0" err="1" smtClean="0">
                <a:solidFill>
                  <a:schemeClr val="tx1"/>
                </a:solidFill>
                <a:latin typeface="+mn-lt"/>
                <a:ea typeface="+mn-ea"/>
                <a:cs typeface="+mn-cs"/>
              </a:rPr>
              <a:t>WeDigBio</a:t>
            </a:r>
            <a:r>
              <a:rPr lang="en-US" sz="1200" b="0" i="0" u="none" strike="noStrike" kern="1200" baseline="0" dirty="0" smtClean="0">
                <a:solidFill>
                  <a:schemeClr val="tx1"/>
                </a:solidFill>
                <a:latin typeface="+mn-lt"/>
                <a:ea typeface="+mn-ea"/>
                <a:cs typeface="+mn-cs"/>
              </a:rPr>
              <a:t> </a:t>
            </a:r>
          </a:p>
          <a:p>
            <a:endParaRPr lang="es-ES" dirty="0" smtClean="0"/>
          </a:p>
          <a:p>
            <a:r>
              <a:rPr lang="es-ES" sz="1200" b="1" i="0" u="none" strike="noStrike" kern="1200" baseline="0" dirty="0" err="1" smtClean="0">
                <a:solidFill>
                  <a:schemeClr val="tx1"/>
                </a:solidFill>
                <a:latin typeface="+mn-lt"/>
                <a:ea typeface="+mn-ea"/>
                <a:cs typeface="+mn-cs"/>
              </a:rPr>
              <a:t>Activity</a:t>
            </a:r>
            <a:r>
              <a:rPr lang="es-ES" sz="1200" b="1" i="0" u="none" strike="noStrike" kern="1200" baseline="0" dirty="0" smtClean="0">
                <a:solidFill>
                  <a:schemeClr val="tx1"/>
                </a:solidFill>
                <a:latin typeface="+mn-lt"/>
                <a:ea typeface="+mn-ea"/>
                <a:cs typeface="+mn-cs"/>
              </a:rPr>
              <a:t> 5d - </a:t>
            </a:r>
            <a:r>
              <a:rPr lang="es-ES" sz="1200" b="1" i="0" u="none" strike="noStrike" kern="1200" baseline="0" dirty="0" err="1" smtClean="0">
                <a:solidFill>
                  <a:schemeClr val="tx1"/>
                </a:solidFill>
                <a:latin typeface="+mn-lt"/>
                <a:ea typeface="+mn-ea"/>
                <a:cs typeface="+mn-cs"/>
              </a:rPr>
              <a:t>Assess</a:t>
            </a:r>
            <a:r>
              <a:rPr lang="es-ES" sz="1200" b="1" i="0" u="none" strike="noStrike" kern="1200" baseline="0" dirty="0" smtClean="0">
                <a:solidFill>
                  <a:schemeClr val="tx1"/>
                </a:solidFill>
                <a:latin typeface="+mn-lt"/>
                <a:ea typeface="+mn-ea"/>
                <a:cs typeface="+mn-cs"/>
              </a:rPr>
              <a:t> </a:t>
            </a:r>
            <a:r>
              <a:rPr lang="es-ES" sz="1200" b="1" i="0" u="none" strike="noStrike" kern="1200" baseline="0" dirty="0" err="1" smtClean="0">
                <a:solidFill>
                  <a:schemeClr val="tx1"/>
                </a:solidFill>
                <a:latin typeface="+mn-lt"/>
                <a:ea typeface="+mn-ea"/>
                <a:cs typeface="+mn-cs"/>
              </a:rPr>
              <a:t>impact</a:t>
            </a:r>
            <a:r>
              <a:rPr lang="es-ES" sz="1200" b="1" i="0" u="none" strike="noStrike" kern="1200" baseline="0" dirty="0" smtClean="0">
                <a:solidFill>
                  <a:schemeClr val="tx1"/>
                </a:solidFill>
                <a:latin typeface="+mn-lt"/>
                <a:ea typeface="+mn-ea"/>
                <a:cs typeface="+mn-cs"/>
              </a:rPr>
              <a:t> </a:t>
            </a:r>
            <a:endParaRPr lang="es-E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Perform external review of GBIF operation and functions </a:t>
            </a:r>
          </a:p>
          <a:p>
            <a:endParaRPr lang="es-ES" dirty="0"/>
          </a:p>
        </p:txBody>
      </p:sp>
      <p:sp>
        <p:nvSpPr>
          <p:cNvPr id="4" name="3 Marcador de número de diapositiva"/>
          <p:cNvSpPr>
            <a:spLocks noGrp="1"/>
          </p:cNvSpPr>
          <p:nvPr>
            <p:ph type="sldNum" sz="quarter" idx="10"/>
          </p:nvPr>
        </p:nvSpPr>
        <p:spPr/>
        <p:txBody>
          <a:bodyPr/>
          <a:lstStyle/>
          <a:p>
            <a:fld id="{32B5B7B0-476C-F348-B22E-8AE3AC64DFA4}" type="slidenum">
              <a:rPr lang="en-US" smtClean="0"/>
              <a:t>29</a:t>
            </a:fld>
            <a:endParaRPr lang="en-US"/>
          </a:p>
        </p:txBody>
      </p:sp>
    </p:spTree>
    <p:extLst>
      <p:ext uri="{BB962C8B-B14F-4D97-AF65-F5344CB8AC3E}">
        <p14:creationId xmlns:p14="http://schemas.microsoft.com/office/powerpoint/2010/main" val="10153386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685800" y="1143000"/>
            <a:ext cx="5486400" cy="3086100"/>
          </a:xfrm>
        </p:spPr>
      </p:sp>
      <p:sp>
        <p:nvSpPr>
          <p:cNvPr id="3" name="2 Marcador de notas"/>
          <p:cNvSpPr>
            <a:spLocks noGrp="1"/>
          </p:cNvSpPr>
          <p:nvPr>
            <p:ph type="body" idx="1"/>
          </p:nvPr>
        </p:nvSpPr>
        <p:spPr/>
        <p:txBody>
          <a:bodyPr/>
          <a:lstStyle/>
          <a:p>
            <a:r>
              <a:rPr lang="es-ES" sz="1200" b="0" i="0" kern="1200" dirty="0" err="1" smtClean="0">
                <a:solidFill>
                  <a:schemeClr val="tx1"/>
                </a:solidFill>
                <a:effectLst/>
                <a:latin typeface="+mn-lt"/>
                <a:ea typeface="+mn-ea"/>
                <a:cs typeface="+mn-cs"/>
              </a:rPr>
              <a:t>Findable</a:t>
            </a:r>
            <a:r>
              <a:rPr lang="es-ES" sz="1200" b="0" i="0" kern="1200" dirty="0" smtClean="0">
                <a:solidFill>
                  <a:schemeClr val="tx1"/>
                </a:solidFill>
                <a:effectLst/>
                <a:latin typeface="+mn-lt"/>
                <a:ea typeface="+mn-ea"/>
                <a:cs typeface="+mn-cs"/>
              </a:rPr>
              <a:t>: se pueden encontrar, para lo que se acompañan de metadatos que identifican, describen y permiten localizar los datos.</a:t>
            </a:r>
          </a:p>
          <a:p>
            <a:r>
              <a:rPr lang="es-ES" sz="1200" b="0" i="0" kern="1200" dirty="0" err="1" smtClean="0">
                <a:solidFill>
                  <a:schemeClr val="tx1"/>
                </a:solidFill>
                <a:effectLst/>
                <a:latin typeface="+mn-lt"/>
                <a:ea typeface="+mn-ea"/>
                <a:cs typeface="+mn-cs"/>
              </a:rPr>
              <a:t>Accessible</a:t>
            </a:r>
            <a:r>
              <a:rPr lang="es-ES" sz="1200" b="0" i="0" kern="1200" dirty="0" smtClean="0">
                <a:solidFill>
                  <a:schemeClr val="tx1"/>
                </a:solidFill>
                <a:effectLst/>
                <a:latin typeface="+mn-lt"/>
                <a:ea typeface="+mn-ea"/>
                <a:cs typeface="+mn-cs"/>
              </a:rPr>
              <a:t>: son accesibles, porque pueden recuperarse mediante protocolos estandarizados de comunicación y los metadatos persisten aun cuando los datos dejen de estar disponibles.</a:t>
            </a:r>
          </a:p>
          <a:p>
            <a:r>
              <a:rPr lang="es-ES" sz="1200" b="0" i="0" kern="1200" dirty="0" smtClean="0">
                <a:solidFill>
                  <a:schemeClr val="tx1"/>
                </a:solidFill>
                <a:effectLst/>
                <a:latin typeface="+mn-lt"/>
                <a:ea typeface="+mn-ea"/>
                <a:cs typeface="+mn-cs"/>
              </a:rPr>
              <a:t>Interoperable: son interoperables, esto es, se presentan de forma que resultan aplicables e incluyen referencias a otros datos</a:t>
            </a:r>
          </a:p>
          <a:p>
            <a:r>
              <a:rPr lang="es-ES" sz="1200" b="0" i="0" kern="1200" dirty="0" smtClean="0">
                <a:solidFill>
                  <a:schemeClr val="tx1"/>
                </a:solidFill>
                <a:effectLst/>
                <a:latin typeface="+mn-lt"/>
                <a:ea typeface="+mn-ea"/>
                <a:cs typeface="+mn-cs"/>
              </a:rPr>
              <a:t>Reusable: se pueden reutilizar, porque queda clara la procedencia de los datos y las condiciones de su reutilización.</a:t>
            </a:r>
          </a:p>
          <a:p>
            <a:pPr marL="0" marR="0" indent="0" algn="l" defTabSz="914400" rtl="0" eaLnBrk="1" fontAlgn="auto" latinLnBrk="0" hangingPunct="1">
              <a:lnSpc>
                <a:spcPct val="100000"/>
              </a:lnSpc>
              <a:spcBef>
                <a:spcPts val="0"/>
              </a:spcBef>
              <a:spcAft>
                <a:spcPts val="0"/>
              </a:spcAft>
              <a:buClrTx/>
              <a:buSzTx/>
              <a:buFontTx/>
              <a:buNone/>
              <a:tabLst/>
              <a:defRPr/>
            </a:pPr>
            <a:endParaRPr lang="es-ES" dirty="0" smtClean="0">
              <a:latin typeface="GalanoGrotesque-Light ☞" charset="0"/>
              <a:ea typeface="GalanoGrotesque-Light ☞" charset="0"/>
              <a:cs typeface="GalanoGrotesque-Light ☞"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latin typeface="GalanoGrotesque-Light ☞" charset="0"/>
                <a:ea typeface="GalanoGrotesque-Light ☞" charset="0"/>
                <a:cs typeface="GalanoGrotesque-Light ☞" charset="0"/>
              </a:rPr>
              <a:t>Coordinar el esfuerzo para lograr la certificación del repositorio de datos </a:t>
            </a:r>
            <a:r>
              <a:rPr lang="es-ES" dirty="0" smtClean="0">
                <a:latin typeface="GalanoGrotesque-Light ☞" charset="0"/>
                <a:ea typeface="GalanoGrotesque-Light ☞" charset="0"/>
                <a:cs typeface="GalanoGrotesque-Light ☞" charset="0"/>
                <a:hlinkClick r:id="rId3"/>
              </a:rPr>
              <a:t>CoreTrustSeal</a:t>
            </a:r>
            <a:r>
              <a:rPr lang="es-ES" dirty="0" smtClean="0">
                <a:latin typeface="GalanoGrotesque-Light ☞" charset="0"/>
                <a:ea typeface="GalanoGrotesque-Light ☞" charset="0"/>
                <a:cs typeface="GalanoGrotesque-Light ☞" charset="0"/>
              </a:rPr>
              <a:t> para partes relevantes de la infraestructura de GBIF. Esto incluirá los servicios de administración de datos en GBIF.org, pero también buscará identificar un conjunto de repositorios de confianza para publicar conjuntos de datos dentro de la red GBIF.</a:t>
            </a:r>
          </a:p>
          <a:p>
            <a:endParaRPr lang="es-ES" dirty="0"/>
          </a:p>
        </p:txBody>
      </p:sp>
      <p:sp>
        <p:nvSpPr>
          <p:cNvPr id="4" name="3 Marcador de número de diapositiva"/>
          <p:cNvSpPr>
            <a:spLocks noGrp="1"/>
          </p:cNvSpPr>
          <p:nvPr>
            <p:ph type="sldNum" sz="quarter" idx="10"/>
          </p:nvPr>
        </p:nvSpPr>
        <p:spPr/>
        <p:txBody>
          <a:bodyPr/>
          <a:lstStyle/>
          <a:p>
            <a:fld id="{32B5B7B0-476C-F348-B22E-8AE3AC64DFA4}" type="slidenum">
              <a:rPr lang="en-US" smtClean="0"/>
              <a:t>30</a:t>
            </a:fld>
            <a:endParaRPr lang="en-US"/>
          </a:p>
        </p:txBody>
      </p:sp>
    </p:spTree>
    <p:extLst>
      <p:ext uri="{BB962C8B-B14F-4D97-AF65-F5344CB8AC3E}">
        <p14:creationId xmlns:p14="http://schemas.microsoft.com/office/powerpoint/2010/main" val="31065811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685800" y="1143000"/>
            <a:ext cx="5486400" cy="3086100"/>
          </a:xfrm>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latin typeface="GalanoGrotesque-Light ☞" charset="0"/>
                <a:ea typeface="GalanoGrotesque-Light ☞" charset="0"/>
                <a:cs typeface="GalanoGrotesque-Light ☞" charset="0"/>
              </a:rPr>
              <a:t>Coordinar el esfuerzo para lograr la certificación del repositorio de datos </a:t>
            </a:r>
            <a:r>
              <a:rPr lang="es-ES" dirty="0" smtClean="0">
                <a:latin typeface="GalanoGrotesque-Light ☞" charset="0"/>
                <a:ea typeface="GalanoGrotesque-Light ☞" charset="0"/>
                <a:cs typeface="GalanoGrotesque-Light ☞" charset="0"/>
                <a:hlinkClick r:id="rId3"/>
              </a:rPr>
              <a:t>CoreTrustSeal</a:t>
            </a:r>
            <a:r>
              <a:rPr lang="es-ES" dirty="0" smtClean="0">
                <a:latin typeface="GalanoGrotesque-Light ☞" charset="0"/>
                <a:ea typeface="GalanoGrotesque-Light ☞" charset="0"/>
                <a:cs typeface="GalanoGrotesque-Light ☞" charset="0"/>
              </a:rPr>
              <a:t> para partes relevantes de la infraestructura de GBIF. Esto incluirá los servicios de administración de datos en GBIF.org, pero también buscará identificar un conjunto de repositorios de confianza para publicar conjuntos de datos dentro de la red GBIF.</a:t>
            </a:r>
          </a:p>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solidFill>
                  <a:srgbClr val="FF0000"/>
                </a:solidFill>
                <a:latin typeface="GalanoGrotesque-Light ☞" charset="0"/>
                <a:ea typeface="GalanoGrotesque-Light ☞" charset="0"/>
                <a:cs typeface="GalanoGrotesque-Light ☞" charset="0"/>
              </a:rPr>
              <a:t>Desarrollar métricas para rastrear la integridad de los elementos de datos centrales y el grado en que el contenido suministrado es apropiado</a:t>
            </a:r>
          </a:p>
          <a:p>
            <a:pPr marL="0" marR="0" indent="0" algn="l" defTabSz="914400" rtl="0" eaLnBrk="1" fontAlgn="auto" latinLnBrk="0" hangingPunct="1">
              <a:lnSpc>
                <a:spcPct val="100000"/>
              </a:lnSpc>
              <a:spcBef>
                <a:spcPts val="0"/>
              </a:spcBef>
              <a:spcAft>
                <a:spcPts val="0"/>
              </a:spcAft>
              <a:buClrTx/>
              <a:buSzTx/>
              <a:buFontTx/>
              <a:buNone/>
              <a:tabLst/>
              <a:defRPr/>
            </a:pPr>
            <a:endParaRPr lang="es-ES" dirty="0" smtClean="0">
              <a:latin typeface="GalanoGrotesque-Light ☞" charset="0"/>
              <a:ea typeface="GalanoGrotesque-Light ☞" charset="0"/>
              <a:cs typeface="GalanoGrotesque-Light ☞" charset="0"/>
            </a:endParaRPr>
          </a:p>
          <a:p>
            <a:endParaRPr lang="es-ES" dirty="0"/>
          </a:p>
        </p:txBody>
      </p:sp>
      <p:sp>
        <p:nvSpPr>
          <p:cNvPr id="4" name="3 Marcador de número de diapositiva"/>
          <p:cNvSpPr>
            <a:spLocks noGrp="1"/>
          </p:cNvSpPr>
          <p:nvPr>
            <p:ph type="sldNum" sz="quarter" idx="10"/>
          </p:nvPr>
        </p:nvSpPr>
        <p:spPr/>
        <p:txBody>
          <a:bodyPr/>
          <a:lstStyle/>
          <a:p>
            <a:fld id="{32B5B7B0-476C-F348-B22E-8AE3AC64DFA4}" type="slidenum">
              <a:rPr lang="en-US" smtClean="0"/>
              <a:t>31</a:t>
            </a:fld>
            <a:endParaRPr lang="en-US"/>
          </a:p>
        </p:txBody>
      </p:sp>
    </p:spTree>
    <p:extLst>
      <p:ext uri="{BB962C8B-B14F-4D97-AF65-F5344CB8AC3E}">
        <p14:creationId xmlns:p14="http://schemas.microsoft.com/office/powerpoint/2010/main" val="31065811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685800" y="1143000"/>
            <a:ext cx="5486400" cy="30861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32B5B7B0-476C-F348-B22E-8AE3AC64DFA4}" type="slidenum">
              <a:rPr lang="en-US" smtClean="0"/>
              <a:t>32</a:t>
            </a:fld>
            <a:endParaRPr lang="en-US"/>
          </a:p>
        </p:txBody>
      </p:sp>
    </p:spTree>
    <p:extLst>
      <p:ext uri="{BB962C8B-B14F-4D97-AF65-F5344CB8AC3E}">
        <p14:creationId xmlns:p14="http://schemas.microsoft.com/office/powerpoint/2010/main" val="1571769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ES" dirty="0" smtClean="0"/>
              <a:t>Cobertura espacial</a:t>
            </a:r>
            <a:r>
              <a:rPr lang="es-ES" baseline="0" dirty="0" smtClean="0"/>
              <a:t> de los datos </a:t>
            </a:r>
            <a:r>
              <a:rPr lang="es-ES" baseline="0" dirty="0" err="1" smtClean="0"/>
              <a:t>diponibles</a:t>
            </a:r>
            <a:r>
              <a:rPr lang="es-ES" baseline="0" dirty="0" smtClean="0"/>
              <a:t> en GBIF</a:t>
            </a:r>
            <a:endParaRPr lang="es-ES" dirty="0"/>
          </a:p>
        </p:txBody>
      </p:sp>
      <p:sp>
        <p:nvSpPr>
          <p:cNvPr id="4" name="Marcador de número de diapositiva 3"/>
          <p:cNvSpPr>
            <a:spLocks noGrp="1"/>
          </p:cNvSpPr>
          <p:nvPr>
            <p:ph type="sldNum" sz="quarter" idx="10"/>
          </p:nvPr>
        </p:nvSpPr>
        <p:spPr/>
        <p:txBody>
          <a:bodyPr/>
          <a:lstStyle/>
          <a:p>
            <a:fld id="{32B5B7B0-476C-F348-B22E-8AE3AC64DFA4}" type="slidenum">
              <a:rPr lang="en-US" smtClean="0"/>
              <a:t>4</a:t>
            </a:fld>
            <a:endParaRPr lang="en-US"/>
          </a:p>
        </p:txBody>
      </p:sp>
    </p:spTree>
    <p:extLst>
      <p:ext uri="{BB962C8B-B14F-4D97-AF65-F5344CB8AC3E}">
        <p14:creationId xmlns:p14="http://schemas.microsoft.com/office/powerpoint/2010/main" val="1262281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s-ES" noProof="0" dirty="0" smtClean="0"/>
              <a:t>Quería contaros un poco las líneas de trabajo futuras de GBIF,</a:t>
            </a:r>
            <a:r>
              <a:rPr lang="es-ES" baseline="0" noProof="0" dirty="0" smtClean="0"/>
              <a:t> centrándome en las que más os pueden interesar</a:t>
            </a:r>
            <a:r>
              <a:rPr lang="es-ES" noProof="0" dirty="0" smtClean="0"/>
              <a:t>, pero primero os voy a contar cuál es el proceso por el cual se c</a:t>
            </a:r>
            <a:r>
              <a:rPr lang="es-ES" baseline="0" noProof="0" dirty="0" smtClean="0"/>
              <a:t>.</a:t>
            </a:r>
          </a:p>
          <a:p>
            <a:r>
              <a:rPr lang="es-ES" baseline="0" noProof="0" dirty="0" smtClean="0"/>
              <a:t> </a:t>
            </a:r>
            <a:r>
              <a:rPr lang="es-ES" noProof="0" dirty="0" smtClean="0"/>
              <a:t>El plan estratégico (de 2015), establece 5 prioridades en el trabajo de GBIF.  </a:t>
            </a:r>
          </a:p>
          <a:p>
            <a:r>
              <a:rPr lang="es-ES" noProof="0" dirty="0" smtClean="0"/>
              <a:t>El</a:t>
            </a:r>
            <a:r>
              <a:rPr lang="es-ES" baseline="0" noProof="0" dirty="0" smtClean="0"/>
              <a:t> plan de implementación identifica 22 actividades </a:t>
            </a:r>
            <a:r>
              <a:rPr lang="es-ES" dirty="0" smtClean="0"/>
              <a:t>que GBIF debe emprender para abordar estas prioridades durante el período de cinco años (y un conjunto de tareas específicas en cada actividad).</a:t>
            </a:r>
          </a:p>
          <a:p>
            <a:r>
              <a:rPr lang="es-ES" dirty="0" smtClean="0"/>
              <a:t>Cada año, GBIF revisa el progreso en relación con estas actividades y los recursos disponibles (incluido el personal de la Secretaría y otros usos de los fondos básicos y complementarios, así como los recursos comprometidos por los participantes de GBIF). Utilizando esta información, se define un Programa de Trabajo Anual para el año siguiente. Cada programa de trabajo anual identifica un conjunto de tareas priorizadas para el trabajo durante el año. Los programas de trabajo anuales en el segundo año y los años subsiguientes también informan sobre los avances en relación con el plan.</a:t>
            </a:r>
            <a:endParaRPr lang="es-ES" noProof="0" dirty="0"/>
          </a:p>
        </p:txBody>
      </p:sp>
      <p:sp>
        <p:nvSpPr>
          <p:cNvPr id="4" name="Slide Number Placeholder 3"/>
          <p:cNvSpPr>
            <a:spLocks noGrp="1"/>
          </p:cNvSpPr>
          <p:nvPr>
            <p:ph type="sldNum" sz="quarter" idx="10"/>
          </p:nvPr>
        </p:nvSpPr>
        <p:spPr/>
        <p:txBody>
          <a:bodyPr/>
          <a:lstStyle/>
          <a:p>
            <a:fld id="{32B5B7B0-476C-F348-B22E-8AE3AC64DFA4}" type="slidenum">
              <a:rPr lang="en-US" smtClean="0"/>
              <a:t>5</a:t>
            </a:fld>
            <a:endParaRPr lang="en-US"/>
          </a:p>
        </p:txBody>
      </p:sp>
    </p:spTree>
    <p:extLst>
      <p:ext uri="{BB962C8B-B14F-4D97-AF65-F5344CB8AC3E}">
        <p14:creationId xmlns:p14="http://schemas.microsoft.com/office/powerpoint/2010/main" val="1730418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685800" y="1143000"/>
            <a:ext cx="5486400" cy="3086100"/>
          </a:xfrm>
        </p:spPr>
      </p:sp>
      <p:sp>
        <p:nvSpPr>
          <p:cNvPr id="3" name="2 Marcador de notas"/>
          <p:cNvSpPr>
            <a:spLocks noGrp="1"/>
          </p:cNvSpPr>
          <p:nvPr>
            <p:ph type="body" idx="1"/>
          </p:nvPr>
        </p:nvSpPr>
        <p:spPr/>
        <p:txBody>
          <a:bodyPr/>
          <a:lstStyle/>
          <a:p>
            <a:r>
              <a:rPr lang="es-ES" dirty="0" smtClean="0"/>
              <a:t>5 áreas prioritarias de actuación, En cada una de ellas voy a resaltar las actividades</a:t>
            </a:r>
            <a:r>
              <a:rPr lang="es-ES" baseline="0" dirty="0" smtClean="0"/>
              <a:t> más importantes o las más interesantes para este foro. </a:t>
            </a:r>
            <a:endParaRPr lang="es-ES" dirty="0"/>
          </a:p>
        </p:txBody>
      </p:sp>
      <p:sp>
        <p:nvSpPr>
          <p:cNvPr id="4" name="3 Marcador de número de diapositiva"/>
          <p:cNvSpPr>
            <a:spLocks noGrp="1"/>
          </p:cNvSpPr>
          <p:nvPr>
            <p:ph type="sldNum" sz="quarter" idx="10"/>
          </p:nvPr>
        </p:nvSpPr>
        <p:spPr/>
        <p:txBody>
          <a:bodyPr/>
          <a:lstStyle/>
          <a:p>
            <a:fld id="{32B5B7B0-476C-F348-B22E-8AE3AC64DFA4}" type="slidenum">
              <a:rPr lang="en-US" smtClean="0"/>
              <a:t>6</a:t>
            </a:fld>
            <a:endParaRPr lang="en-US"/>
          </a:p>
        </p:txBody>
      </p:sp>
    </p:spTree>
    <p:extLst>
      <p:ext uri="{BB962C8B-B14F-4D97-AF65-F5344CB8AC3E}">
        <p14:creationId xmlns:p14="http://schemas.microsoft.com/office/powerpoint/2010/main" val="1577766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685800" y="1143000"/>
            <a:ext cx="5486400" cy="3086100"/>
          </a:xfrm>
        </p:spPr>
      </p:sp>
      <p:sp>
        <p:nvSpPr>
          <p:cNvPr id="3" name="2 Marcador de notas"/>
          <p:cNvSpPr>
            <a:spLocks noGrp="1"/>
          </p:cNvSpPr>
          <p:nvPr>
            <p:ph type="body" idx="1"/>
          </p:nvPr>
        </p:nvSpPr>
        <p:spPr/>
        <p:txBody>
          <a:bodyPr/>
          <a:lstStyle/>
          <a:p>
            <a:r>
              <a:rPr lang="es-ES" dirty="0" smtClean="0"/>
              <a:t>Dentro de la prioridad</a:t>
            </a:r>
            <a:r>
              <a:rPr lang="es-ES" baseline="0" dirty="0" smtClean="0"/>
              <a:t> 1, que era empoderar la red global, destacamos las siguientes tareas. </a:t>
            </a:r>
            <a:r>
              <a:rPr lang="es-ES" dirty="0" smtClean="0"/>
              <a:t>Qué se ha ido haciendo</a:t>
            </a:r>
            <a:r>
              <a:rPr lang="es-ES" baseline="0" dirty="0" smtClean="0"/>
              <a:t> en estas áreas y qué está por hacer.</a:t>
            </a:r>
          </a:p>
          <a:p>
            <a:r>
              <a:rPr lang="es-ES" baseline="0" dirty="0" smtClean="0"/>
              <a:t>Evaluar el nuevo y extendido perfil de usuario en gbif.org (encuesta)</a:t>
            </a:r>
            <a:endParaRPr lang="es-ES" dirty="0" smtClean="0"/>
          </a:p>
          <a:p>
            <a:r>
              <a:rPr lang="es-ES" dirty="0" smtClean="0"/>
              <a:t>Mejoras</a:t>
            </a:r>
            <a:r>
              <a:rPr lang="es-ES" baseline="0" dirty="0" smtClean="0"/>
              <a:t> en gbif.org , identificar los contribuyentes más activos, integrando información de otras actividades relacionadas con GBIF, apoyo de intercambio de conocimiento y desarrollo de habilidades</a:t>
            </a:r>
          </a:p>
          <a:p>
            <a:r>
              <a:rPr lang="en-US" dirty="0" smtClean="0"/>
              <a:t>mockup for public option, linked datasets based on </a:t>
            </a:r>
            <a:r>
              <a:rPr lang="en-US" dirty="0" err="1" smtClean="0"/>
              <a:t>orcid</a:t>
            </a:r>
            <a:r>
              <a:rPr lang="en-US" dirty="0" smtClean="0"/>
              <a:t>/email, self associated recorder names, badges</a:t>
            </a:r>
          </a:p>
          <a:p>
            <a:r>
              <a:rPr lang="es-ES" b="1" dirty="0" smtClean="0"/>
              <a:t>ORCID</a:t>
            </a:r>
            <a:r>
              <a:rPr lang="es-ES" dirty="0" smtClean="0"/>
              <a:t> (en inglés "</a:t>
            </a:r>
            <a:r>
              <a:rPr lang="es-ES" i="1" dirty="0" smtClean="0"/>
              <a:t>Open </a:t>
            </a:r>
            <a:r>
              <a:rPr lang="es-ES" i="1" dirty="0" err="1" smtClean="0"/>
              <a:t>Researcher</a:t>
            </a:r>
            <a:r>
              <a:rPr lang="es-ES" i="1" dirty="0" smtClean="0"/>
              <a:t> and </a:t>
            </a:r>
            <a:r>
              <a:rPr lang="es-ES" i="1" dirty="0" err="1" smtClean="0"/>
              <a:t>Contributor</a:t>
            </a:r>
            <a:r>
              <a:rPr lang="es-ES" i="1" dirty="0" smtClean="0"/>
              <a:t> ID</a:t>
            </a:r>
            <a:r>
              <a:rPr lang="es-ES" dirty="0" smtClean="0"/>
              <a:t>", en español</a:t>
            </a:r>
            <a:r>
              <a:rPr lang="es-ES" b="1" dirty="0" smtClean="0"/>
              <a:t> Identificador Abierto de Investigador y Colaborador</a:t>
            </a:r>
            <a:r>
              <a:rPr lang="es-ES" dirty="0" smtClean="0"/>
              <a:t>) es un </a:t>
            </a:r>
            <a:r>
              <a:rPr lang="es-ES" dirty="0" smtClean="0">
                <a:hlinkClick r:id="rId3" tooltip="Código alfanumérico"/>
              </a:rPr>
              <a:t>código alfanumérico</a:t>
            </a:r>
            <a:r>
              <a:rPr lang="es-ES" dirty="0" smtClean="0"/>
              <a:t>, no comercial, que identifica de manera única a </a:t>
            </a:r>
            <a:r>
              <a:rPr lang="es-ES" dirty="0" smtClean="0">
                <a:hlinkClick r:id="rId4" tooltip="Científico"/>
              </a:rPr>
              <a:t>científicos</a:t>
            </a:r>
            <a:r>
              <a:rPr lang="es-ES" dirty="0" smtClean="0"/>
              <a:t> y otros </a:t>
            </a:r>
            <a:r>
              <a:rPr lang="es-ES" dirty="0" smtClean="0">
                <a:hlinkClick r:id="rId5" tooltip="Autoría académica (aún no redactado)"/>
              </a:rPr>
              <a:t>autores académicos</a:t>
            </a:r>
            <a:r>
              <a:rPr lang="es-ES" dirty="0" smtClean="0"/>
              <a:t>.. </a:t>
            </a:r>
            <a:r>
              <a:rPr lang="es-ES" dirty="0" err="1" smtClean="0"/>
              <a:t>Analogo</a:t>
            </a:r>
            <a:r>
              <a:rPr lang="es-ES" dirty="0" smtClean="0"/>
              <a:t> a los DOI pero para personas</a:t>
            </a:r>
            <a:endParaRPr lang="es-ES" baseline="0" dirty="0" smtClean="0"/>
          </a:p>
          <a:p>
            <a:r>
              <a:rPr lang="es-ES" baseline="0" dirty="0" smtClean="0"/>
              <a:t>Se ha ralentizado debido a la implementación de la GDPR</a:t>
            </a:r>
            <a:endParaRPr lang="es-ES" dirty="0"/>
          </a:p>
        </p:txBody>
      </p:sp>
      <p:sp>
        <p:nvSpPr>
          <p:cNvPr id="4" name="3 Marcador de número de diapositiva"/>
          <p:cNvSpPr>
            <a:spLocks noGrp="1"/>
          </p:cNvSpPr>
          <p:nvPr>
            <p:ph type="sldNum" sz="quarter" idx="10"/>
          </p:nvPr>
        </p:nvSpPr>
        <p:spPr/>
        <p:txBody>
          <a:bodyPr/>
          <a:lstStyle/>
          <a:p>
            <a:fld id="{32B5B7B0-476C-F348-B22E-8AE3AC64DFA4}" type="slidenum">
              <a:rPr lang="en-US" smtClean="0"/>
              <a:t>11</a:t>
            </a:fld>
            <a:endParaRPr lang="en-US"/>
          </a:p>
        </p:txBody>
      </p:sp>
    </p:spTree>
    <p:extLst>
      <p:ext uri="{BB962C8B-B14F-4D97-AF65-F5344CB8AC3E}">
        <p14:creationId xmlns:p14="http://schemas.microsoft.com/office/powerpoint/2010/main" val="1577766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685800" y="1143000"/>
            <a:ext cx="5486400" cy="3086100"/>
          </a:xfrm>
        </p:spPr>
      </p:sp>
      <p:sp>
        <p:nvSpPr>
          <p:cNvPr id="3" name="2 Marcador de notas"/>
          <p:cNvSpPr>
            <a:spLocks noGrp="1"/>
          </p:cNvSpPr>
          <p:nvPr>
            <p:ph type="body" idx="1"/>
          </p:nvPr>
        </p:nvSpPr>
        <p:spPr/>
        <p:txBody>
          <a:bodyPr/>
          <a:lstStyle/>
          <a:p>
            <a:r>
              <a:rPr lang="es-ES" dirty="0" smtClean="0">
                <a:latin typeface="GalanoGrotesque-Light ☞" charset="0"/>
                <a:ea typeface="GalanoGrotesque-Light ☞" charset="0"/>
                <a:cs typeface="GalanoGrotesque-Light ☞" charset="0"/>
              </a:rPr>
              <a:t>Monitorizar</a:t>
            </a:r>
            <a:r>
              <a:rPr lang="es-ES" baseline="0" dirty="0" smtClean="0">
                <a:latin typeface="GalanoGrotesque-Light ☞" charset="0"/>
                <a:ea typeface="GalanoGrotesque-Light ☞" charset="0"/>
                <a:cs typeface="GalanoGrotesque-Light ☞" charset="0"/>
              </a:rPr>
              <a:t> y evaluar el </a:t>
            </a:r>
            <a:r>
              <a:rPr lang="es-ES" dirty="0" smtClean="0">
                <a:latin typeface="GalanoGrotesque-Light ☞" charset="0"/>
                <a:ea typeface="GalanoGrotesque-Light ☞" charset="0"/>
                <a:cs typeface="GalanoGrotesque-Light ☞" charset="0"/>
              </a:rPr>
              <a:t>Nuevo Foro de discusión: </a:t>
            </a:r>
            <a:r>
              <a:rPr lang="en-US" sz="1200" b="0" i="0" u="none" strike="noStrike" kern="1200" baseline="0" dirty="0" smtClean="0">
                <a:solidFill>
                  <a:schemeClr val="tx1"/>
                </a:solidFill>
                <a:latin typeface="+mn-lt"/>
                <a:ea typeface="+mn-ea"/>
                <a:cs typeface="+mn-cs"/>
              </a:rPr>
              <a:t>open discussion among registered users with closed groups for internal communication between nodes. Following a 15-month trial period, usage of the platform will be evaluated and recommendations on its future presented to the Global Nodes Meeting and Governing Board in Q4 2019 </a:t>
            </a:r>
            <a:endParaRPr lang="es-ES" dirty="0"/>
          </a:p>
        </p:txBody>
      </p:sp>
      <p:sp>
        <p:nvSpPr>
          <p:cNvPr id="4" name="3 Marcador de número de diapositiva"/>
          <p:cNvSpPr>
            <a:spLocks noGrp="1"/>
          </p:cNvSpPr>
          <p:nvPr>
            <p:ph type="sldNum" sz="quarter" idx="10"/>
          </p:nvPr>
        </p:nvSpPr>
        <p:spPr/>
        <p:txBody>
          <a:bodyPr/>
          <a:lstStyle/>
          <a:p>
            <a:fld id="{32B5B7B0-476C-F348-B22E-8AE3AC64DFA4}" type="slidenum">
              <a:rPr lang="en-US" smtClean="0"/>
              <a:t>12</a:t>
            </a:fld>
            <a:endParaRPr lang="en-US"/>
          </a:p>
        </p:txBody>
      </p:sp>
    </p:spTree>
    <p:extLst>
      <p:ext uri="{BB962C8B-B14F-4D97-AF65-F5344CB8AC3E}">
        <p14:creationId xmlns:p14="http://schemas.microsoft.com/office/powerpoint/2010/main" val="1765707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685800" y="1143000"/>
            <a:ext cx="5486400" cy="3086100"/>
          </a:xfrm>
        </p:spPr>
      </p:sp>
      <p:sp>
        <p:nvSpPr>
          <p:cNvPr id="3" name="2 Marcador de notas"/>
          <p:cNvSpPr>
            <a:spLocks noGrp="1"/>
          </p:cNvSpPr>
          <p:nvPr>
            <p:ph type="body" idx="1"/>
          </p:nvPr>
        </p:nvSpPr>
        <p:spPr/>
        <p:txBody>
          <a:bodyPr/>
          <a:lstStyle/>
          <a:p>
            <a:r>
              <a:rPr lang="en-US" dirty="0" smtClean="0"/>
              <a:t>European Union-funded Biodiversity Information for Development </a:t>
            </a:r>
            <a:r>
              <a:rPr lang="en-US" dirty="0" err="1" smtClean="0"/>
              <a:t>programme</a:t>
            </a:r>
            <a:r>
              <a:rPr lang="en-US" dirty="0" smtClean="0"/>
              <a:t>. 4 </a:t>
            </a:r>
            <a:r>
              <a:rPr lang="en-US" dirty="0" err="1" smtClean="0"/>
              <a:t>años</a:t>
            </a:r>
            <a:r>
              <a:rPr lang="en-US" dirty="0" smtClean="0"/>
              <a:t>, 4 </a:t>
            </a:r>
            <a:r>
              <a:rPr lang="en-US" dirty="0" err="1" smtClean="0"/>
              <a:t>millones</a:t>
            </a:r>
            <a:r>
              <a:rPr lang="en-US" baseline="0" dirty="0" smtClean="0"/>
              <a:t> de € con el </a:t>
            </a:r>
            <a:r>
              <a:rPr lang="en-US" baseline="0" dirty="0" err="1" smtClean="0"/>
              <a:t>objetivo</a:t>
            </a:r>
            <a:r>
              <a:rPr lang="en-US" baseline="0" dirty="0" smtClean="0"/>
              <a:t> de </a:t>
            </a:r>
            <a:r>
              <a:rPr lang="en-US" baseline="0" dirty="0" err="1" smtClean="0"/>
              <a:t>aumentar</a:t>
            </a:r>
            <a:r>
              <a:rPr lang="en-US" baseline="0" dirty="0" smtClean="0"/>
              <a:t> la </a:t>
            </a:r>
            <a:r>
              <a:rPr lang="en-US" baseline="0" dirty="0" err="1" smtClean="0"/>
              <a:t>cantidad</a:t>
            </a:r>
            <a:r>
              <a:rPr lang="en-US" baseline="0" dirty="0" smtClean="0"/>
              <a:t> de </a:t>
            </a:r>
            <a:r>
              <a:rPr lang="en-US" baseline="0" dirty="0" err="1" smtClean="0"/>
              <a:t>información</a:t>
            </a:r>
            <a:r>
              <a:rPr lang="en-US" baseline="0" dirty="0" smtClean="0"/>
              <a:t> </a:t>
            </a:r>
            <a:r>
              <a:rPr lang="en-US" baseline="0" dirty="0" err="1" smtClean="0"/>
              <a:t>disponible</a:t>
            </a:r>
            <a:r>
              <a:rPr lang="en-US" baseline="0" dirty="0" smtClean="0"/>
              <a:t> en los </a:t>
            </a:r>
            <a:r>
              <a:rPr lang="en-US" baseline="0" dirty="0" err="1" smtClean="0"/>
              <a:t>países</a:t>
            </a:r>
            <a:r>
              <a:rPr lang="en-US" baseline="0" dirty="0" smtClean="0"/>
              <a:t> de </a:t>
            </a:r>
            <a:r>
              <a:rPr lang="en-US" dirty="0" smtClean="0">
                <a:hlinkClick r:id="rId3"/>
              </a:rPr>
              <a:t> ‘ACP’ nations of sub-Saharan Africa, the Caribbean and the Pacific</a:t>
            </a:r>
            <a:r>
              <a:rPr lang="en-US" dirty="0" smtClean="0"/>
              <a:t>. </a:t>
            </a:r>
            <a:r>
              <a:rPr lang="es-ES" dirty="0" smtClean="0"/>
              <a:t>El financiamiento apoyará actividades y proyectos de mejora de la capacidad para movilizar datos de biodiversidad y fortalecer las instalaciones nacionales o regionales de información sobre biodiversidad en estas regiones. BID se centrará en los datos que respalden las necesidades de políticas en la región, particularmente en relación con las áreas protegidas, las especies amenazadas y las especies exóticas invasoras</a:t>
            </a:r>
            <a:endParaRPr lang="en-US" dirty="0" smtClean="0"/>
          </a:p>
          <a:p>
            <a:r>
              <a:rPr lang="en-US" sz="1200" b="0" i="0" u="none" strike="noStrike" kern="1200" baseline="0" dirty="0" smtClean="0">
                <a:solidFill>
                  <a:schemeClr val="tx1"/>
                </a:solidFill>
                <a:latin typeface="+mn-lt"/>
                <a:ea typeface="+mn-ea"/>
                <a:cs typeface="+mn-cs"/>
              </a:rPr>
              <a:t>The BID </a:t>
            </a:r>
            <a:r>
              <a:rPr lang="en-US" sz="1200" b="0" i="0" u="none" strike="noStrike" kern="1200" baseline="0" dirty="0" err="1" smtClean="0">
                <a:solidFill>
                  <a:schemeClr val="tx1"/>
                </a:solidFill>
                <a:latin typeface="+mn-lt"/>
                <a:ea typeface="+mn-ea"/>
                <a:cs typeface="+mn-cs"/>
              </a:rPr>
              <a:t>programme</a:t>
            </a:r>
            <a:r>
              <a:rPr lang="en-US" sz="1200" b="0" i="0" u="none" strike="noStrike" kern="1200" baseline="0" dirty="0" smtClean="0">
                <a:solidFill>
                  <a:schemeClr val="tx1"/>
                </a:solidFill>
                <a:latin typeface="+mn-lt"/>
                <a:ea typeface="+mn-ea"/>
                <a:cs typeface="+mn-cs"/>
              </a:rPr>
              <a:t> reached its most intensive year of implementation in 2018 with management of 63 projects in sub-Saharan Africa, Caribbean and the Pacific and capacity enhancement workshops in all three regions focused on data use for decision making </a:t>
            </a:r>
          </a:p>
          <a:p>
            <a:r>
              <a:rPr lang="en-US" sz="1200" b="0" i="0" u="none" strike="noStrike" kern="1200" baseline="0" dirty="0" err="1" smtClean="0">
                <a:solidFill>
                  <a:schemeClr val="tx1"/>
                </a:solidFill>
                <a:latin typeface="+mn-lt"/>
                <a:ea typeface="+mn-ea"/>
                <a:cs typeface="+mn-cs"/>
              </a:rPr>
              <a:t>Programa</a:t>
            </a:r>
            <a:r>
              <a:rPr lang="en-US" sz="1200" b="0" i="0" u="none" strike="noStrike" kern="1200" baseline="0" dirty="0" smtClean="0">
                <a:solidFill>
                  <a:schemeClr val="tx1"/>
                </a:solidFill>
                <a:latin typeface="+mn-lt"/>
                <a:ea typeface="+mn-ea"/>
                <a:cs typeface="+mn-cs"/>
              </a:rPr>
              <a:t> de </a:t>
            </a:r>
            <a:r>
              <a:rPr lang="en-US" sz="1200" b="0" i="0" u="none" strike="noStrike" kern="1200" baseline="0" dirty="0" err="1" smtClean="0">
                <a:solidFill>
                  <a:schemeClr val="tx1"/>
                </a:solidFill>
                <a:latin typeface="+mn-lt"/>
                <a:ea typeface="+mn-ea"/>
                <a:cs typeface="+mn-cs"/>
              </a:rPr>
              <a:t>mentores</a:t>
            </a:r>
            <a:r>
              <a:rPr lang="en-US" sz="1200" b="0" i="0" u="none" strike="noStrike" kern="1200" baseline="0" dirty="0" smtClean="0">
                <a:solidFill>
                  <a:schemeClr val="tx1"/>
                </a:solidFill>
                <a:latin typeface="+mn-lt"/>
                <a:ea typeface="+mn-ea"/>
                <a:cs typeface="+mn-cs"/>
              </a:rPr>
              <a:t>: </a:t>
            </a:r>
            <a:r>
              <a:rPr lang="es-ES" dirty="0" smtClean="0"/>
              <a:t>voluntarios habían ofrecido contribuir con su tiempo y habilidades para apoyar el desarrollo de capacidades en la red. Se aplica por un formulario online. Expertos</a:t>
            </a:r>
            <a:r>
              <a:rPr lang="es-ES" baseline="0" dirty="0" smtClean="0"/>
              <a:t> de la comunidad de GBIF.</a:t>
            </a:r>
            <a:r>
              <a:rPr lang="es-ES" dirty="0" smtClean="0"/>
              <a:t> </a:t>
            </a:r>
          </a:p>
        </p:txBody>
      </p:sp>
      <p:sp>
        <p:nvSpPr>
          <p:cNvPr id="4" name="3 Marcador de número de diapositiva"/>
          <p:cNvSpPr>
            <a:spLocks noGrp="1"/>
          </p:cNvSpPr>
          <p:nvPr>
            <p:ph type="sldNum" sz="quarter" idx="10"/>
          </p:nvPr>
        </p:nvSpPr>
        <p:spPr/>
        <p:txBody>
          <a:bodyPr/>
          <a:lstStyle/>
          <a:p>
            <a:fld id="{32B5B7B0-476C-F348-B22E-8AE3AC64DFA4}" type="slidenum">
              <a:rPr lang="en-US" smtClean="0"/>
              <a:t>13</a:t>
            </a:fld>
            <a:endParaRPr lang="en-US"/>
          </a:p>
        </p:txBody>
      </p:sp>
    </p:spTree>
    <p:extLst>
      <p:ext uri="{BB962C8B-B14F-4D97-AF65-F5344CB8AC3E}">
        <p14:creationId xmlns:p14="http://schemas.microsoft.com/office/powerpoint/2010/main" val="2135332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685800" y="1143000"/>
            <a:ext cx="5486400" cy="3086100"/>
          </a:xfrm>
        </p:spPr>
      </p:sp>
      <p:sp>
        <p:nvSpPr>
          <p:cNvPr id="3" name="2 Marcador de notas"/>
          <p:cNvSpPr>
            <a:spLocks noGrp="1"/>
          </p:cNvSpPr>
          <p:nvPr>
            <p:ph type="body" idx="1"/>
          </p:nvPr>
        </p:nvSpPr>
        <p:spPr/>
        <p:txBody>
          <a:bodyPr/>
          <a:lstStyle/>
          <a:p>
            <a:r>
              <a:rPr lang="es-ES" dirty="0" smtClean="0"/>
              <a:t>En 2019 habrá Reunión de nodos globales, es cada dos años,</a:t>
            </a:r>
            <a:r>
              <a:rPr lang="es-ES" baseline="0" dirty="0" smtClean="0"/>
              <a:t> y se organizará un taller sobre cómo establecer y gestionar un nodo de GBIF, tendrá </a:t>
            </a:r>
            <a:r>
              <a:rPr lang="es-ES" baseline="0" dirty="0" err="1" smtClean="0"/>
              <a:t>aprte</a:t>
            </a:r>
            <a:r>
              <a:rPr lang="es-ES" baseline="0" dirty="0" smtClean="0"/>
              <a:t> online y parte </a:t>
            </a:r>
            <a:r>
              <a:rPr lang="es-ES" baseline="0" dirty="0" err="1" smtClean="0"/>
              <a:t>onsite</a:t>
            </a:r>
            <a:r>
              <a:rPr lang="es-ES" baseline="0" dirty="0" smtClean="0"/>
              <a:t>.</a:t>
            </a:r>
          </a:p>
          <a:p>
            <a:endParaRPr lang="es-ES" dirty="0" smtClean="0"/>
          </a:p>
          <a:p>
            <a:endParaRPr lang="es-E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Development of a role for members of the GBIF network and interested researchers to serve as ‘GBIF science ambassadors’ to promote understanding and use of GBIF data and services </a:t>
            </a:r>
          </a:p>
          <a:p>
            <a:endParaRPr lang="es-ES" dirty="0"/>
          </a:p>
        </p:txBody>
      </p:sp>
      <p:sp>
        <p:nvSpPr>
          <p:cNvPr id="4" name="3 Marcador de número de diapositiva"/>
          <p:cNvSpPr>
            <a:spLocks noGrp="1"/>
          </p:cNvSpPr>
          <p:nvPr>
            <p:ph type="sldNum" sz="quarter" idx="10"/>
          </p:nvPr>
        </p:nvSpPr>
        <p:spPr/>
        <p:txBody>
          <a:bodyPr/>
          <a:lstStyle/>
          <a:p>
            <a:fld id="{32B5B7B0-476C-F348-B22E-8AE3AC64DFA4}" type="slidenum">
              <a:rPr lang="en-US" smtClean="0"/>
              <a:t>14</a:t>
            </a:fld>
            <a:endParaRPr lang="en-US"/>
          </a:p>
        </p:txBody>
      </p:sp>
    </p:spTree>
    <p:extLst>
      <p:ext uri="{BB962C8B-B14F-4D97-AF65-F5344CB8AC3E}">
        <p14:creationId xmlns:p14="http://schemas.microsoft.com/office/powerpoint/2010/main" val="1577766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17"/>
          <p:cNvSpPr>
            <a:spLocks noGrp="1"/>
          </p:cNvSpPr>
          <p:nvPr>
            <p:ph type="pic" sz="quarter" idx="14"/>
          </p:nvPr>
        </p:nvSpPr>
        <p:spPr>
          <a:xfrm>
            <a:off x="1100553" y="2325841"/>
            <a:ext cx="3053704" cy="1542545"/>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r>
              <a:rPr lang="es-ES_tradnl" smtClean="0"/>
              <a:t>Drag picture to placeholder or click icon to add</a:t>
            </a:r>
            <a:endParaRPr lang="en-US" dirty="0"/>
          </a:p>
        </p:txBody>
      </p:sp>
      <p:sp>
        <p:nvSpPr>
          <p:cNvPr id="8" name="Picture Placeholder 17"/>
          <p:cNvSpPr>
            <a:spLocks noGrp="1"/>
          </p:cNvSpPr>
          <p:nvPr>
            <p:ph type="pic" sz="quarter" idx="15"/>
          </p:nvPr>
        </p:nvSpPr>
        <p:spPr>
          <a:xfrm>
            <a:off x="4370157" y="2325841"/>
            <a:ext cx="3251199" cy="1542546"/>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r>
              <a:rPr lang="es-ES_tradnl" smtClean="0"/>
              <a:t>Drag picture to placeholder or click icon to add</a:t>
            </a:r>
            <a:endParaRPr lang="en-US" dirty="0"/>
          </a:p>
        </p:txBody>
      </p:sp>
      <p:sp>
        <p:nvSpPr>
          <p:cNvPr id="9" name="Picture Placeholder 17"/>
          <p:cNvSpPr>
            <a:spLocks noGrp="1"/>
          </p:cNvSpPr>
          <p:nvPr>
            <p:ph type="pic" sz="quarter" idx="16"/>
          </p:nvPr>
        </p:nvSpPr>
        <p:spPr>
          <a:xfrm>
            <a:off x="1100553" y="4081463"/>
            <a:ext cx="3053704" cy="1544603"/>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r>
              <a:rPr lang="es-ES_tradnl" smtClean="0"/>
              <a:t>Drag picture to placeholder or click icon to add</a:t>
            </a:r>
            <a:endParaRPr lang="en-US" dirty="0"/>
          </a:p>
        </p:txBody>
      </p:sp>
      <p:sp>
        <p:nvSpPr>
          <p:cNvPr id="10" name="Picture Placeholder 17"/>
          <p:cNvSpPr>
            <a:spLocks noGrp="1"/>
          </p:cNvSpPr>
          <p:nvPr>
            <p:ph type="pic" sz="quarter" idx="17"/>
          </p:nvPr>
        </p:nvSpPr>
        <p:spPr>
          <a:xfrm>
            <a:off x="4370157" y="4081463"/>
            <a:ext cx="3251199" cy="1544604"/>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r>
              <a:rPr lang="es-ES_tradnl" smtClean="0"/>
              <a:t>Drag picture to placeholder or click icon to add</a:t>
            </a:r>
            <a:endParaRPr lang="en-US" dirty="0"/>
          </a:p>
        </p:txBody>
      </p:sp>
      <p:sp>
        <p:nvSpPr>
          <p:cNvPr id="11" name="Picture Placeholder 17"/>
          <p:cNvSpPr>
            <a:spLocks noGrp="1"/>
          </p:cNvSpPr>
          <p:nvPr>
            <p:ph type="pic" sz="quarter" idx="18"/>
          </p:nvPr>
        </p:nvSpPr>
        <p:spPr>
          <a:xfrm>
            <a:off x="7837258" y="2325841"/>
            <a:ext cx="2953150" cy="1542546"/>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r>
              <a:rPr lang="es-ES_tradnl" dirty="0" err="1" smtClean="0"/>
              <a:t>Drag</a:t>
            </a:r>
            <a:r>
              <a:rPr lang="es-ES_tradnl" dirty="0" smtClean="0"/>
              <a:t> </a:t>
            </a:r>
            <a:r>
              <a:rPr lang="es-ES_tradnl" dirty="0" err="1" smtClean="0"/>
              <a:t>picture</a:t>
            </a:r>
            <a:r>
              <a:rPr lang="es-ES_tradnl" dirty="0" smtClean="0"/>
              <a:t> to </a:t>
            </a:r>
            <a:r>
              <a:rPr lang="es-ES_tradnl" dirty="0" err="1" smtClean="0"/>
              <a:t>placeholder</a:t>
            </a:r>
            <a:r>
              <a:rPr lang="es-ES_tradnl" dirty="0" smtClean="0"/>
              <a:t> </a:t>
            </a:r>
            <a:r>
              <a:rPr lang="es-ES_tradnl" dirty="0" err="1" smtClean="0"/>
              <a:t>or</a:t>
            </a:r>
            <a:r>
              <a:rPr lang="es-ES_tradnl" dirty="0" smtClean="0"/>
              <a:t> </a:t>
            </a:r>
            <a:r>
              <a:rPr lang="es-ES_tradnl" dirty="0" err="1" smtClean="0"/>
              <a:t>click</a:t>
            </a:r>
            <a:r>
              <a:rPr lang="es-ES_tradnl" dirty="0" smtClean="0"/>
              <a:t> </a:t>
            </a:r>
            <a:r>
              <a:rPr lang="es-ES_tradnl" dirty="0" err="1" smtClean="0"/>
              <a:t>icon</a:t>
            </a:r>
            <a:r>
              <a:rPr lang="es-ES_tradnl" dirty="0" smtClean="0"/>
              <a:t> to </a:t>
            </a:r>
            <a:r>
              <a:rPr lang="es-ES_tradnl" dirty="0" err="1" smtClean="0"/>
              <a:t>add</a:t>
            </a:r>
            <a:endParaRPr lang="en-US" dirty="0"/>
          </a:p>
        </p:txBody>
      </p:sp>
      <p:sp>
        <p:nvSpPr>
          <p:cNvPr id="12" name="Picture Placeholder 17"/>
          <p:cNvSpPr>
            <a:spLocks noGrp="1"/>
          </p:cNvSpPr>
          <p:nvPr>
            <p:ph type="pic" sz="quarter" idx="19"/>
          </p:nvPr>
        </p:nvSpPr>
        <p:spPr>
          <a:xfrm>
            <a:off x="7837258" y="4081463"/>
            <a:ext cx="2953150" cy="1544604"/>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r>
              <a:rPr lang="es-ES_tradnl" smtClean="0"/>
              <a:t>Drag picture to placeholder or click icon to add</a:t>
            </a:r>
            <a:endParaRPr lang="en-US" dirty="0"/>
          </a:p>
        </p:txBody>
      </p:sp>
    </p:spTree>
    <p:extLst>
      <p:ext uri="{BB962C8B-B14F-4D97-AF65-F5344CB8AC3E}">
        <p14:creationId xmlns:p14="http://schemas.microsoft.com/office/powerpoint/2010/main" val="8469308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2515888" y="754912"/>
            <a:ext cx="7160224" cy="5348176"/>
          </a:xfrm>
          <a:prstGeom prst="rect">
            <a:avLst/>
          </a:prstGeom>
        </p:spPr>
      </p:pic>
    </p:spTree>
    <p:extLst>
      <p:ext uri="{BB962C8B-B14F-4D97-AF65-F5344CB8AC3E}">
        <p14:creationId xmlns:p14="http://schemas.microsoft.com/office/powerpoint/2010/main" val="1549495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8018980" y="-3915672"/>
            <a:ext cx="8800412" cy="11793527"/>
          </a:xfrm>
          <a:prstGeom prst="rect">
            <a:avLst/>
          </a:prstGeom>
        </p:spPr>
      </p:pic>
      <p:sp>
        <p:nvSpPr>
          <p:cNvPr id="9" name="Picture Placeholder 8"/>
          <p:cNvSpPr>
            <a:spLocks noGrp="1"/>
          </p:cNvSpPr>
          <p:nvPr>
            <p:ph type="pic" sz="quarter" idx="10"/>
          </p:nvPr>
        </p:nvSpPr>
        <p:spPr>
          <a:xfrm>
            <a:off x="6448425" y="0"/>
            <a:ext cx="4937125" cy="6858000"/>
          </a:xfrm>
          <a:solidFill>
            <a:schemeClr val="accent4">
              <a:lumMod val="20000"/>
              <a:lumOff val="80000"/>
            </a:schemeClr>
          </a:solidFill>
        </p:spPr>
        <p:txBody>
          <a:bodyPr/>
          <a:lstStyle/>
          <a:p>
            <a:r>
              <a:rPr lang="es-ES_tradnl" smtClean="0"/>
              <a:t>Drag picture to placeholder or click icon to add</a:t>
            </a:r>
            <a:endParaRPr lang="en-US"/>
          </a:p>
        </p:txBody>
      </p:sp>
    </p:spTree>
    <p:extLst>
      <p:ext uri="{BB962C8B-B14F-4D97-AF65-F5344CB8AC3E}">
        <p14:creationId xmlns:p14="http://schemas.microsoft.com/office/powerpoint/2010/main" val="359147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6472238" y="1981200"/>
            <a:ext cx="4881562" cy="3514725"/>
          </a:xfrm>
          <a:solidFill>
            <a:schemeClr val="accent4">
              <a:lumMod val="20000"/>
              <a:lumOff val="80000"/>
            </a:schemeClr>
          </a:solidFill>
        </p:spPr>
        <p:txBody>
          <a:bodyPr/>
          <a:lstStyle/>
          <a:p>
            <a:r>
              <a:rPr lang="es-ES_tradnl" smtClean="0"/>
              <a:t>Drag picture to placeholder or click icon to add</a:t>
            </a:r>
            <a:endParaRPr lang="en-US"/>
          </a:p>
        </p:txBody>
      </p:sp>
    </p:spTree>
    <p:extLst>
      <p:ext uri="{BB962C8B-B14F-4D97-AF65-F5344CB8AC3E}">
        <p14:creationId xmlns:p14="http://schemas.microsoft.com/office/powerpoint/2010/main" val="12595776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461125" y="847725"/>
            <a:ext cx="4884738" cy="5000625"/>
          </a:xfrm>
          <a:solidFill>
            <a:schemeClr val="accent4">
              <a:lumMod val="20000"/>
              <a:lumOff val="80000"/>
            </a:schemeClr>
          </a:solidFill>
        </p:spPr>
        <p:txBody>
          <a:bodyPr/>
          <a:lstStyle/>
          <a:p>
            <a:r>
              <a:rPr lang="es-ES_tradnl" smtClean="0"/>
              <a:t>Drag picture to placeholder or click icon to add</a:t>
            </a:r>
            <a:endParaRPr lang="en-US"/>
          </a:p>
        </p:txBody>
      </p:sp>
    </p:spTree>
    <p:extLst>
      <p:ext uri="{BB962C8B-B14F-4D97-AF65-F5344CB8AC3E}">
        <p14:creationId xmlns:p14="http://schemas.microsoft.com/office/powerpoint/2010/main" val="461152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782784" y="4024746"/>
            <a:ext cx="13513232" cy="6297676"/>
          </a:xfrm>
          <a:prstGeom prst="rect">
            <a:avLst/>
          </a:prstGeom>
        </p:spPr>
      </p:pic>
    </p:spTree>
    <p:extLst>
      <p:ext uri="{BB962C8B-B14F-4D97-AF65-F5344CB8AC3E}">
        <p14:creationId xmlns:p14="http://schemas.microsoft.com/office/powerpoint/2010/main" val="9952341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8" name="Picture Placeholder 17"/>
          <p:cNvSpPr>
            <a:spLocks noGrp="1"/>
          </p:cNvSpPr>
          <p:nvPr>
            <p:ph type="pic" sz="quarter" idx="20"/>
          </p:nvPr>
        </p:nvSpPr>
        <p:spPr>
          <a:xfrm>
            <a:off x="6596330" y="927441"/>
            <a:ext cx="4757470" cy="2236383"/>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r>
              <a:rPr lang="es-ES_tradnl" smtClean="0"/>
              <a:t>Drag picture to placeholder or click icon to add</a:t>
            </a:r>
            <a:endParaRPr lang="en-US" dirty="0"/>
          </a:p>
        </p:txBody>
      </p:sp>
      <p:sp>
        <p:nvSpPr>
          <p:cNvPr id="13" name="Picture Placeholder 17"/>
          <p:cNvSpPr>
            <a:spLocks noGrp="1"/>
          </p:cNvSpPr>
          <p:nvPr>
            <p:ph type="pic" sz="quarter" idx="21"/>
          </p:nvPr>
        </p:nvSpPr>
        <p:spPr>
          <a:xfrm>
            <a:off x="6596330" y="3375859"/>
            <a:ext cx="4757470" cy="2236383"/>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r>
              <a:rPr lang="es-ES_tradnl" smtClean="0"/>
              <a:t>Drag picture to placeholder or click icon to add</a:t>
            </a:r>
            <a:endParaRPr lang="en-US" dirty="0"/>
          </a:p>
        </p:txBody>
      </p:sp>
    </p:spTree>
    <p:extLst>
      <p:ext uri="{BB962C8B-B14F-4D97-AF65-F5344CB8AC3E}">
        <p14:creationId xmlns:p14="http://schemas.microsoft.com/office/powerpoint/2010/main" val="1815209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7043737" y="-2128838"/>
            <a:ext cx="22417088" cy="11830052"/>
          </a:xfrm>
          <a:prstGeom prst="rect">
            <a:avLst/>
          </a:prstGeom>
        </p:spPr>
      </p:pic>
    </p:spTree>
    <p:extLst>
      <p:ext uri="{BB962C8B-B14F-4D97-AF65-F5344CB8AC3E}">
        <p14:creationId xmlns:p14="http://schemas.microsoft.com/office/powerpoint/2010/main" val="1812718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7043737" y="-2128838"/>
            <a:ext cx="22417088" cy="11830052"/>
          </a:xfrm>
          <a:prstGeom prst="rect">
            <a:avLst/>
          </a:prstGeom>
        </p:spPr>
      </p:pic>
      <p:sp>
        <p:nvSpPr>
          <p:cNvPr id="8" name="Picture Placeholder 7"/>
          <p:cNvSpPr>
            <a:spLocks noGrp="1"/>
          </p:cNvSpPr>
          <p:nvPr>
            <p:ph type="pic" sz="quarter" idx="10"/>
          </p:nvPr>
        </p:nvSpPr>
        <p:spPr>
          <a:xfrm>
            <a:off x="520700" y="466725"/>
            <a:ext cx="11118850" cy="5878513"/>
          </a:xfrm>
          <a:solidFill>
            <a:schemeClr val="accent4">
              <a:lumMod val="20000"/>
              <a:lumOff val="80000"/>
            </a:schemeClr>
          </a:solidFill>
        </p:spPr>
        <p:txBody>
          <a:bodyPr/>
          <a:lstStyle/>
          <a:p>
            <a:r>
              <a:rPr lang="es-ES_tradnl" smtClean="0"/>
              <a:t>Drag picture to placeholder or click icon to add</a:t>
            </a:r>
            <a:endParaRPr lang="en-US"/>
          </a:p>
        </p:txBody>
      </p:sp>
    </p:spTree>
    <p:extLst>
      <p:ext uri="{BB962C8B-B14F-4D97-AF65-F5344CB8AC3E}">
        <p14:creationId xmlns:p14="http://schemas.microsoft.com/office/powerpoint/2010/main" val="505593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2"/>
          <p:cNvSpPr>
            <a:spLocks noGrp="1"/>
          </p:cNvSpPr>
          <p:nvPr>
            <p:ph type="pic" sz="quarter" idx="24"/>
          </p:nvPr>
        </p:nvSpPr>
        <p:spPr>
          <a:xfrm>
            <a:off x="1" y="-1"/>
            <a:ext cx="2846408" cy="4231337"/>
          </a:xfrm>
          <a:solidFill>
            <a:schemeClr val="bg1">
              <a:lumMod val="95000"/>
            </a:schemeClr>
          </a:solidFill>
        </p:spPr>
        <p:txBody>
          <a:bodyPr>
            <a:normAutofit/>
          </a:bodyPr>
          <a:lstStyle>
            <a:lvl1pPr>
              <a:defRPr sz="2800"/>
            </a:lvl1pPr>
          </a:lstStyle>
          <a:p>
            <a:r>
              <a:rPr lang="es-ES_tradnl" smtClean="0"/>
              <a:t>Drag picture to placeholder or click icon to add</a:t>
            </a:r>
            <a:endParaRPr lang="en-US"/>
          </a:p>
        </p:txBody>
      </p:sp>
      <p:sp>
        <p:nvSpPr>
          <p:cNvPr id="11" name="Picture Placeholder 2"/>
          <p:cNvSpPr>
            <a:spLocks noGrp="1"/>
          </p:cNvSpPr>
          <p:nvPr>
            <p:ph type="pic" sz="quarter" idx="29"/>
          </p:nvPr>
        </p:nvSpPr>
        <p:spPr>
          <a:xfrm>
            <a:off x="6211689" y="4468091"/>
            <a:ext cx="5980312" cy="2389909"/>
          </a:xfrm>
          <a:solidFill>
            <a:schemeClr val="bg1">
              <a:lumMod val="95000"/>
            </a:schemeClr>
          </a:solidFill>
        </p:spPr>
        <p:txBody>
          <a:bodyPr>
            <a:normAutofit/>
          </a:bodyPr>
          <a:lstStyle>
            <a:lvl1pPr>
              <a:defRPr sz="2800"/>
            </a:lvl1pPr>
          </a:lstStyle>
          <a:p>
            <a:r>
              <a:rPr lang="es-ES_tradnl" smtClean="0"/>
              <a:t>Drag picture to placeholder or click icon to add</a:t>
            </a:r>
            <a:endParaRPr lang="en-US" dirty="0"/>
          </a:p>
        </p:txBody>
      </p:sp>
      <p:sp>
        <p:nvSpPr>
          <p:cNvPr id="14" name="Picture Placeholder 2"/>
          <p:cNvSpPr>
            <a:spLocks noGrp="1"/>
          </p:cNvSpPr>
          <p:nvPr>
            <p:ph type="pic" sz="quarter" idx="30"/>
          </p:nvPr>
        </p:nvSpPr>
        <p:spPr>
          <a:xfrm>
            <a:off x="0" y="4468091"/>
            <a:ext cx="5980312" cy="2389909"/>
          </a:xfrm>
          <a:solidFill>
            <a:schemeClr val="bg1">
              <a:lumMod val="95000"/>
            </a:schemeClr>
          </a:solidFill>
        </p:spPr>
        <p:txBody>
          <a:bodyPr>
            <a:normAutofit/>
          </a:bodyPr>
          <a:lstStyle>
            <a:lvl1pPr>
              <a:defRPr sz="2800"/>
            </a:lvl1pPr>
          </a:lstStyle>
          <a:p>
            <a:r>
              <a:rPr lang="es-ES_tradnl" smtClean="0"/>
              <a:t>Drag picture to placeholder or click icon to add</a:t>
            </a:r>
            <a:endParaRPr lang="en-US" dirty="0"/>
          </a:p>
        </p:txBody>
      </p:sp>
      <p:sp>
        <p:nvSpPr>
          <p:cNvPr id="16" name="Picture Placeholder 2"/>
          <p:cNvSpPr>
            <a:spLocks noGrp="1"/>
          </p:cNvSpPr>
          <p:nvPr>
            <p:ph type="pic" sz="quarter" idx="31"/>
          </p:nvPr>
        </p:nvSpPr>
        <p:spPr>
          <a:xfrm>
            <a:off x="3077786" y="-1"/>
            <a:ext cx="2902526" cy="4231337"/>
          </a:xfrm>
          <a:solidFill>
            <a:schemeClr val="bg1">
              <a:lumMod val="95000"/>
            </a:schemeClr>
          </a:solidFill>
        </p:spPr>
        <p:txBody>
          <a:bodyPr>
            <a:normAutofit/>
          </a:bodyPr>
          <a:lstStyle>
            <a:lvl1pPr>
              <a:defRPr sz="2800"/>
            </a:lvl1pPr>
          </a:lstStyle>
          <a:p>
            <a:r>
              <a:rPr lang="es-ES_tradnl" smtClean="0"/>
              <a:t>Drag picture to placeholder or click icon to add</a:t>
            </a:r>
            <a:endParaRPr lang="en-US"/>
          </a:p>
        </p:txBody>
      </p:sp>
      <p:sp>
        <p:nvSpPr>
          <p:cNvPr id="17" name="Picture Placeholder 2"/>
          <p:cNvSpPr>
            <a:spLocks noGrp="1"/>
          </p:cNvSpPr>
          <p:nvPr>
            <p:ph type="pic" sz="quarter" idx="32"/>
          </p:nvPr>
        </p:nvSpPr>
        <p:spPr>
          <a:xfrm>
            <a:off x="9289474" y="-1"/>
            <a:ext cx="2902527" cy="4231337"/>
          </a:xfrm>
          <a:solidFill>
            <a:schemeClr val="bg1">
              <a:lumMod val="95000"/>
            </a:schemeClr>
          </a:solidFill>
        </p:spPr>
        <p:txBody>
          <a:bodyPr>
            <a:normAutofit/>
          </a:bodyPr>
          <a:lstStyle>
            <a:lvl1pPr>
              <a:defRPr sz="2800"/>
            </a:lvl1pPr>
          </a:lstStyle>
          <a:p>
            <a:r>
              <a:rPr lang="es-ES_tradnl" smtClean="0"/>
              <a:t>Drag picture to placeholder or click icon to add</a:t>
            </a:r>
            <a:endParaRPr lang="en-US"/>
          </a:p>
        </p:txBody>
      </p:sp>
      <p:sp>
        <p:nvSpPr>
          <p:cNvPr id="18" name="Picture Placeholder 2"/>
          <p:cNvSpPr>
            <a:spLocks noGrp="1"/>
          </p:cNvSpPr>
          <p:nvPr>
            <p:ph type="pic" sz="quarter" idx="33"/>
          </p:nvPr>
        </p:nvSpPr>
        <p:spPr>
          <a:xfrm>
            <a:off x="6211689" y="-1"/>
            <a:ext cx="2846408" cy="4231337"/>
          </a:xfrm>
          <a:solidFill>
            <a:schemeClr val="bg1">
              <a:lumMod val="95000"/>
            </a:schemeClr>
          </a:solidFill>
        </p:spPr>
        <p:txBody>
          <a:bodyPr>
            <a:normAutofit/>
          </a:bodyPr>
          <a:lstStyle>
            <a:lvl1pPr>
              <a:defRPr sz="2800"/>
            </a:lvl1pPr>
          </a:lstStyle>
          <a:p>
            <a:r>
              <a:rPr lang="es-ES_tradnl" smtClean="0"/>
              <a:t>Drag picture to placeholder or click icon to add</a:t>
            </a:r>
            <a:endParaRPr lang="en-US"/>
          </a:p>
        </p:txBody>
      </p:sp>
    </p:spTree>
    <p:extLst>
      <p:ext uri="{BB962C8B-B14F-4D97-AF65-F5344CB8AC3E}">
        <p14:creationId xmlns:p14="http://schemas.microsoft.com/office/powerpoint/2010/main" val="20251871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10385" y="628118"/>
            <a:ext cx="3356068" cy="5222098"/>
          </a:xfrm>
          <a:prstGeom prst="rect">
            <a:avLst/>
          </a:prstGeom>
        </p:spPr>
      </p:pic>
      <p:sp>
        <p:nvSpPr>
          <p:cNvPr id="14" name="Picture Placeholder 16"/>
          <p:cNvSpPr>
            <a:spLocks noGrp="1" noChangeAspect="1"/>
          </p:cNvSpPr>
          <p:nvPr>
            <p:ph type="pic" sz="quarter" idx="10"/>
          </p:nvPr>
        </p:nvSpPr>
        <p:spPr>
          <a:xfrm>
            <a:off x="2449542" y="1389690"/>
            <a:ext cx="2078460" cy="3698954"/>
          </a:xfrm>
          <a:custGeom>
            <a:avLst/>
            <a:gdLst>
              <a:gd name="connsiteX0" fmla="*/ 0 w 4364182"/>
              <a:gd name="connsiteY0" fmla="*/ 0 h 4523530"/>
              <a:gd name="connsiteX1" fmla="*/ 4364182 w 4364182"/>
              <a:gd name="connsiteY1" fmla="*/ 0 h 4523530"/>
              <a:gd name="connsiteX2" fmla="*/ 4364182 w 4364182"/>
              <a:gd name="connsiteY2" fmla="*/ 4523530 h 4523530"/>
              <a:gd name="connsiteX3" fmla="*/ 0 w 4364182"/>
              <a:gd name="connsiteY3" fmla="*/ 4523530 h 4523530"/>
            </a:gdLst>
            <a:ahLst/>
            <a:cxnLst>
              <a:cxn ang="0">
                <a:pos x="connsiteX0" y="connsiteY0"/>
              </a:cxn>
              <a:cxn ang="0">
                <a:pos x="connsiteX1" y="connsiteY1"/>
              </a:cxn>
              <a:cxn ang="0">
                <a:pos x="connsiteX2" y="connsiteY2"/>
              </a:cxn>
              <a:cxn ang="0">
                <a:pos x="connsiteX3" y="connsiteY3"/>
              </a:cxn>
            </a:cxnLst>
            <a:rect l="l" t="t" r="r" b="b"/>
            <a:pathLst>
              <a:path w="4364182" h="4523530">
                <a:moveTo>
                  <a:pt x="0" y="0"/>
                </a:moveTo>
                <a:lnTo>
                  <a:pt x="4364182" y="0"/>
                </a:lnTo>
                <a:lnTo>
                  <a:pt x="4364182" y="4523530"/>
                </a:lnTo>
                <a:lnTo>
                  <a:pt x="0" y="4523530"/>
                </a:lnTo>
                <a:close/>
              </a:path>
            </a:pathLst>
          </a:custGeom>
          <a:solidFill>
            <a:schemeClr val="bg1">
              <a:lumMod val="85000"/>
            </a:schemeClr>
          </a:solidFill>
          <a:effectLst>
            <a:softEdge rad="25400"/>
          </a:effectLst>
          <a:scene3d>
            <a:camera prst="perspectiveRelaxed" fov="720000">
              <a:rot lat="20280000" lon="19788000" rev="20568000"/>
            </a:camera>
            <a:lightRig rig="soft" dir="t">
              <a:rot lat="0" lon="0" rev="4218000"/>
            </a:lightRig>
          </a:scene3d>
        </p:spPr>
        <p:txBody>
          <a:bodyPr wrap="square" tIns="822960">
            <a:noAutofit/>
          </a:bodyPr>
          <a:lstStyle>
            <a:lvl1pPr marL="0" indent="0" algn="ctr">
              <a:buNone/>
              <a:defRPr sz="1333">
                <a:solidFill>
                  <a:schemeClr val="bg1"/>
                </a:solidFill>
                <a:latin typeface="Montserrat" panose="00000500000000000000" pitchFamily="50" charset="0"/>
              </a:defRPr>
            </a:lvl1pPr>
          </a:lstStyle>
          <a:p>
            <a:r>
              <a:rPr lang="es-ES_tradnl" altLang="ko-KR" smtClean="0"/>
              <a:t>Drag picture to placeholder or click icon to add</a:t>
            </a:r>
            <a:endParaRPr lang="ko-KR" altLang="en-US"/>
          </a:p>
        </p:txBody>
      </p:sp>
    </p:spTree>
    <p:extLst>
      <p:ext uri="{BB962C8B-B14F-4D97-AF65-F5344CB8AC3E}">
        <p14:creationId xmlns:p14="http://schemas.microsoft.com/office/powerpoint/2010/main" val="136409003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a:off x="6366163" y="1634067"/>
            <a:ext cx="4987637" cy="3978175"/>
          </a:xfrm>
          <a:prstGeom prst="rect">
            <a:avLst/>
          </a:prstGeom>
          <a:noFill/>
          <a:ln w="38100">
            <a:solidFill>
              <a:srgbClr val="37DE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8859" t="1173" r="18859" b="11070"/>
          <a:stretch/>
        </p:blipFill>
        <p:spPr>
          <a:xfrm>
            <a:off x="6460284" y="1718734"/>
            <a:ext cx="4793227" cy="3798996"/>
          </a:xfrm>
          <a:prstGeom prst="rect">
            <a:avLst/>
          </a:prstGeom>
        </p:spPr>
      </p:pic>
      <p:sp>
        <p:nvSpPr>
          <p:cNvPr id="8" name="Picture Placeholder 7"/>
          <p:cNvSpPr>
            <a:spLocks noGrp="1"/>
          </p:cNvSpPr>
          <p:nvPr>
            <p:ph type="pic" sz="quarter" idx="10"/>
          </p:nvPr>
        </p:nvSpPr>
        <p:spPr>
          <a:xfrm>
            <a:off x="6459538" y="1719263"/>
            <a:ext cx="4794250" cy="3798887"/>
          </a:xfrm>
          <a:solidFill>
            <a:schemeClr val="accent4">
              <a:lumMod val="20000"/>
              <a:lumOff val="80000"/>
            </a:schemeClr>
          </a:solidFill>
        </p:spPr>
        <p:txBody>
          <a:bodyPr/>
          <a:lstStyle/>
          <a:p>
            <a:endParaRPr lang="en-US"/>
          </a:p>
        </p:txBody>
      </p:sp>
    </p:spTree>
    <p:extLst>
      <p:ext uri="{BB962C8B-B14F-4D97-AF65-F5344CB8AC3E}">
        <p14:creationId xmlns:p14="http://schemas.microsoft.com/office/powerpoint/2010/main" val="8332153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92000" cy="6858000"/>
          </a:xfrm>
          <a:solidFill>
            <a:schemeClr val="accent4">
              <a:lumMod val="20000"/>
              <a:lumOff val="80000"/>
            </a:schemeClr>
          </a:solidFill>
        </p:spPr>
        <p:txBody>
          <a:bodyPr/>
          <a:lstStyle/>
          <a:p>
            <a:r>
              <a:rPr lang="es-ES_tradnl" smtClean="0"/>
              <a:t>Drag picture to placeholder or click icon to add</a:t>
            </a:r>
            <a:endParaRPr lang="en-US"/>
          </a:p>
        </p:txBody>
      </p:sp>
    </p:spTree>
    <p:extLst>
      <p:ext uri="{BB962C8B-B14F-4D97-AF65-F5344CB8AC3E}">
        <p14:creationId xmlns:p14="http://schemas.microsoft.com/office/powerpoint/2010/main" val="103494929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6" name="Rectangle 5"/>
          <p:cNvSpPr/>
          <p:nvPr userDrawn="1"/>
        </p:nvSpPr>
        <p:spPr>
          <a:xfrm>
            <a:off x="6366163" y="3512820"/>
            <a:ext cx="4987637" cy="2099422"/>
          </a:xfrm>
          <a:prstGeom prst="rect">
            <a:avLst/>
          </a:prstGeom>
          <a:noFill/>
          <a:ln w="38100">
            <a:solidFill>
              <a:srgbClr val="37DE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6366163" y="1068535"/>
            <a:ext cx="4987637" cy="2099422"/>
          </a:xfrm>
          <a:prstGeom prst="rect">
            <a:avLst/>
          </a:prstGeom>
          <a:solidFill>
            <a:srgbClr val="37DE98"/>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6453188" y="3605213"/>
            <a:ext cx="4792662" cy="1916112"/>
          </a:xfrm>
          <a:solidFill>
            <a:schemeClr val="accent4">
              <a:lumMod val="40000"/>
              <a:lumOff val="60000"/>
            </a:schemeClr>
          </a:solidFill>
        </p:spPr>
        <p:txBody>
          <a:bodyPr/>
          <a:lstStyle/>
          <a:p>
            <a:r>
              <a:rPr lang="es-ES_tradnl" smtClean="0"/>
              <a:t>Drag picture to placeholder or click icon to add</a:t>
            </a:r>
            <a:endParaRPr lang="en-US"/>
          </a:p>
        </p:txBody>
      </p:sp>
    </p:spTree>
    <p:extLst>
      <p:ext uri="{BB962C8B-B14F-4D97-AF65-F5344CB8AC3E}">
        <p14:creationId xmlns:p14="http://schemas.microsoft.com/office/powerpoint/2010/main" val="4987778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lvl2pPr>
              <a:defRPr sz="2400">
                <a:latin typeface="GalanoGrotesque-SemiBold ☞" charset="0"/>
                <a:ea typeface="GalanoGrotesque-SemiBold ☞" charset="0"/>
                <a:cs typeface="GalanoGrotesque-SemiBold ☞" charset="0"/>
              </a:defRPr>
            </a:lvl2pPr>
            <a:lvl3pPr>
              <a:defRPr sz="1800">
                <a:latin typeface="GalanoGrotesque-Bold ☞" charset="0"/>
                <a:ea typeface="GalanoGrotesque-Bold ☞" charset="0"/>
                <a:cs typeface="GalanoGrotesque-Bold ☞" charset="0"/>
              </a:defRPr>
            </a:lvl3pPr>
            <a:lvl4pPr>
              <a:defRPr sz="1400">
                <a:latin typeface="GalanoGrotesque-Light ☞" charset="0"/>
                <a:ea typeface="GalanoGrotesque-Light ☞" charset="0"/>
                <a:cs typeface="GalanoGrotesque-Light ☞" charset="0"/>
              </a:defRPr>
            </a:lvl4pPr>
            <a:lvl5pPr>
              <a:defRPr sz="1200">
                <a:latin typeface="GalanoGrotesque-Light ☞" charset="0"/>
                <a:ea typeface="GalanoGrotesque-Light ☞" charset="0"/>
                <a:cs typeface="GalanoGrotesque-Light ☞" charset="0"/>
              </a:defRPr>
            </a:lvl5pPr>
          </a:lstStyle>
          <a:p>
            <a:pPr lvl="0"/>
            <a:r>
              <a:rPr lang="es-ES_tradnl" dirty="0" err="1" smtClean="0"/>
              <a:t>Click</a:t>
            </a:r>
            <a:r>
              <a:rPr lang="es-ES_tradnl" dirty="0" smtClean="0"/>
              <a:t> to </a:t>
            </a:r>
            <a:r>
              <a:rPr lang="es-ES_tradnl" dirty="0" err="1" smtClean="0"/>
              <a:t>edit</a:t>
            </a:r>
            <a:r>
              <a:rPr lang="es-ES_tradnl" dirty="0" smtClean="0"/>
              <a:t> Master </a:t>
            </a:r>
            <a:r>
              <a:rPr lang="es-ES_tradnl" dirty="0" err="1" smtClean="0"/>
              <a:t>text</a:t>
            </a:r>
            <a:r>
              <a:rPr lang="es-ES_tradnl" dirty="0" smtClean="0"/>
              <a:t> </a:t>
            </a:r>
            <a:r>
              <a:rPr lang="es-ES_tradnl" dirty="0" err="1" smtClean="0"/>
              <a:t>styles</a:t>
            </a:r>
            <a:endParaRPr lang="es-ES_tradnl" dirty="0" smtClean="0"/>
          </a:p>
          <a:p>
            <a:pPr lvl="1"/>
            <a:r>
              <a:rPr lang="es-ES_tradnl" dirty="0" err="1" smtClean="0"/>
              <a:t>Second</a:t>
            </a:r>
            <a:r>
              <a:rPr lang="es-ES_tradnl" dirty="0" smtClean="0"/>
              <a:t> </a:t>
            </a:r>
            <a:r>
              <a:rPr lang="es-ES_tradnl" dirty="0" err="1" smtClean="0"/>
              <a:t>level</a:t>
            </a:r>
            <a:endParaRPr lang="es-ES_tradnl" dirty="0" smtClean="0"/>
          </a:p>
          <a:p>
            <a:pPr lvl="2"/>
            <a:r>
              <a:rPr lang="es-ES_tradnl" dirty="0" err="1" smtClean="0"/>
              <a:t>Third</a:t>
            </a:r>
            <a:r>
              <a:rPr lang="es-ES_tradnl" dirty="0" smtClean="0"/>
              <a:t> </a:t>
            </a:r>
            <a:r>
              <a:rPr lang="es-ES_tradnl" dirty="0" err="1" smtClean="0"/>
              <a:t>level</a:t>
            </a:r>
            <a:endParaRPr lang="es-ES_tradnl" dirty="0" smtClean="0"/>
          </a:p>
          <a:p>
            <a:pPr lvl="3"/>
            <a:r>
              <a:rPr lang="es-ES_tradnl" dirty="0" err="1" smtClean="0"/>
              <a:t>Fourth</a:t>
            </a:r>
            <a:r>
              <a:rPr lang="es-ES_tradnl" dirty="0" smtClean="0"/>
              <a:t> </a:t>
            </a:r>
            <a:r>
              <a:rPr lang="es-ES_tradnl" dirty="0" err="1" smtClean="0"/>
              <a:t>level</a:t>
            </a:r>
            <a:endParaRPr lang="es-ES_tradnl" dirty="0" smtClean="0"/>
          </a:p>
          <a:p>
            <a:pPr lvl="4"/>
            <a:r>
              <a:rPr lang="es-ES_tradnl" dirty="0" err="1" smtClean="0"/>
              <a:t>Fifth</a:t>
            </a:r>
            <a:r>
              <a:rPr lang="es-ES_tradnl" dirty="0" smtClean="0"/>
              <a:t> </a:t>
            </a:r>
            <a:r>
              <a:rPr lang="es-ES_tradnl" dirty="0" err="1" smtClean="0"/>
              <a:t>level</a:t>
            </a:r>
            <a:endParaRPr lang="en-US" dirty="0"/>
          </a:p>
        </p:txBody>
      </p:sp>
    </p:spTree>
    <p:extLst>
      <p:ext uri="{BB962C8B-B14F-4D97-AF65-F5344CB8AC3E}">
        <p14:creationId xmlns:p14="http://schemas.microsoft.com/office/powerpoint/2010/main" val="8594844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a:prstGeom prst="rect">
            <a:avLst/>
          </a:prstGeom>
        </p:spPr>
        <p:txBody>
          <a:bodyPr anchor="b"/>
          <a:lstStyle>
            <a:lvl1pPr>
              <a:defRPr sz="6000"/>
            </a:lvl1pPr>
          </a:lstStyle>
          <a:p>
            <a:r>
              <a:rPr lang="es-ES_tradnl" dirty="0" err="1" smtClean="0"/>
              <a:t>Click</a:t>
            </a:r>
            <a:r>
              <a:rPr lang="es-ES_tradnl" dirty="0" smtClean="0"/>
              <a:t> to </a:t>
            </a:r>
            <a:r>
              <a:rPr lang="es-ES_tradnl" dirty="0" err="1" smtClean="0"/>
              <a:t>edit</a:t>
            </a:r>
            <a:r>
              <a:rPr lang="es-ES_tradnl" dirty="0" smtClean="0"/>
              <a:t> Master </a:t>
            </a:r>
            <a:r>
              <a:rPr lang="es-ES_tradnl" dirty="0" err="1" smtClean="0"/>
              <a:t>title</a:t>
            </a:r>
            <a:r>
              <a:rPr lang="es-ES_tradnl" dirty="0" smtClean="0"/>
              <a:t> </a:t>
            </a:r>
            <a:r>
              <a:rPr lang="es-ES_tradnl" dirty="0" err="1" smtClean="0"/>
              <a:t>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s-ES_tradnl" dirty="0" err="1" smtClean="0"/>
              <a:t>Click</a:t>
            </a:r>
            <a:r>
              <a:rPr lang="es-ES_tradnl" dirty="0" smtClean="0"/>
              <a:t> to </a:t>
            </a:r>
            <a:r>
              <a:rPr lang="es-ES_tradnl" dirty="0" err="1" smtClean="0"/>
              <a:t>edit</a:t>
            </a:r>
            <a:r>
              <a:rPr lang="es-ES_tradnl" dirty="0" smtClean="0"/>
              <a:t> Master </a:t>
            </a:r>
            <a:r>
              <a:rPr lang="es-ES_tradnl" dirty="0" err="1" smtClean="0"/>
              <a:t>text</a:t>
            </a:r>
            <a:r>
              <a:rPr lang="es-ES_tradnl" dirty="0" smtClean="0"/>
              <a:t> </a:t>
            </a:r>
            <a:r>
              <a:rPr lang="es-ES_tradnl" dirty="0" err="1" smtClean="0"/>
              <a:t>styles</a:t>
            </a:r>
            <a:endParaRPr lang="es-ES_tradnl" dirty="0" smtClean="0"/>
          </a:p>
        </p:txBody>
      </p:sp>
      <p:sp>
        <p:nvSpPr>
          <p:cNvPr id="4" name="Date Placeholder 3"/>
          <p:cNvSpPr>
            <a:spLocks noGrp="1"/>
          </p:cNvSpPr>
          <p:nvPr>
            <p:ph type="dt" sz="half" idx="10"/>
          </p:nvPr>
        </p:nvSpPr>
        <p:spPr/>
        <p:txBody>
          <a:bodyPr/>
          <a:lstStyle/>
          <a:p>
            <a:fld id="{462E3E08-3C5E-F346-9E1B-A7293306D80D}" type="datetimeFigureOut">
              <a:rPr lang="en-US" smtClean="0"/>
              <a:t>10/29/2018</a:t>
            </a:fld>
            <a:endParaRPr lang="en-US"/>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BFA759D-F011-1C4E-9867-25ACC8988F53}" type="slidenum">
              <a:rPr lang="en-US" smtClean="0"/>
              <a:t>‹Nº›</a:t>
            </a:fld>
            <a:endParaRPr lang="en-US"/>
          </a:p>
        </p:txBody>
      </p:sp>
    </p:spTree>
    <p:extLst>
      <p:ext uri="{BB962C8B-B14F-4D97-AF65-F5344CB8AC3E}">
        <p14:creationId xmlns:p14="http://schemas.microsoft.com/office/powerpoint/2010/main" val="19145449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s-ES_tradnl" dirty="0" err="1" smtClean="0"/>
              <a:t>Click</a:t>
            </a:r>
            <a:r>
              <a:rPr lang="es-ES_tradnl" dirty="0" smtClean="0"/>
              <a:t> to </a:t>
            </a:r>
            <a:r>
              <a:rPr lang="es-ES_tradnl" dirty="0" err="1" smtClean="0"/>
              <a:t>edit</a:t>
            </a:r>
            <a:r>
              <a:rPr lang="es-ES_tradnl" dirty="0" smtClean="0"/>
              <a:t> Master </a:t>
            </a:r>
            <a:r>
              <a:rPr lang="es-ES_tradnl" dirty="0" err="1" smtClean="0"/>
              <a:t>text</a:t>
            </a:r>
            <a:r>
              <a:rPr lang="es-ES_tradnl" dirty="0" smtClean="0"/>
              <a:t> </a:t>
            </a:r>
            <a:r>
              <a:rPr lang="es-ES_tradnl" dirty="0" err="1" smtClean="0"/>
              <a:t>styles</a:t>
            </a:r>
            <a:endParaRPr lang="es-ES_tradnl" dirty="0" smtClean="0"/>
          </a:p>
          <a:p>
            <a:pPr lvl="1"/>
            <a:r>
              <a:rPr lang="es-ES_tradnl" dirty="0" err="1" smtClean="0"/>
              <a:t>Second</a:t>
            </a:r>
            <a:r>
              <a:rPr lang="es-ES_tradnl" dirty="0" smtClean="0"/>
              <a:t> </a:t>
            </a:r>
            <a:r>
              <a:rPr lang="es-ES_tradnl" dirty="0" err="1" smtClean="0"/>
              <a:t>level</a:t>
            </a:r>
            <a:endParaRPr lang="es-ES_tradnl" dirty="0" smtClean="0"/>
          </a:p>
          <a:p>
            <a:pPr lvl="2"/>
            <a:r>
              <a:rPr lang="es-ES_tradnl" dirty="0" err="1" smtClean="0"/>
              <a:t>Third</a:t>
            </a:r>
            <a:r>
              <a:rPr lang="es-ES_tradnl" dirty="0" smtClean="0"/>
              <a:t> </a:t>
            </a:r>
            <a:r>
              <a:rPr lang="es-ES_tradnl" dirty="0" err="1" smtClean="0"/>
              <a:t>level</a:t>
            </a:r>
            <a:endParaRPr lang="es-ES_tradnl" dirty="0" smtClean="0"/>
          </a:p>
          <a:p>
            <a:pPr lvl="3"/>
            <a:r>
              <a:rPr lang="es-ES_tradnl" dirty="0" err="1" smtClean="0"/>
              <a:t>Fourth</a:t>
            </a:r>
            <a:r>
              <a:rPr lang="es-ES_tradnl" dirty="0" smtClean="0"/>
              <a:t> </a:t>
            </a:r>
            <a:r>
              <a:rPr lang="es-ES_tradnl" dirty="0" err="1" smtClean="0"/>
              <a:t>level</a:t>
            </a:r>
            <a:endParaRPr lang="es-ES_tradnl" dirty="0" smtClean="0"/>
          </a:p>
          <a:p>
            <a:pPr lvl="4"/>
            <a:r>
              <a:rPr lang="es-ES_tradnl" dirty="0" err="1" smtClean="0"/>
              <a:t>Fifth</a:t>
            </a:r>
            <a:r>
              <a:rPr lang="es-ES_tradnl" dirty="0" smtClean="0"/>
              <a:t> </a:t>
            </a:r>
            <a:r>
              <a:rPr lang="es-ES_tradnl" dirty="0" err="1" smtClean="0"/>
              <a:t>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Date Placeholder 4"/>
          <p:cNvSpPr>
            <a:spLocks noGrp="1"/>
          </p:cNvSpPr>
          <p:nvPr>
            <p:ph type="dt" sz="half" idx="10"/>
          </p:nvPr>
        </p:nvSpPr>
        <p:spPr/>
        <p:txBody>
          <a:bodyPr/>
          <a:lstStyle/>
          <a:p>
            <a:fld id="{462E3E08-3C5E-F346-9E1B-A7293306D80D}" type="datetimeFigureOut">
              <a:rPr lang="en-US" smtClean="0"/>
              <a:t>10/29/2018</a:t>
            </a:fld>
            <a:endParaRPr lang="en-US"/>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0BFA759D-F011-1C4E-9867-25ACC8988F53}" type="slidenum">
              <a:rPr lang="en-US" smtClean="0"/>
              <a:t>‹Nº›</a:t>
            </a:fld>
            <a:endParaRPr lang="en-US"/>
          </a:p>
        </p:txBody>
      </p:sp>
    </p:spTree>
    <p:extLst>
      <p:ext uri="{BB962C8B-B14F-4D97-AF65-F5344CB8AC3E}">
        <p14:creationId xmlns:p14="http://schemas.microsoft.com/office/powerpoint/2010/main" val="6084137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a:prstGeom prst="rect">
            <a:avLst/>
          </a:prstGeom>
        </p:spPr>
        <p:txBody>
          <a:bodyPr/>
          <a:lstStyle/>
          <a:p>
            <a:r>
              <a:rPr lang="es-ES_tradnl"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Date Placeholder 6"/>
          <p:cNvSpPr>
            <a:spLocks noGrp="1"/>
          </p:cNvSpPr>
          <p:nvPr>
            <p:ph type="dt" sz="half" idx="10"/>
          </p:nvPr>
        </p:nvSpPr>
        <p:spPr/>
        <p:txBody>
          <a:bodyPr/>
          <a:lstStyle/>
          <a:p>
            <a:fld id="{462E3E08-3C5E-F346-9E1B-A7293306D80D}" type="datetimeFigureOut">
              <a:rPr lang="en-US" smtClean="0"/>
              <a:t>10/29/2018</a:t>
            </a:fld>
            <a:endParaRPr lang="en-US"/>
          </a:p>
        </p:txBody>
      </p:sp>
      <p:sp>
        <p:nvSpPr>
          <p:cNvPr id="8" name="Footer Placeholder 7"/>
          <p:cNvSpPr>
            <a:spLocks noGrp="1"/>
          </p:cNvSpPr>
          <p:nvPr>
            <p:ph type="ftr" sz="quarter" idx="11"/>
          </p:nvPr>
        </p:nvSpPr>
        <p:spPr>
          <a:xfrm>
            <a:off x="4038600" y="6356354"/>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0BFA759D-F011-1C4E-9867-25ACC8988F53}" type="slidenum">
              <a:rPr lang="en-US" smtClean="0"/>
              <a:t>‹Nº›</a:t>
            </a:fld>
            <a:endParaRPr lang="en-US"/>
          </a:p>
        </p:txBody>
      </p:sp>
    </p:spTree>
    <p:extLst>
      <p:ext uri="{BB962C8B-B14F-4D97-AF65-F5344CB8AC3E}">
        <p14:creationId xmlns:p14="http://schemas.microsoft.com/office/powerpoint/2010/main" val="7568985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2E3E08-3C5E-F346-9E1B-A7293306D80D}" type="datetimeFigureOut">
              <a:rPr lang="en-US" smtClean="0"/>
              <a:t>10/29/2018</a:t>
            </a:fld>
            <a:endParaRPr lang="en-US"/>
          </a:p>
        </p:txBody>
      </p:sp>
      <p:sp>
        <p:nvSpPr>
          <p:cNvPr id="3" name="Footer Placeholder 2"/>
          <p:cNvSpPr>
            <a:spLocks noGrp="1"/>
          </p:cNvSpPr>
          <p:nvPr>
            <p:ph type="ftr" sz="quarter" idx="11"/>
          </p:nvPr>
        </p:nvSpPr>
        <p:spPr>
          <a:xfrm>
            <a:off x="4038600" y="6356354"/>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0BFA759D-F011-1C4E-9867-25ACC8988F53}" type="slidenum">
              <a:rPr lang="en-US" smtClean="0"/>
              <a:t>‹Nº›</a:t>
            </a:fld>
            <a:endParaRPr lang="en-US"/>
          </a:p>
        </p:txBody>
      </p:sp>
    </p:spTree>
    <p:extLst>
      <p:ext uri="{BB962C8B-B14F-4D97-AF65-F5344CB8AC3E}">
        <p14:creationId xmlns:p14="http://schemas.microsoft.com/office/powerpoint/2010/main" val="19735943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s-ES_tradnl" smtClean="0"/>
              <a:t>Click to edit Master title style</a:t>
            </a:r>
            <a:endParaRPr lang="en-US"/>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s-ES_tradnl" smtClean="0"/>
              <a:t>Click to edit Master text styles</a:t>
            </a:r>
          </a:p>
        </p:txBody>
      </p:sp>
      <p:sp>
        <p:nvSpPr>
          <p:cNvPr id="5" name="Date Placeholder 4"/>
          <p:cNvSpPr>
            <a:spLocks noGrp="1"/>
          </p:cNvSpPr>
          <p:nvPr>
            <p:ph type="dt" sz="half" idx="10"/>
          </p:nvPr>
        </p:nvSpPr>
        <p:spPr/>
        <p:txBody>
          <a:bodyPr/>
          <a:lstStyle/>
          <a:p>
            <a:fld id="{462E3E08-3C5E-F346-9E1B-A7293306D80D}" type="datetimeFigureOut">
              <a:rPr lang="en-US" smtClean="0"/>
              <a:t>10/29/2018</a:t>
            </a:fld>
            <a:endParaRPr lang="en-US"/>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0BFA759D-F011-1C4E-9867-25ACC8988F53}" type="slidenum">
              <a:rPr lang="en-US" smtClean="0"/>
              <a:t>‹Nº›</a:t>
            </a:fld>
            <a:endParaRPr lang="en-US"/>
          </a:p>
        </p:txBody>
      </p:sp>
    </p:spTree>
    <p:extLst>
      <p:ext uri="{BB962C8B-B14F-4D97-AF65-F5344CB8AC3E}">
        <p14:creationId xmlns:p14="http://schemas.microsoft.com/office/powerpoint/2010/main" val="1497983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s-ES_tradnl" smtClean="0"/>
              <a:t>Click to edit Master title style</a:t>
            </a:r>
            <a:endParaRPr lang="en-US"/>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s-ES_tradnl" smtClean="0"/>
              <a:t>Drag picture to placeholder or click icon to add</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s-ES_tradnl" smtClean="0"/>
              <a:t>Click to edit Master text styles</a:t>
            </a:r>
          </a:p>
        </p:txBody>
      </p:sp>
      <p:sp>
        <p:nvSpPr>
          <p:cNvPr id="5" name="Date Placeholder 4"/>
          <p:cNvSpPr>
            <a:spLocks noGrp="1"/>
          </p:cNvSpPr>
          <p:nvPr>
            <p:ph type="dt" sz="half" idx="10"/>
          </p:nvPr>
        </p:nvSpPr>
        <p:spPr/>
        <p:txBody>
          <a:bodyPr/>
          <a:lstStyle/>
          <a:p>
            <a:fld id="{462E3E08-3C5E-F346-9E1B-A7293306D80D}" type="datetimeFigureOut">
              <a:rPr lang="en-US" smtClean="0"/>
              <a:t>10/29/2018</a:t>
            </a:fld>
            <a:endParaRPr lang="en-US"/>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0BFA759D-F011-1C4E-9867-25ACC8988F53}" type="slidenum">
              <a:rPr lang="en-US" smtClean="0"/>
              <a:t>‹Nº›</a:t>
            </a:fld>
            <a:endParaRPr lang="en-US"/>
          </a:p>
        </p:txBody>
      </p:sp>
    </p:spTree>
    <p:extLst>
      <p:ext uri="{BB962C8B-B14F-4D97-AF65-F5344CB8AC3E}">
        <p14:creationId xmlns:p14="http://schemas.microsoft.com/office/powerpoint/2010/main" val="20386643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462E3E08-3C5E-F346-9E1B-A7293306D80D}" type="datetimeFigureOut">
              <a:rPr lang="en-US" smtClean="0"/>
              <a:t>10/29/2018</a:t>
            </a:fld>
            <a:endParaRPr lang="en-US"/>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BFA759D-F011-1C4E-9867-25ACC8988F53}" type="slidenum">
              <a:rPr lang="en-US" smtClean="0"/>
              <a:t>‹Nº›</a:t>
            </a:fld>
            <a:endParaRPr lang="en-US"/>
          </a:p>
        </p:txBody>
      </p:sp>
    </p:spTree>
    <p:extLst>
      <p:ext uri="{BB962C8B-B14F-4D97-AF65-F5344CB8AC3E}">
        <p14:creationId xmlns:p14="http://schemas.microsoft.com/office/powerpoint/2010/main" val="1129566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5" name="Picture Placeholder 23"/>
          <p:cNvSpPr>
            <a:spLocks noGrp="1"/>
          </p:cNvSpPr>
          <p:nvPr>
            <p:ph type="pic" sz="quarter" idx="11" hasCustomPrompt="1"/>
          </p:nvPr>
        </p:nvSpPr>
        <p:spPr>
          <a:xfrm>
            <a:off x="3787467" y="2462695"/>
            <a:ext cx="1922463" cy="1348893"/>
          </a:xfrm>
          <a:solidFill>
            <a:schemeClr val="accent4">
              <a:lumMod val="20000"/>
              <a:lumOff val="80000"/>
            </a:schemeClr>
          </a:solidFill>
        </p:spPr>
        <p:txBody>
          <a:bodyPr/>
          <a:lstStyle/>
          <a:p>
            <a:r>
              <a:rPr lang="es-ES_tradnl" dirty="0" err="1" smtClean="0"/>
              <a:t>picture</a:t>
            </a:r>
            <a:endParaRPr lang="en-US" dirty="0"/>
          </a:p>
        </p:txBody>
      </p:sp>
      <p:sp>
        <p:nvSpPr>
          <p:cNvPr id="26" name="Picture Placeholder 23"/>
          <p:cNvSpPr>
            <a:spLocks noGrp="1"/>
          </p:cNvSpPr>
          <p:nvPr>
            <p:ph type="pic" sz="quarter" idx="12" hasCustomPrompt="1"/>
          </p:nvPr>
        </p:nvSpPr>
        <p:spPr>
          <a:xfrm>
            <a:off x="6448504" y="2462695"/>
            <a:ext cx="1922463" cy="1348893"/>
          </a:xfrm>
          <a:solidFill>
            <a:schemeClr val="accent4">
              <a:lumMod val="20000"/>
              <a:lumOff val="80000"/>
            </a:schemeClr>
          </a:solidFill>
        </p:spPr>
        <p:txBody>
          <a:bodyPr/>
          <a:lstStyle/>
          <a:p>
            <a:r>
              <a:rPr lang="es-ES_tradnl" dirty="0" err="1" smtClean="0"/>
              <a:t>picture</a:t>
            </a:r>
            <a:endParaRPr lang="en-US" dirty="0"/>
          </a:p>
        </p:txBody>
      </p:sp>
      <p:sp>
        <p:nvSpPr>
          <p:cNvPr id="27" name="Picture Placeholder 23"/>
          <p:cNvSpPr>
            <a:spLocks noGrp="1"/>
          </p:cNvSpPr>
          <p:nvPr>
            <p:ph type="pic" sz="quarter" idx="13" hasCustomPrompt="1"/>
          </p:nvPr>
        </p:nvSpPr>
        <p:spPr>
          <a:xfrm>
            <a:off x="9231705" y="2462695"/>
            <a:ext cx="1922463" cy="1348893"/>
          </a:xfrm>
          <a:solidFill>
            <a:schemeClr val="accent4">
              <a:lumMod val="20000"/>
              <a:lumOff val="80000"/>
            </a:schemeClr>
          </a:solidFill>
        </p:spPr>
        <p:txBody>
          <a:bodyPr/>
          <a:lstStyle/>
          <a:p>
            <a:r>
              <a:rPr lang="es-ES_tradnl" dirty="0" err="1" smtClean="0"/>
              <a:t>picture</a:t>
            </a:r>
            <a:endParaRPr lang="en-US" dirty="0"/>
          </a:p>
        </p:txBody>
      </p:sp>
      <p:sp>
        <p:nvSpPr>
          <p:cNvPr id="24" name="Picture Placeholder 23"/>
          <p:cNvSpPr>
            <a:spLocks noGrp="1"/>
          </p:cNvSpPr>
          <p:nvPr>
            <p:ph type="pic" sz="quarter" idx="10" hasCustomPrompt="1"/>
          </p:nvPr>
        </p:nvSpPr>
        <p:spPr>
          <a:xfrm>
            <a:off x="1136650" y="2462695"/>
            <a:ext cx="1922463" cy="1348893"/>
          </a:xfrm>
          <a:solidFill>
            <a:schemeClr val="accent4">
              <a:lumMod val="20000"/>
              <a:lumOff val="80000"/>
            </a:schemeClr>
          </a:solidFill>
        </p:spPr>
        <p:txBody>
          <a:bodyPr/>
          <a:lstStyle/>
          <a:p>
            <a:r>
              <a:rPr lang="es-ES_tradnl" dirty="0" err="1" smtClean="0"/>
              <a:t>picture</a:t>
            </a:r>
            <a:endParaRPr lang="en-US" dirty="0"/>
          </a:p>
        </p:txBody>
      </p:sp>
      <p:grpSp>
        <p:nvGrpSpPr>
          <p:cNvPr id="6" name="Group 5"/>
          <p:cNvGrpSpPr/>
          <p:nvPr userDrawn="1"/>
        </p:nvGrpSpPr>
        <p:grpSpPr>
          <a:xfrm>
            <a:off x="1113414" y="2452027"/>
            <a:ext cx="10054202" cy="1378149"/>
            <a:chOff x="209830" y="2452027"/>
            <a:chExt cx="10054202" cy="1378149"/>
          </a:xfrm>
        </p:grpSpPr>
        <p:sp>
          <p:nvSpPr>
            <p:cNvPr id="12" name="Rectangle 11"/>
            <p:cNvSpPr/>
            <p:nvPr/>
          </p:nvSpPr>
          <p:spPr>
            <a:xfrm>
              <a:off x="209830" y="2452027"/>
              <a:ext cx="1965243" cy="1367481"/>
            </a:xfrm>
            <a:prstGeom prst="rect">
              <a:avLst/>
            </a:prstGeom>
            <a:noFill/>
            <a:ln w="38100">
              <a:solidFill>
                <a:srgbClr val="37DE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863711" y="2452027"/>
              <a:ext cx="1965243" cy="1367481"/>
            </a:xfrm>
            <a:prstGeom prst="rect">
              <a:avLst/>
            </a:prstGeom>
            <a:noFill/>
            <a:ln w="38100">
              <a:solidFill>
                <a:srgbClr val="37DE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531472" y="2452027"/>
              <a:ext cx="1965243" cy="1367481"/>
            </a:xfrm>
            <a:prstGeom prst="rect">
              <a:avLst/>
            </a:prstGeom>
            <a:noFill/>
            <a:ln w="38100">
              <a:solidFill>
                <a:srgbClr val="37DE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298789" y="2462695"/>
              <a:ext cx="1965243" cy="1367481"/>
            </a:xfrm>
            <a:prstGeom prst="rect">
              <a:avLst/>
            </a:prstGeom>
            <a:noFill/>
            <a:ln w="38100">
              <a:solidFill>
                <a:srgbClr val="37DE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42625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a:prstGeom prst="rect">
            <a:avLst/>
          </a:prstGeo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462E3E08-3C5E-F346-9E1B-A7293306D80D}" type="datetimeFigureOut">
              <a:rPr lang="en-US" smtClean="0"/>
              <a:t>10/29/2018</a:t>
            </a:fld>
            <a:endParaRPr lang="en-US"/>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BFA759D-F011-1C4E-9867-25ACC8988F53}" type="slidenum">
              <a:rPr lang="en-US" smtClean="0"/>
              <a:t>‹Nº›</a:t>
            </a:fld>
            <a:endParaRPr lang="en-US"/>
          </a:p>
        </p:txBody>
      </p:sp>
    </p:spTree>
    <p:extLst>
      <p:ext uri="{BB962C8B-B14F-4D97-AF65-F5344CB8AC3E}">
        <p14:creationId xmlns:p14="http://schemas.microsoft.com/office/powerpoint/2010/main" val="184803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551A15A-97BA-6841-96D2-C09C85E4ED39}" type="datetimeFigureOut">
              <a:rPr lang="en-US" smtClean="0"/>
              <a:t>10/29/2018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647CF-BED4-D440-814E-86A951A4DEE6}" type="slidenum">
              <a:rPr lang="en-US" smtClean="0"/>
              <a:t>‹Nº›</a:t>
            </a:fld>
            <a:endParaRPr lang="en-US"/>
          </a:p>
        </p:txBody>
      </p:sp>
    </p:spTree>
    <p:extLst>
      <p:ext uri="{BB962C8B-B14F-4D97-AF65-F5344CB8AC3E}">
        <p14:creationId xmlns:p14="http://schemas.microsoft.com/office/powerpoint/2010/main" val="4267317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8" name="Picture Placeholder 23"/>
          <p:cNvSpPr>
            <a:spLocks noGrp="1"/>
          </p:cNvSpPr>
          <p:nvPr>
            <p:ph type="pic" sz="quarter" idx="14" hasCustomPrompt="1"/>
          </p:nvPr>
        </p:nvSpPr>
        <p:spPr>
          <a:xfrm>
            <a:off x="3809127" y="4233279"/>
            <a:ext cx="1922463" cy="1348893"/>
          </a:xfrm>
          <a:solidFill>
            <a:schemeClr val="accent4">
              <a:lumMod val="20000"/>
              <a:lumOff val="80000"/>
            </a:schemeClr>
          </a:solidFill>
        </p:spPr>
        <p:txBody>
          <a:bodyPr/>
          <a:lstStyle/>
          <a:p>
            <a:r>
              <a:rPr lang="es-ES_tradnl" dirty="0" err="1" smtClean="0"/>
              <a:t>picture</a:t>
            </a:r>
            <a:endParaRPr lang="en-US" dirty="0"/>
          </a:p>
        </p:txBody>
      </p:sp>
      <p:sp>
        <p:nvSpPr>
          <p:cNvPr id="27" name="Picture Placeholder 23"/>
          <p:cNvSpPr>
            <a:spLocks noGrp="1"/>
          </p:cNvSpPr>
          <p:nvPr>
            <p:ph type="pic" sz="quarter" idx="13" hasCustomPrompt="1"/>
          </p:nvPr>
        </p:nvSpPr>
        <p:spPr>
          <a:xfrm>
            <a:off x="6464443" y="4233279"/>
            <a:ext cx="1922463" cy="1348893"/>
          </a:xfrm>
          <a:solidFill>
            <a:schemeClr val="accent4">
              <a:lumMod val="20000"/>
              <a:lumOff val="80000"/>
            </a:schemeClr>
          </a:solidFill>
        </p:spPr>
        <p:txBody>
          <a:bodyPr/>
          <a:lstStyle/>
          <a:p>
            <a:r>
              <a:rPr lang="es-ES_tradnl" dirty="0" err="1" smtClean="0"/>
              <a:t>picture</a:t>
            </a:r>
            <a:endParaRPr lang="en-US" dirty="0"/>
          </a:p>
        </p:txBody>
      </p:sp>
      <p:sp>
        <p:nvSpPr>
          <p:cNvPr id="26" name="Picture Placeholder 23"/>
          <p:cNvSpPr>
            <a:spLocks noGrp="1"/>
          </p:cNvSpPr>
          <p:nvPr>
            <p:ph type="pic" sz="quarter" idx="12" hasCustomPrompt="1"/>
          </p:nvPr>
        </p:nvSpPr>
        <p:spPr>
          <a:xfrm>
            <a:off x="7667132" y="2070812"/>
            <a:ext cx="1922463" cy="1348893"/>
          </a:xfrm>
          <a:solidFill>
            <a:schemeClr val="accent4">
              <a:lumMod val="20000"/>
              <a:lumOff val="80000"/>
            </a:schemeClr>
          </a:solidFill>
        </p:spPr>
        <p:txBody>
          <a:bodyPr/>
          <a:lstStyle/>
          <a:p>
            <a:r>
              <a:rPr lang="es-ES_tradnl" dirty="0" err="1" smtClean="0"/>
              <a:t>picture</a:t>
            </a:r>
            <a:endParaRPr lang="en-US" dirty="0"/>
          </a:p>
        </p:txBody>
      </p:sp>
      <p:sp>
        <p:nvSpPr>
          <p:cNvPr id="25" name="Picture Placeholder 23"/>
          <p:cNvSpPr>
            <a:spLocks noGrp="1"/>
          </p:cNvSpPr>
          <p:nvPr>
            <p:ph type="pic" sz="quarter" idx="11" hasCustomPrompt="1"/>
          </p:nvPr>
        </p:nvSpPr>
        <p:spPr>
          <a:xfrm>
            <a:off x="5002023" y="2070812"/>
            <a:ext cx="1922463" cy="1348893"/>
          </a:xfrm>
          <a:solidFill>
            <a:schemeClr val="accent4">
              <a:lumMod val="20000"/>
              <a:lumOff val="80000"/>
            </a:schemeClr>
          </a:solidFill>
        </p:spPr>
        <p:txBody>
          <a:bodyPr/>
          <a:lstStyle/>
          <a:p>
            <a:r>
              <a:rPr lang="es-ES_tradnl" dirty="0" err="1" smtClean="0"/>
              <a:t>picture</a:t>
            </a:r>
            <a:endParaRPr lang="en-US" dirty="0"/>
          </a:p>
        </p:txBody>
      </p:sp>
      <p:sp>
        <p:nvSpPr>
          <p:cNvPr id="24" name="Picture Placeholder 23"/>
          <p:cNvSpPr>
            <a:spLocks noGrp="1"/>
          </p:cNvSpPr>
          <p:nvPr>
            <p:ph type="pic" sz="quarter" idx="10" hasCustomPrompt="1"/>
          </p:nvPr>
        </p:nvSpPr>
        <p:spPr>
          <a:xfrm>
            <a:off x="2346707" y="2070812"/>
            <a:ext cx="1922463" cy="1348893"/>
          </a:xfrm>
          <a:solidFill>
            <a:schemeClr val="accent4">
              <a:lumMod val="20000"/>
              <a:lumOff val="80000"/>
            </a:schemeClr>
          </a:solidFill>
        </p:spPr>
        <p:txBody>
          <a:bodyPr/>
          <a:lstStyle/>
          <a:p>
            <a:r>
              <a:rPr lang="es-ES_tradnl" dirty="0" err="1" smtClean="0"/>
              <a:t>picture</a:t>
            </a:r>
            <a:endParaRPr lang="en-US" dirty="0"/>
          </a:p>
        </p:txBody>
      </p:sp>
      <p:sp>
        <p:nvSpPr>
          <p:cNvPr id="11" name="Rectangle 10"/>
          <p:cNvSpPr/>
          <p:nvPr userDrawn="1"/>
        </p:nvSpPr>
        <p:spPr>
          <a:xfrm>
            <a:off x="2325318" y="2061519"/>
            <a:ext cx="1965243" cy="1367481"/>
          </a:xfrm>
          <a:prstGeom prst="rect">
            <a:avLst/>
          </a:prstGeom>
          <a:noFill/>
          <a:ln w="38100">
            <a:solidFill>
              <a:srgbClr val="37DE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4986139" y="2061519"/>
            <a:ext cx="1965243" cy="1367481"/>
          </a:xfrm>
          <a:prstGeom prst="rect">
            <a:avLst/>
          </a:prstGeom>
          <a:noFill/>
          <a:ln w="38100">
            <a:solidFill>
              <a:srgbClr val="37DE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7646960" y="2061519"/>
            <a:ext cx="1965243" cy="1367481"/>
          </a:xfrm>
          <a:prstGeom prst="rect">
            <a:avLst/>
          </a:prstGeom>
          <a:noFill/>
          <a:ln w="38100">
            <a:solidFill>
              <a:srgbClr val="37DE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3787738" y="4219831"/>
            <a:ext cx="1965243" cy="1367481"/>
          </a:xfrm>
          <a:prstGeom prst="rect">
            <a:avLst/>
          </a:prstGeom>
          <a:noFill/>
          <a:ln w="38100">
            <a:solidFill>
              <a:srgbClr val="37DE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6448559" y="4219831"/>
            <a:ext cx="1965243" cy="1367481"/>
          </a:xfrm>
          <a:prstGeom prst="rect">
            <a:avLst/>
          </a:prstGeom>
          <a:noFill/>
          <a:ln w="38100">
            <a:solidFill>
              <a:srgbClr val="37DE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9707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6" name="Rectangle 5"/>
          <p:cNvSpPr/>
          <p:nvPr userDrawn="1"/>
        </p:nvSpPr>
        <p:spPr>
          <a:xfrm>
            <a:off x="858981" y="2141678"/>
            <a:ext cx="4987637" cy="3470564"/>
          </a:xfrm>
          <a:prstGeom prst="rect">
            <a:avLst/>
          </a:prstGeom>
          <a:noFill/>
          <a:ln w="38100">
            <a:solidFill>
              <a:srgbClr val="37DE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6345381" y="2141678"/>
            <a:ext cx="4987637" cy="3470564"/>
          </a:xfrm>
          <a:prstGeom prst="rect">
            <a:avLst/>
          </a:prstGeom>
          <a:noFill/>
          <a:ln w="38100">
            <a:solidFill>
              <a:srgbClr val="37DE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p:cNvSpPr>
            <a:spLocks noGrp="1"/>
          </p:cNvSpPr>
          <p:nvPr>
            <p:ph type="pic" sz="quarter" idx="10"/>
          </p:nvPr>
        </p:nvSpPr>
        <p:spPr>
          <a:xfrm>
            <a:off x="952500" y="2232025"/>
            <a:ext cx="4794250" cy="3286125"/>
          </a:xfrm>
          <a:solidFill>
            <a:schemeClr val="accent4">
              <a:lumMod val="20000"/>
              <a:lumOff val="80000"/>
            </a:schemeClr>
          </a:solidFill>
        </p:spPr>
        <p:txBody>
          <a:bodyPr/>
          <a:lstStyle/>
          <a:p>
            <a:r>
              <a:rPr lang="es-ES_tradnl" smtClean="0"/>
              <a:t>Drag picture to placeholder or click icon to add</a:t>
            </a:r>
            <a:endParaRPr lang="en-US"/>
          </a:p>
        </p:txBody>
      </p:sp>
      <p:sp>
        <p:nvSpPr>
          <p:cNvPr id="12" name="Picture Placeholder 10"/>
          <p:cNvSpPr>
            <a:spLocks noGrp="1"/>
          </p:cNvSpPr>
          <p:nvPr>
            <p:ph type="pic" sz="quarter" idx="11"/>
          </p:nvPr>
        </p:nvSpPr>
        <p:spPr>
          <a:xfrm>
            <a:off x="6438479" y="2232025"/>
            <a:ext cx="4794250" cy="3286125"/>
          </a:xfrm>
          <a:solidFill>
            <a:schemeClr val="accent4">
              <a:lumMod val="20000"/>
              <a:lumOff val="80000"/>
            </a:schemeClr>
          </a:solidFill>
        </p:spPr>
        <p:txBody>
          <a:bodyPr/>
          <a:lstStyle/>
          <a:p>
            <a:r>
              <a:rPr lang="es-ES_tradnl" smtClean="0"/>
              <a:t>Drag picture to placeholder or click icon to add</a:t>
            </a:r>
            <a:endParaRPr lang="en-US"/>
          </a:p>
        </p:txBody>
      </p:sp>
    </p:spTree>
    <p:extLst>
      <p:ext uri="{BB962C8B-B14F-4D97-AF65-F5344CB8AC3E}">
        <p14:creationId xmlns:p14="http://schemas.microsoft.com/office/powerpoint/2010/main" val="88848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858981" y="2141678"/>
            <a:ext cx="4987637" cy="3470564"/>
          </a:xfrm>
          <a:prstGeom prst="rect">
            <a:avLst/>
          </a:prstGeom>
          <a:noFill/>
          <a:ln w="38100">
            <a:solidFill>
              <a:srgbClr val="37DE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6345381" y="927441"/>
            <a:ext cx="4987637" cy="4684801"/>
          </a:xfrm>
          <a:prstGeom prst="rect">
            <a:avLst/>
          </a:prstGeom>
          <a:noFill/>
          <a:ln w="38100">
            <a:solidFill>
              <a:srgbClr val="37DE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p:cNvSpPr>
            <a:spLocks noGrp="1"/>
          </p:cNvSpPr>
          <p:nvPr>
            <p:ph type="pic" sz="quarter" idx="10"/>
          </p:nvPr>
        </p:nvSpPr>
        <p:spPr>
          <a:xfrm>
            <a:off x="965948" y="2232025"/>
            <a:ext cx="4794250" cy="3286125"/>
          </a:xfrm>
          <a:solidFill>
            <a:schemeClr val="accent4">
              <a:lumMod val="20000"/>
              <a:lumOff val="80000"/>
            </a:schemeClr>
          </a:solidFill>
        </p:spPr>
        <p:txBody>
          <a:bodyPr/>
          <a:lstStyle/>
          <a:p>
            <a:r>
              <a:rPr lang="es-ES_tradnl" smtClean="0"/>
              <a:t>Drag picture to placeholder or click icon to add</a:t>
            </a:r>
            <a:endParaRPr lang="en-US"/>
          </a:p>
        </p:txBody>
      </p:sp>
      <p:sp>
        <p:nvSpPr>
          <p:cNvPr id="14" name="Picture Placeholder 13"/>
          <p:cNvSpPr>
            <a:spLocks noGrp="1"/>
          </p:cNvSpPr>
          <p:nvPr>
            <p:ph type="pic" sz="quarter" idx="11"/>
          </p:nvPr>
        </p:nvSpPr>
        <p:spPr>
          <a:xfrm>
            <a:off x="6442075" y="1028700"/>
            <a:ext cx="4794250" cy="4489450"/>
          </a:xfrm>
          <a:solidFill>
            <a:schemeClr val="accent4">
              <a:lumMod val="20000"/>
              <a:lumOff val="80000"/>
            </a:schemeClr>
          </a:solidFill>
        </p:spPr>
        <p:txBody>
          <a:bodyPr/>
          <a:lstStyle/>
          <a:p>
            <a:r>
              <a:rPr lang="es-ES_tradnl" smtClean="0"/>
              <a:t>Drag picture to placeholder or click icon to add</a:t>
            </a:r>
            <a:endParaRPr lang="en-US"/>
          </a:p>
        </p:txBody>
      </p:sp>
    </p:spTree>
    <p:extLst>
      <p:ext uri="{BB962C8B-B14F-4D97-AF65-F5344CB8AC3E}">
        <p14:creationId xmlns:p14="http://schemas.microsoft.com/office/powerpoint/2010/main" val="1734575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2832100" y="1581155"/>
            <a:ext cx="6527800" cy="3695700"/>
          </a:xfrm>
          <a:prstGeom prst="rect">
            <a:avLst/>
          </a:prstGeom>
        </p:spPr>
      </p:pic>
    </p:spTree>
    <p:extLst>
      <p:ext uri="{BB962C8B-B14F-4D97-AF65-F5344CB8AC3E}">
        <p14:creationId xmlns:p14="http://schemas.microsoft.com/office/powerpoint/2010/main" val="1386510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096000" y="0"/>
            <a:ext cx="6096000" cy="6858000"/>
          </a:xfrm>
          <a:solidFill>
            <a:schemeClr val="accent4">
              <a:lumMod val="20000"/>
              <a:lumOff val="80000"/>
            </a:schemeClr>
          </a:solidFill>
        </p:spPr>
        <p:txBody>
          <a:bodyPr/>
          <a:lstStyle/>
          <a:p>
            <a:r>
              <a:rPr lang="es-ES_tradnl" smtClean="0"/>
              <a:t>Drag picture to placeholder or click icon to add</a:t>
            </a:r>
            <a:endParaRPr lang="en-US"/>
          </a:p>
        </p:txBody>
      </p:sp>
    </p:spTree>
    <p:extLst>
      <p:ext uri="{BB962C8B-B14F-4D97-AF65-F5344CB8AC3E}">
        <p14:creationId xmlns:p14="http://schemas.microsoft.com/office/powerpoint/2010/main" val="1701475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850900" y="854075"/>
            <a:ext cx="4870450" cy="4994275"/>
          </a:xfrm>
          <a:solidFill>
            <a:schemeClr val="accent4">
              <a:lumMod val="20000"/>
              <a:lumOff val="80000"/>
            </a:schemeClr>
          </a:solidFill>
        </p:spPr>
        <p:txBody>
          <a:bodyPr/>
          <a:lstStyle/>
          <a:p>
            <a:r>
              <a:rPr lang="es-ES_tradnl" smtClean="0"/>
              <a:t>Drag picture to placeholder or click icon to add</a:t>
            </a:r>
            <a:endParaRPr lang="en-US"/>
          </a:p>
        </p:txBody>
      </p:sp>
    </p:spTree>
    <p:extLst>
      <p:ext uri="{BB962C8B-B14F-4D97-AF65-F5344CB8AC3E}">
        <p14:creationId xmlns:p14="http://schemas.microsoft.com/office/powerpoint/2010/main" val="1456339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_tradnl" dirty="0" err="1" smtClean="0"/>
              <a:t>Click</a:t>
            </a:r>
            <a:r>
              <a:rPr lang="es-ES_tradnl" dirty="0" smtClean="0"/>
              <a:t> to </a:t>
            </a:r>
            <a:r>
              <a:rPr lang="es-ES_tradnl" dirty="0" err="1" smtClean="0"/>
              <a:t>edit</a:t>
            </a:r>
            <a:r>
              <a:rPr lang="es-ES_tradnl" dirty="0" smtClean="0"/>
              <a:t> Master </a:t>
            </a:r>
            <a:r>
              <a:rPr lang="es-ES_tradnl" dirty="0" err="1" smtClean="0"/>
              <a:t>text</a:t>
            </a:r>
            <a:r>
              <a:rPr lang="es-ES_tradnl" dirty="0" smtClean="0"/>
              <a:t> </a:t>
            </a:r>
            <a:r>
              <a:rPr lang="es-ES_tradnl" dirty="0" err="1" smtClean="0"/>
              <a:t>styles</a:t>
            </a:r>
            <a:endParaRPr lang="es-ES_tradnl" dirty="0" smtClean="0"/>
          </a:p>
          <a:p>
            <a:pPr lvl="1"/>
            <a:r>
              <a:rPr lang="es-ES_tradnl" dirty="0" err="1" smtClean="0"/>
              <a:t>Second</a:t>
            </a:r>
            <a:r>
              <a:rPr lang="es-ES_tradnl" dirty="0" smtClean="0"/>
              <a:t> </a:t>
            </a:r>
            <a:r>
              <a:rPr lang="es-ES_tradnl" dirty="0" err="1" smtClean="0"/>
              <a:t>level</a:t>
            </a:r>
            <a:endParaRPr lang="es-ES_tradnl" dirty="0" smtClean="0"/>
          </a:p>
          <a:p>
            <a:pPr lvl="2"/>
            <a:r>
              <a:rPr lang="es-ES_tradnl" dirty="0" err="1" smtClean="0"/>
              <a:t>Third</a:t>
            </a:r>
            <a:r>
              <a:rPr lang="es-ES_tradnl" dirty="0" smtClean="0"/>
              <a:t> </a:t>
            </a:r>
            <a:r>
              <a:rPr lang="es-ES_tradnl" dirty="0" err="1" smtClean="0"/>
              <a:t>level</a:t>
            </a:r>
            <a:endParaRPr lang="es-ES_tradnl" dirty="0" smtClean="0"/>
          </a:p>
          <a:p>
            <a:pPr lvl="3"/>
            <a:r>
              <a:rPr lang="es-ES_tradnl" dirty="0" err="1" smtClean="0"/>
              <a:t>Fourth</a:t>
            </a:r>
            <a:r>
              <a:rPr lang="es-ES_tradnl" dirty="0" smtClean="0"/>
              <a:t> </a:t>
            </a:r>
            <a:r>
              <a:rPr lang="es-ES_tradnl" dirty="0" err="1" smtClean="0"/>
              <a:t>level</a:t>
            </a:r>
            <a:endParaRPr lang="es-ES_tradnl" dirty="0" smtClean="0"/>
          </a:p>
          <a:p>
            <a:pPr lvl="4"/>
            <a:r>
              <a:rPr lang="es-ES_tradnl" dirty="0" err="1" smtClean="0"/>
              <a:t>Fifth</a:t>
            </a:r>
            <a:r>
              <a:rPr lang="es-ES_tradnl" dirty="0" smtClean="0"/>
              <a:t> </a:t>
            </a:r>
            <a:r>
              <a:rPr lang="es-ES_tradnl" dirty="0" err="1" smtClean="0"/>
              <a:t>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2E3E08-3C5E-F346-9E1B-A7293306D80D}" type="datetimeFigureOut">
              <a:rPr lang="en-US" smtClean="0"/>
              <a:t>10/29/2018</a:t>
            </a:fld>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FA759D-F011-1C4E-9867-25ACC8988F53}" type="slidenum">
              <a:rPr lang="en-US" smtClean="0"/>
              <a:t>‹Nº›</a:t>
            </a:fld>
            <a:endParaRPr lang="en-US"/>
          </a:p>
        </p:txBody>
      </p:sp>
      <p:sp>
        <p:nvSpPr>
          <p:cNvPr id="2" name="Footer Placeholder 1"/>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5" name="Title Placeholder 4"/>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_tradnl" dirty="0" err="1" smtClean="0"/>
              <a:t>Click</a:t>
            </a:r>
            <a:r>
              <a:rPr lang="es-ES_tradnl" dirty="0" smtClean="0"/>
              <a:t> to </a:t>
            </a:r>
            <a:r>
              <a:rPr lang="es-ES_tradnl" dirty="0" err="1" smtClean="0"/>
              <a:t>edit</a:t>
            </a:r>
            <a:r>
              <a:rPr lang="es-ES_tradnl" dirty="0" smtClean="0"/>
              <a:t> Master </a:t>
            </a:r>
            <a:r>
              <a:rPr lang="es-ES_tradnl" dirty="0" err="1" smtClean="0"/>
              <a:t>title</a:t>
            </a:r>
            <a:r>
              <a:rPr lang="es-ES_tradnl" dirty="0" smtClean="0"/>
              <a:t> </a:t>
            </a:r>
            <a:r>
              <a:rPr lang="es-ES_tradnl" dirty="0" err="1" smtClean="0"/>
              <a:t>style</a:t>
            </a:r>
            <a:endParaRPr lang="en-US" dirty="0"/>
          </a:p>
        </p:txBody>
      </p:sp>
    </p:spTree>
    <p:extLst>
      <p:ext uri="{BB962C8B-B14F-4D97-AF65-F5344CB8AC3E}">
        <p14:creationId xmlns:p14="http://schemas.microsoft.com/office/powerpoint/2010/main" val="1804289383"/>
      </p:ext>
    </p:extLst>
  </p:cSld>
  <p:clrMap bg1="lt1" tx1="dk1" bg2="lt2" tx2="dk2" accent1="accent1" accent2="accent2" accent3="accent3" accent4="accent4" accent5="accent5" accent6="accent6" hlink="hlink" folHlink="folHlink"/>
  <p:sldLayoutIdLst>
    <p:sldLayoutId id="2147483649" r:id="rId1"/>
    <p:sldLayoutId id="2147483679" r:id="rId2"/>
    <p:sldLayoutId id="2147483676" r:id="rId3"/>
    <p:sldLayoutId id="2147483677" r:id="rId4"/>
    <p:sldLayoutId id="2147483675" r:id="rId5"/>
    <p:sldLayoutId id="2147483654" r:id="rId6"/>
    <p:sldLayoutId id="2147483673" r:id="rId7"/>
    <p:sldLayoutId id="2147483674" r:id="rId8"/>
    <p:sldLayoutId id="2147483671" r:id="rId9"/>
    <p:sldLayoutId id="2147483672" r:id="rId10"/>
    <p:sldLayoutId id="2147483670" r:id="rId11"/>
    <p:sldLayoutId id="2147483669" r:id="rId12"/>
    <p:sldLayoutId id="2147483668" r:id="rId13"/>
    <p:sldLayoutId id="2147483667" r:id="rId14"/>
    <p:sldLayoutId id="2147483664" r:id="rId15"/>
    <p:sldLayoutId id="2147483665" r:id="rId16"/>
    <p:sldLayoutId id="2147483666" r:id="rId17"/>
    <p:sldLayoutId id="2147483663" r:id="rId18"/>
    <p:sldLayoutId id="2147483661" r:id="rId19"/>
    <p:sldLayoutId id="2147483660" r:id="rId20"/>
    <p:sldLayoutId id="2147483678" r:id="rId21"/>
    <p:sldLayoutId id="2147483650" r:id="rId22"/>
    <p:sldLayoutId id="2147483651" r:id="rId23"/>
    <p:sldLayoutId id="2147483652" r:id="rId24"/>
    <p:sldLayoutId id="2147483653" r:id="rId25"/>
    <p:sldLayoutId id="2147483655" r:id="rId26"/>
    <p:sldLayoutId id="2147483656" r:id="rId27"/>
    <p:sldLayoutId id="2147483657" r:id="rId28"/>
    <p:sldLayoutId id="2147483658" r:id="rId29"/>
    <p:sldLayoutId id="2147483659" r:id="rId30"/>
    <p:sldLayoutId id="2147483680" r:id="rId31"/>
  </p:sldLayoutIdLst>
  <p:timing>
    <p:tnLst>
      <p:par>
        <p:cTn id="1" dur="indefinite" restart="never" nodeType="tmRoot"/>
      </p:par>
    </p:tnLst>
  </p:timing>
  <p:txStyles>
    <p:titleStyle>
      <a:lvl1pPr algn="l" defTabSz="914354" rtl="0" eaLnBrk="1" latinLnBrk="0" hangingPunct="1">
        <a:lnSpc>
          <a:spcPct val="90000"/>
        </a:lnSpc>
        <a:spcBef>
          <a:spcPct val="0"/>
        </a:spcBef>
        <a:buNone/>
        <a:defRPr sz="4800" kern="1200">
          <a:solidFill>
            <a:schemeClr val="tx1"/>
          </a:solidFill>
          <a:latin typeface="GalanoGrotesque-Bold ☞" charset="0"/>
          <a:ea typeface="GalanoGrotesque-Bold ☞" charset="0"/>
          <a:cs typeface="GalanoGrotesque-Bold ☞" charset="0"/>
        </a:defRPr>
      </a:lvl1pPr>
    </p:titleStyle>
    <p:bodyStyle>
      <a:lvl1pPr marL="228589" indent="-228589" algn="l" defTabSz="914354" rtl="0" eaLnBrk="1" latinLnBrk="0" hangingPunct="1">
        <a:lnSpc>
          <a:spcPct val="90000"/>
        </a:lnSpc>
        <a:spcBef>
          <a:spcPts val="1000"/>
        </a:spcBef>
        <a:buFont typeface="Arial"/>
        <a:buChar char="•"/>
        <a:defRPr sz="2800" kern="1200">
          <a:solidFill>
            <a:schemeClr val="tx1"/>
          </a:solidFill>
          <a:latin typeface="GalanoGrotesque-Light ☞" charset="0"/>
          <a:ea typeface="GalanoGrotesque-Light ☞" charset="0"/>
          <a:cs typeface="GalanoGrotesque-Light ☞" charset="0"/>
        </a:defRPr>
      </a:lvl1pPr>
      <a:lvl2pPr marL="685766" indent="-228589" algn="l" defTabSz="914354" rtl="0" eaLnBrk="1" latinLnBrk="0" hangingPunct="1">
        <a:lnSpc>
          <a:spcPct val="90000"/>
        </a:lnSpc>
        <a:spcBef>
          <a:spcPts val="500"/>
        </a:spcBef>
        <a:buFont typeface="Arial"/>
        <a:buChar char="•"/>
        <a:defRPr sz="2400" kern="1200">
          <a:solidFill>
            <a:schemeClr val="tx1"/>
          </a:solidFill>
          <a:latin typeface="GalanoGrotesque-SemiBold ☞" charset="0"/>
          <a:ea typeface="GalanoGrotesque-SemiBold ☞" charset="0"/>
          <a:cs typeface="GalanoGrotesque-SemiBold ☞" charset="0"/>
        </a:defRPr>
      </a:lvl2pPr>
      <a:lvl3pPr marL="1142942" indent="-228589" algn="l" defTabSz="914354" rtl="0" eaLnBrk="1" latinLnBrk="0" hangingPunct="1">
        <a:lnSpc>
          <a:spcPct val="90000"/>
        </a:lnSpc>
        <a:spcBef>
          <a:spcPts val="500"/>
        </a:spcBef>
        <a:buFont typeface="Arial"/>
        <a:buChar char="•"/>
        <a:defRPr sz="2000" kern="1200">
          <a:solidFill>
            <a:schemeClr val="tx1"/>
          </a:solidFill>
          <a:latin typeface="GalanoGrotesque-Bold ☞" charset="0"/>
          <a:ea typeface="GalanoGrotesque-Bold ☞" charset="0"/>
          <a:cs typeface="GalanoGrotesque-Bold ☞" charset="0"/>
        </a:defRPr>
      </a:lvl3pPr>
      <a:lvl4pPr marL="1600120" indent="-228589" algn="l" defTabSz="914354" rtl="0" eaLnBrk="1" latinLnBrk="0" hangingPunct="1">
        <a:lnSpc>
          <a:spcPct val="90000"/>
        </a:lnSpc>
        <a:spcBef>
          <a:spcPts val="500"/>
        </a:spcBef>
        <a:buFont typeface="Arial"/>
        <a:buChar char="•"/>
        <a:defRPr sz="1800" kern="1200">
          <a:solidFill>
            <a:schemeClr val="tx1"/>
          </a:solidFill>
          <a:latin typeface="GalanoGrotesque-Light ☞" charset="0"/>
          <a:ea typeface="GalanoGrotesque-Light ☞" charset="0"/>
          <a:cs typeface="GalanoGrotesque-Light ☞" charset="0"/>
        </a:defRPr>
      </a:lvl4pPr>
      <a:lvl5pPr marL="2057298" indent="-228589" algn="l" defTabSz="914354" rtl="0" eaLnBrk="1" latinLnBrk="0" hangingPunct="1">
        <a:lnSpc>
          <a:spcPct val="90000"/>
        </a:lnSpc>
        <a:spcBef>
          <a:spcPts val="500"/>
        </a:spcBef>
        <a:buFont typeface="Arial"/>
        <a:buChar char="•"/>
        <a:defRPr sz="1800" kern="1200">
          <a:solidFill>
            <a:schemeClr val="tx1"/>
          </a:solidFill>
          <a:latin typeface="GalanoGrotesque-Light ☞" charset="0"/>
          <a:ea typeface="GalanoGrotesque-Light ☞" charset="0"/>
          <a:cs typeface="GalanoGrotesque-Light ☞"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hyperlink" Target="https://github.com/gbif/portal16/issues/726"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s://discourse.gbif.org/" TargetMode="External"/><Relationship Id="rId5" Type="http://schemas.openxmlformats.org/officeDocument/2006/relationships/image" Target="../media/image15.jpg"/><Relationship Id="rId4" Type="http://schemas.openxmlformats.org/officeDocument/2006/relationships/image" Target="../media/image8.emf"/></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hyperlink" Target="https://docs.google.com/forms/d/1R3EmHdZxt6ZoTJ9e43SeOG7Rl3awNidaLN-pdmbCFZQ/viewfor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hyperlink" Target="https://docs.google.com/forms/d/e/1FAIpQLSeIdy8-t98F3ZcXGJv5B6cqx_9mh_XknlCFpywkWe-ehTOZ_g/viewform"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hyperlink" Target="https://www.gbif.org/webinars"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gbif.org/news/4366hBP6hi6gaie0qKkgOi/cameroon-and-liberia-boost-gbif-africa-membership-to-20-countries" TargetMode="External"/><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hyperlink" Target="https://www.biodiversityinformatics.org/"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6.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hyperlink" Target="https://www.gbif.org/suggest-dataset" TargetMode="External"/><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32.jpg"/></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g"/><Relationship Id="rId1" Type="http://schemas.openxmlformats.org/officeDocument/2006/relationships/slideLayout" Target="../slideLayouts/slideLayout1.xml"/><Relationship Id="rId4" Type="http://schemas.openxmlformats.org/officeDocument/2006/relationships/image" Target="../media/image43.jp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82784" y="4024746"/>
            <a:ext cx="13513232" cy="6297676"/>
          </a:xfrm>
          <a:prstGeom prst="rect">
            <a:avLst/>
          </a:prstGeom>
        </p:spPr>
      </p:pic>
      <p:sp>
        <p:nvSpPr>
          <p:cNvPr id="8" name="TextBox 7"/>
          <p:cNvSpPr txBox="1"/>
          <p:nvPr/>
        </p:nvSpPr>
        <p:spPr>
          <a:xfrm>
            <a:off x="745241" y="847936"/>
            <a:ext cx="10585777" cy="1569660"/>
          </a:xfrm>
          <a:prstGeom prst="rect">
            <a:avLst/>
          </a:prstGeom>
          <a:noFill/>
        </p:spPr>
        <p:txBody>
          <a:bodyPr wrap="square" rtlCol="0">
            <a:spAutoFit/>
          </a:bodyPr>
          <a:lstStyle/>
          <a:p>
            <a:r>
              <a:rPr lang="es-ES" sz="4800" dirty="0">
                <a:solidFill>
                  <a:srgbClr val="3A67A2"/>
                </a:solidFill>
                <a:latin typeface="GalanoGrotesque-Bold ☞" charset="0"/>
                <a:ea typeface="GalanoGrotesque-Bold ☞" charset="0"/>
                <a:cs typeface="GalanoGrotesque-Bold ☞" charset="0"/>
              </a:rPr>
              <a:t>Resumen del Plan de Trabajo de GBIF y prioridades del Nodo Español</a:t>
            </a:r>
          </a:p>
        </p:txBody>
      </p:sp>
      <p:sp>
        <p:nvSpPr>
          <p:cNvPr id="9" name="TextBox 8"/>
          <p:cNvSpPr txBox="1"/>
          <p:nvPr/>
        </p:nvSpPr>
        <p:spPr>
          <a:xfrm>
            <a:off x="745242" y="2592559"/>
            <a:ext cx="10472655" cy="707886"/>
          </a:xfrm>
          <a:prstGeom prst="rect">
            <a:avLst/>
          </a:prstGeom>
          <a:noFill/>
        </p:spPr>
        <p:txBody>
          <a:bodyPr wrap="square" rtlCol="0">
            <a:spAutoFit/>
          </a:bodyPr>
          <a:lstStyle/>
          <a:p>
            <a:r>
              <a:rPr lang="es-ES_tradnl" sz="2000" dirty="0" smtClean="0">
                <a:solidFill>
                  <a:srgbClr val="37DE98"/>
                </a:solidFill>
                <a:latin typeface="GalanoGrotesque-Light ☞" charset="0"/>
                <a:ea typeface="GalanoGrotesque-Light ☞" charset="0"/>
                <a:cs typeface="GalanoGrotesque-Light ☞" charset="0"/>
              </a:rPr>
              <a:t>X Jornadas s</a:t>
            </a:r>
            <a:r>
              <a:rPr lang="es-ES" sz="2000" dirty="0" smtClean="0">
                <a:solidFill>
                  <a:srgbClr val="37DE98"/>
                </a:solidFill>
                <a:latin typeface="GalanoGrotesque-Light ☞" charset="0"/>
                <a:ea typeface="GalanoGrotesque-Light ☞" charset="0"/>
                <a:cs typeface="GalanoGrotesque-Light ☞" charset="0"/>
              </a:rPr>
              <a:t>obre </a:t>
            </a:r>
            <a:r>
              <a:rPr lang="es-ES" sz="2000" dirty="0">
                <a:solidFill>
                  <a:srgbClr val="37DE98"/>
                </a:solidFill>
                <a:latin typeface="GalanoGrotesque-Light ☞" charset="0"/>
                <a:ea typeface="GalanoGrotesque-Light ☞" charset="0"/>
                <a:cs typeface="GalanoGrotesque-Light ☞" charset="0"/>
              </a:rPr>
              <a:t>información de Biodiversidad y Administraciones </a:t>
            </a:r>
            <a:r>
              <a:rPr lang="es-ES" sz="2000" dirty="0" smtClean="0">
                <a:solidFill>
                  <a:srgbClr val="37DE98"/>
                </a:solidFill>
                <a:latin typeface="GalanoGrotesque-Light ☞" charset="0"/>
                <a:ea typeface="GalanoGrotesque-Light ☞" charset="0"/>
                <a:cs typeface="GalanoGrotesque-Light ☞" charset="0"/>
              </a:rPr>
              <a:t>Ambientales </a:t>
            </a:r>
            <a:br>
              <a:rPr lang="es-ES" sz="2000" dirty="0" smtClean="0">
                <a:solidFill>
                  <a:srgbClr val="37DE98"/>
                </a:solidFill>
                <a:latin typeface="GalanoGrotesque-Light ☞" charset="0"/>
                <a:ea typeface="GalanoGrotesque-Light ☞" charset="0"/>
                <a:cs typeface="GalanoGrotesque-Light ☞" charset="0"/>
              </a:rPr>
            </a:br>
            <a:r>
              <a:rPr lang="es-ES_tradnl" sz="2000" dirty="0" smtClean="0">
                <a:solidFill>
                  <a:srgbClr val="37DE98"/>
                </a:solidFill>
                <a:latin typeface="GalanoGrotesque-Light ☞" charset="0"/>
                <a:ea typeface="GalanoGrotesque-Light ☞" charset="0"/>
                <a:cs typeface="GalanoGrotesque-Light ☞" charset="0"/>
              </a:rPr>
              <a:t>24-25 Octubre 2018, Andorra La </a:t>
            </a:r>
            <a:r>
              <a:rPr lang="es-ES_tradnl" sz="2000" dirty="0" smtClean="0">
                <a:solidFill>
                  <a:srgbClr val="37DE98"/>
                </a:solidFill>
                <a:latin typeface="GalanoGrotesque-Light ☞" charset="0"/>
                <a:ea typeface="GalanoGrotesque-Light ☞" charset="0"/>
                <a:cs typeface="GalanoGrotesque-Light ☞" charset="0"/>
              </a:rPr>
              <a:t>Vella</a:t>
            </a:r>
            <a:endParaRPr lang="en-US" sz="2000" dirty="0">
              <a:solidFill>
                <a:srgbClr val="37DE98"/>
              </a:solidFill>
              <a:latin typeface="GalanoGrotesque-Light ☞" charset="0"/>
              <a:ea typeface="GalanoGrotesque-Light ☞" charset="0"/>
              <a:cs typeface="GalanoGrotesque-Light ☞" charset="0"/>
            </a:endParaRPr>
          </a:p>
        </p:txBody>
      </p:sp>
    </p:spTree>
    <p:extLst>
      <p:ext uri="{BB962C8B-B14F-4D97-AF65-F5344CB8AC3E}">
        <p14:creationId xmlns:p14="http://schemas.microsoft.com/office/powerpoint/2010/main" val="10705753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Marcador de posición de imagen"/>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510" b="2510"/>
          <a:stretch>
            <a:fillRect/>
          </a:stretch>
        </p:blipFill>
        <p:spPr/>
      </p:pic>
      <p:sp>
        <p:nvSpPr>
          <p:cNvPr id="3" name="TextBox 2"/>
          <p:cNvSpPr txBox="1"/>
          <p:nvPr/>
        </p:nvSpPr>
        <p:spPr>
          <a:xfrm>
            <a:off x="745242" y="927441"/>
            <a:ext cx="3908887" cy="769441"/>
          </a:xfrm>
          <a:prstGeom prst="rect">
            <a:avLst/>
          </a:prstGeom>
          <a:noFill/>
        </p:spPr>
        <p:txBody>
          <a:bodyPr wrap="square" rtlCol="0">
            <a:spAutoFit/>
          </a:bodyPr>
          <a:lstStyle/>
          <a:p>
            <a:r>
              <a:rPr lang="es-ES_tradnl" sz="4400" b="1" dirty="0" smtClean="0">
                <a:solidFill>
                  <a:srgbClr val="3A67A2"/>
                </a:solidFill>
                <a:latin typeface="GalanoGrotesque-Bold ☞" charset="0"/>
                <a:ea typeface="GalanoGrotesque-Bold ☞" charset="0"/>
                <a:cs typeface="GalanoGrotesque-Bold ☞" charset="0"/>
              </a:rPr>
              <a:t>5</a:t>
            </a:r>
            <a:endParaRPr lang="en-US" b="1" dirty="0">
              <a:solidFill>
                <a:srgbClr val="3A67A2"/>
              </a:solidFill>
              <a:latin typeface="GalanoGrotesque-Bold ☞" charset="0"/>
              <a:ea typeface="GalanoGrotesque-Bold ☞" charset="0"/>
              <a:cs typeface="GalanoGrotesque-Bold ☞" charset="0"/>
            </a:endParaRPr>
          </a:p>
        </p:txBody>
      </p:sp>
      <p:sp>
        <p:nvSpPr>
          <p:cNvPr id="4" name="TextBox 3"/>
          <p:cNvSpPr txBox="1"/>
          <p:nvPr/>
        </p:nvSpPr>
        <p:spPr>
          <a:xfrm>
            <a:off x="745237" y="1981097"/>
            <a:ext cx="5350763" cy="1200329"/>
          </a:xfrm>
          <a:prstGeom prst="rect">
            <a:avLst/>
          </a:prstGeom>
          <a:noFill/>
        </p:spPr>
        <p:txBody>
          <a:bodyPr wrap="square" rtlCol="0">
            <a:spAutoFit/>
          </a:bodyPr>
          <a:lstStyle/>
          <a:p>
            <a:r>
              <a:rPr lang="es-ES" dirty="0">
                <a:latin typeface="GalanoGrotesque-Light ☞" charset="0"/>
                <a:ea typeface="GalanoGrotesque-Light ☞" charset="0"/>
                <a:cs typeface="GalanoGrotesque-Light ☞" charset="0"/>
              </a:rPr>
              <a:t>Asegurar que GBIF hace accesibles los datos en la forma y la integridad requeridos para satisfacer las necesidades más prioritarias de la ciencia y la sociedad.</a:t>
            </a:r>
            <a:endParaRPr lang="es-ES_tradnl" dirty="0">
              <a:latin typeface="GalanoGrotesque-Light ☞" charset="0"/>
              <a:ea typeface="GalanoGrotesque-Light ☞" charset="0"/>
              <a:cs typeface="GalanoGrotesque-Light ☞" charset="0"/>
            </a:endParaRPr>
          </a:p>
        </p:txBody>
      </p:sp>
      <p:sp>
        <p:nvSpPr>
          <p:cNvPr id="6" name="TextBox 5"/>
          <p:cNvSpPr txBox="1"/>
          <p:nvPr/>
        </p:nvSpPr>
        <p:spPr>
          <a:xfrm>
            <a:off x="1334251" y="1158989"/>
            <a:ext cx="4994359" cy="461665"/>
          </a:xfrm>
          <a:prstGeom prst="rect">
            <a:avLst/>
          </a:prstGeom>
          <a:noFill/>
        </p:spPr>
        <p:txBody>
          <a:bodyPr wrap="square" rtlCol="0">
            <a:spAutoFit/>
          </a:bodyPr>
          <a:lstStyle/>
          <a:p>
            <a:r>
              <a:rPr lang="es-ES_tradnl" sz="2400" dirty="0">
                <a:solidFill>
                  <a:srgbClr val="37DE98"/>
                </a:solidFill>
                <a:latin typeface="GalanoGrotesque-Light ☞" charset="0"/>
                <a:ea typeface="GalanoGrotesque-Light ☞" charset="0"/>
                <a:cs typeface="GalanoGrotesque-Light ☞" charset="0"/>
              </a:rPr>
              <a:t>Hacer accesibles datos relevantes</a:t>
            </a:r>
            <a:endParaRPr lang="en-US" sz="2400" dirty="0">
              <a:solidFill>
                <a:srgbClr val="37DE98"/>
              </a:solidFill>
              <a:latin typeface="GalanoGrotesque-Light ☞" charset="0"/>
              <a:ea typeface="GalanoGrotesque-Light ☞" charset="0"/>
              <a:cs typeface="GalanoGrotesque-Light ☞" charset="0"/>
            </a:endParaRPr>
          </a:p>
        </p:txBody>
      </p:sp>
    </p:spTree>
    <p:extLst>
      <p:ext uri="{BB962C8B-B14F-4D97-AF65-F5344CB8AC3E}">
        <p14:creationId xmlns:p14="http://schemas.microsoft.com/office/powerpoint/2010/main" val="11508990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5242" y="584541"/>
            <a:ext cx="3908887" cy="1200329"/>
          </a:xfrm>
          <a:prstGeom prst="rect">
            <a:avLst/>
          </a:prstGeom>
          <a:noFill/>
        </p:spPr>
        <p:txBody>
          <a:bodyPr wrap="square" rtlCol="0">
            <a:spAutoFit/>
          </a:bodyPr>
          <a:lstStyle/>
          <a:p>
            <a:r>
              <a:rPr lang="es-ES_tradnl" sz="7200" b="1" dirty="0" smtClean="0">
                <a:solidFill>
                  <a:srgbClr val="3A67A2"/>
                </a:solidFill>
                <a:latin typeface="GalanoGrotesque-Bold ☞" charset="0"/>
                <a:ea typeface="GalanoGrotesque-Bold ☞" charset="0"/>
                <a:cs typeface="GalanoGrotesque-Bold ☞" charset="0"/>
              </a:rPr>
              <a:t>1</a:t>
            </a:r>
            <a:endParaRPr lang="en-US" b="1" dirty="0">
              <a:solidFill>
                <a:srgbClr val="3A67A2"/>
              </a:solidFill>
              <a:latin typeface="GalanoGrotesque-Bold ☞" charset="0"/>
              <a:ea typeface="GalanoGrotesque-Bold ☞" charset="0"/>
              <a:cs typeface="GalanoGrotesque-Bold ☞" charset="0"/>
            </a:endParaRPr>
          </a:p>
        </p:txBody>
      </p:sp>
      <p:sp>
        <p:nvSpPr>
          <p:cNvPr id="4" name="TextBox 3"/>
          <p:cNvSpPr txBox="1"/>
          <p:nvPr/>
        </p:nvSpPr>
        <p:spPr>
          <a:xfrm>
            <a:off x="745237" y="1938997"/>
            <a:ext cx="5350763" cy="4247317"/>
          </a:xfrm>
          <a:prstGeom prst="rect">
            <a:avLst/>
          </a:prstGeom>
          <a:noFill/>
        </p:spPr>
        <p:txBody>
          <a:bodyPr wrap="square" rtlCol="0">
            <a:spAutoFit/>
          </a:bodyPr>
          <a:lstStyle/>
          <a:p>
            <a:pPr marL="285750" indent="-285750">
              <a:buFont typeface="Arial" pitchFamily="34" charset="0"/>
              <a:buChar char="•"/>
            </a:pPr>
            <a:r>
              <a:rPr lang="es-ES" dirty="0" smtClean="0">
                <a:latin typeface="GalanoGrotesque-Light ☞" charset="0"/>
                <a:ea typeface="GalanoGrotesque-Light ☞" charset="0"/>
                <a:cs typeface="GalanoGrotesque-Light ☞" charset="0"/>
              </a:rPr>
              <a:t>Personalización</a:t>
            </a:r>
            <a:r>
              <a:rPr lang="es-ES_tradnl" dirty="0" smtClean="0">
                <a:latin typeface="GalanoGrotesque-Light ☞" charset="0"/>
                <a:ea typeface="GalanoGrotesque-Light ☞" charset="0"/>
                <a:cs typeface="GalanoGrotesque-Light ☞" charset="0"/>
              </a:rPr>
              <a:t> y m</a:t>
            </a:r>
            <a:r>
              <a:rPr lang="es-ES" dirty="0" err="1" smtClean="0">
                <a:latin typeface="GalanoGrotesque-Light ☞" charset="0"/>
                <a:ea typeface="GalanoGrotesque-Light ☞" charset="0"/>
                <a:cs typeface="GalanoGrotesque-Light ☞" charset="0"/>
              </a:rPr>
              <a:t>ejora</a:t>
            </a:r>
            <a:r>
              <a:rPr lang="es-ES" dirty="0" smtClean="0">
                <a:latin typeface="GalanoGrotesque-Light ☞" charset="0"/>
                <a:ea typeface="GalanoGrotesque-Light ☞" charset="0"/>
                <a:cs typeface="GalanoGrotesque-Light ☞" charset="0"/>
              </a:rPr>
              <a:t> de GBIF.org</a:t>
            </a:r>
          </a:p>
          <a:p>
            <a:pPr marL="285750" indent="-285750">
              <a:buFont typeface="Arial" pitchFamily="34" charset="0"/>
              <a:buChar char="•"/>
            </a:pPr>
            <a:r>
              <a:rPr lang="es-ES" dirty="0" smtClean="0">
                <a:latin typeface="GalanoGrotesque-Light ☞" charset="0"/>
                <a:ea typeface="GalanoGrotesque-Light ☞" charset="0"/>
                <a:cs typeface="GalanoGrotesque-Light ☞" charset="0"/>
              </a:rPr>
              <a:t>Perfil extendido, personalizado</a:t>
            </a:r>
          </a:p>
          <a:p>
            <a:pPr marL="285750" indent="-285750">
              <a:buFont typeface="Arial" pitchFamily="34" charset="0"/>
              <a:buChar char="•"/>
            </a:pPr>
            <a:r>
              <a:rPr lang="es-ES" dirty="0" smtClean="0">
                <a:latin typeface="GalanoGrotesque-Light ☞" charset="0"/>
                <a:ea typeface="GalanoGrotesque-Light ☞" charset="0"/>
                <a:cs typeface="GalanoGrotesque-Light ☞" charset="0"/>
              </a:rPr>
              <a:t>Conecta información de otras fuentes</a:t>
            </a:r>
          </a:p>
          <a:p>
            <a:pPr marL="742950" lvl="1" indent="-285750">
              <a:buFont typeface="Arial" pitchFamily="34" charset="0"/>
              <a:buChar char="•"/>
            </a:pPr>
            <a:r>
              <a:rPr lang="es-ES" dirty="0" smtClean="0">
                <a:latin typeface="GalanoGrotesque-Light ☞" charset="0"/>
                <a:ea typeface="GalanoGrotesque-Light ☞" charset="0"/>
                <a:cs typeface="GalanoGrotesque-Light ☞" charset="0"/>
              </a:rPr>
              <a:t>ORCID</a:t>
            </a:r>
          </a:p>
          <a:p>
            <a:pPr marL="742950" lvl="1" indent="-285750">
              <a:buFont typeface="Arial" pitchFamily="34" charset="0"/>
              <a:buChar char="•"/>
            </a:pPr>
            <a:r>
              <a:rPr lang="es-ES" dirty="0" smtClean="0">
                <a:latin typeface="GalanoGrotesque-Light ☞" charset="0"/>
                <a:ea typeface="GalanoGrotesque-Light ☞" charset="0"/>
                <a:cs typeface="GalanoGrotesque-Light ☞" charset="0"/>
              </a:rPr>
              <a:t>Juegos de datos </a:t>
            </a:r>
          </a:p>
          <a:p>
            <a:pPr marL="742950" lvl="1" indent="-285750">
              <a:buFont typeface="Arial" pitchFamily="34" charset="0"/>
              <a:buChar char="•"/>
            </a:pPr>
            <a:r>
              <a:rPr lang="es-ES" dirty="0" smtClean="0">
                <a:latin typeface="GalanoGrotesque-Light ☞" charset="0"/>
                <a:ea typeface="GalanoGrotesque-Light ☞" charset="0"/>
                <a:cs typeface="GalanoGrotesque-Light ☞" charset="0"/>
              </a:rPr>
              <a:t>Proyectos (CESP, BID, BIFA)</a:t>
            </a:r>
          </a:p>
          <a:p>
            <a:pPr marL="742950" lvl="1" indent="-285750">
              <a:buFont typeface="Arial" pitchFamily="34" charset="0"/>
              <a:buChar char="•"/>
            </a:pPr>
            <a:r>
              <a:rPr lang="es-ES" dirty="0" err="1" smtClean="0">
                <a:latin typeface="GalanoGrotesque-Light ☞" charset="0"/>
                <a:ea typeface="GalanoGrotesque-Light ☞" charset="0"/>
                <a:cs typeface="GalanoGrotesque-Light ☞" charset="0"/>
              </a:rPr>
              <a:t>Badges</a:t>
            </a:r>
            <a:r>
              <a:rPr lang="es-ES" dirty="0" smtClean="0">
                <a:latin typeface="GalanoGrotesque-Light ☞" charset="0"/>
                <a:ea typeface="GalanoGrotesque-Light ☞" charset="0"/>
                <a:cs typeface="GalanoGrotesque-Light ☞" charset="0"/>
              </a:rPr>
              <a:t> (insignias)</a:t>
            </a:r>
          </a:p>
          <a:p>
            <a:pPr marL="742950" lvl="1" indent="-285750">
              <a:buFont typeface="Arial" pitchFamily="34" charset="0"/>
              <a:buChar char="•"/>
            </a:pPr>
            <a:r>
              <a:rPr lang="es-ES" dirty="0" smtClean="0">
                <a:latin typeface="GalanoGrotesque-Light ☞" charset="0"/>
                <a:ea typeface="GalanoGrotesque-Light ☞" charset="0"/>
                <a:cs typeface="GalanoGrotesque-Light ☞" charset="0"/>
              </a:rPr>
              <a:t>Artículos científicos</a:t>
            </a:r>
          </a:p>
          <a:p>
            <a:pPr marL="742950" lvl="1" indent="-285750">
              <a:buFont typeface="Arial" pitchFamily="34" charset="0"/>
              <a:buChar char="•"/>
            </a:pPr>
            <a:r>
              <a:rPr lang="es-ES" dirty="0" smtClean="0">
                <a:latin typeface="GalanoGrotesque-Light ☞" charset="0"/>
                <a:ea typeface="GalanoGrotesque-Light ☞" charset="0"/>
                <a:cs typeface="GalanoGrotesque-Light ☞" charset="0"/>
              </a:rPr>
              <a:t>Rol en la red de GBIF</a:t>
            </a:r>
          </a:p>
          <a:p>
            <a:pPr marL="742950" lvl="1" indent="-285750">
              <a:buFont typeface="Arial" pitchFamily="34" charset="0"/>
              <a:buChar char="•"/>
            </a:pPr>
            <a:r>
              <a:rPr lang="es-ES" dirty="0" smtClean="0">
                <a:latin typeface="GalanoGrotesque-Light ☞" charset="0"/>
                <a:ea typeface="GalanoGrotesque-Light ☞" charset="0"/>
                <a:cs typeface="GalanoGrotesque-Light ☞" charset="0"/>
              </a:rPr>
              <a:t>Filtros preferidos</a:t>
            </a:r>
          </a:p>
          <a:p>
            <a:pPr marL="742950" lvl="1" indent="-285750">
              <a:buFont typeface="Arial" pitchFamily="34" charset="0"/>
              <a:buChar char="•"/>
            </a:pPr>
            <a:r>
              <a:rPr lang="es-ES" dirty="0" smtClean="0">
                <a:latin typeface="GalanoGrotesque-Light ☞" charset="0"/>
                <a:ea typeface="GalanoGrotesque-Light ☞" charset="0"/>
                <a:cs typeface="GalanoGrotesque-Light ☞" charset="0"/>
              </a:rPr>
              <a:t>Habilidades</a:t>
            </a:r>
          </a:p>
          <a:p>
            <a:pPr marL="742950" lvl="1" indent="-285750">
              <a:buFont typeface="Arial" pitchFamily="34" charset="0"/>
              <a:buChar char="•"/>
            </a:pPr>
            <a:r>
              <a:rPr lang="es-ES" dirty="0" smtClean="0">
                <a:latin typeface="GalanoGrotesque-Light ☞" charset="0"/>
                <a:ea typeface="GalanoGrotesque-Light ☞" charset="0"/>
                <a:cs typeface="GalanoGrotesque-Light ☞" charset="0"/>
              </a:rPr>
              <a:t>Citaciones</a:t>
            </a:r>
          </a:p>
          <a:p>
            <a:pPr marL="742950" lvl="1" indent="-285750">
              <a:buFont typeface="Arial" pitchFamily="34" charset="0"/>
              <a:buChar char="•"/>
            </a:pPr>
            <a:r>
              <a:rPr lang="es-ES" dirty="0" smtClean="0">
                <a:latin typeface="GalanoGrotesque-Light ☞" charset="0"/>
                <a:ea typeface="GalanoGrotesque-Light ☞" charset="0"/>
                <a:cs typeface="GalanoGrotesque-Light ☞" charset="0"/>
              </a:rPr>
              <a:t>Actividad publicadora</a:t>
            </a:r>
          </a:p>
          <a:p>
            <a:pPr marL="285750" indent="-285750">
              <a:buFont typeface="Arial" pitchFamily="34" charset="0"/>
              <a:buChar char="•"/>
            </a:pPr>
            <a:r>
              <a:rPr lang="es-ES" dirty="0">
                <a:latin typeface="GalanoGrotesque-Light ☞" charset="0"/>
                <a:ea typeface="GalanoGrotesque-Light ☞" charset="0"/>
                <a:cs typeface="GalanoGrotesque-Light ☞" charset="0"/>
                <a:hlinkClick r:id="rId3"/>
              </a:rPr>
              <a:t>https://</a:t>
            </a:r>
            <a:r>
              <a:rPr lang="es-ES" dirty="0" smtClean="0">
                <a:latin typeface="GalanoGrotesque-Light ☞" charset="0"/>
                <a:ea typeface="GalanoGrotesque-Light ☞" charset="0"/>
                <a:cs typeface="GalanoGrotesque-Light ☞" charset="0"/>
                <a:hlinkClick r:id="rId3"/>
              </a:rPr>
              <a:t>github.com/gbif/portal16/issues/726</a:t>
            </a:r>
            <a:r>
              <a:rPr lang="es-ES" dirty="0" smtClean="0">
                <a:latin typeface="GalanoGrotesque-Light ☞" charset="0"/>
                <a:ea typeface="GalanoGrotesque-Light ☞" charset="0"/>
                <a:cs typeface="GalanoGrotesque-Light ☞" charset="0"/>
              </a:rPr>
              <a:t> </a:t>
            </a:r>
          </a:p>
          <a:p>
            <a:pPr marL="742950" lvl="1" indent="-285750">
              <a:buFont typeface="Arial" pitchFamily="34" charset="0"/>
              <a:buChar char="•"/>
            </a:pPr>
            <a:endParaRPr lang="es-ES" dirty="0" smtClean="0">
              <a:latin typeface="GalanoGrotesque-Light ☞" charset="0"/>
              <a:ea typeface="GalanoGrotesque-Light ☞" charset="0"/>
              <a:cs typeface="GalanoGrotesque-Light ☞" charset="0"/>
            </a:endParaRPr>
          </a:p>
        </p:txBody>
      </p:sp>
      <p:sp>
        <p:nvSpPr>
          <p:cNvPr id="6" name="TextBox 5"/>
          <p:cNvSpPr txBox="1"/>
          <p:nvPr/>
        </p:nvSpPr>
        <p:spPr>
          <a:xfrm>
            <a:off x="1334252" y="816089"/>
            <a:ext cx="4571248" cy="830997"/>
          </a:xfrm>
          <a:prstGeom prst="rect">
            <a:avLst/>
          </a:prstGeom>
          <a:noFill/>
        </p:spPr>
        <p:txBody>
          <a:bodyPr wrap="square" rtlCol="0">
            <a:spAutoFit/>
          </a:bodyPr>
          <a:lstStyle/>
          <a:p>
            <a:r>
              <a:rPr lang="es-ES_tradnl" sz="2400" dirty="0">
                <a:solidFill>
                  <a:srgbClr val="37DE98"/>
                </a:solidFill>
                <a:latin typeface="GalanoGrotesque-Light ☞" charset="0"/>
                <a:ea typeface="GalanoGrotesque-Light ☞" charset="0"/>
                <a:cs typeface="GalanoGrotesque-Light ☞" charset="0"/>
              </a:rPr>
              <a:t>Empoderar la red </a:t>
            </a:r>
            <a:r>
              <a:rPr lang="es-ES_tradnl" sz="2400" dirty="0" smtClean="0">
                <a:solidFill>
                  <a:srgbClr val="37DE98"/>
                </a:solidFill>
                <a:latin typeface="GalanoGrotesque-Light ☞" charset="0"/>
                <a:ea typeface="GalanoGrotesque-Light ☞" charset="0"/>
                <a:cs typeface="GalanoGrotesque-Light ☞" charset="0"/>
              </a:rPr>
              <a:t>global</a:t>
            </a:r>
          </a:p>
          <a:p>
            <a:r>
              <a:rPr lang="es-ES_tradnl" sz="2400" dirty="0" smtClean="0">
                <a:solidFill>
                  <a:srgbClr val="37DE98"/>
                </a:solidFill>
                <a:latin typeface="GalanoGrotesque-Light ☞" charset="0"/>
                <a:ea typeface="GalanoGrotesque-Light ☞" charset="0"/>
                <a:cs typeface="GalanoGrotesque-Light ☞" charset="0"/>
              </a:rPr>
              <a:t>1.a.Centrarse en las personas</a:t>
            </a:r>
            <a:endParaRPr lang="en-US" sz="2400" dirty="0">
              <a:solidFill>
                <a:srgbClr val="37DE98"/>
              </a:solidFill>
              <a:latin typeface="GalanoGrotesque-Light ☞" charset="0"/>
              <a:ea typeface="GalanoGrotesque-Light ☞" charset="0"/>
              <a:cs typeface="GalanoGrotesque-Light ☞" charset="0"/>
            </a:endParaRPr>
          </a:p>
        </p:txBody>
      </p:sp>
      <p:pic>
        <p:nvPicPr>
          <p:cNvPr id="8" name="7 Marcador de posición de imagen"/>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553" r="553"/>
          <a:stretch>
            <a:fillRect/>
          </a:stretch>
        </p:blipFill>
        <p:spPr>
          <a:ln>
            <a:solidFill>
              <a:srgbClr val="CCFB62"/>
            </a:solidFill>
          </a:ln>
        </p:spPr>
      </p:pic>
    </p:spTree>
    <p:extLst>
      <p:ext uri="{BB962C8B-B14F-4D97-AF65-F5344CB8AC3E}">
        <p14:creationId xmlns:p14="http://schemas.microsoft.com/office/powerpoint/2010/main" val="32229894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Marcador de posición de imagen"/>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8755" r="8755"/>
          <a:stretch>
            <a:fillRect/>
          </a:stretch>
        </p:blipFill>
        <p:spPr>
          <a:xfrm>
            <a:off x="6442075" y="1038225"/>
            <a:ext cx="4794250" cy="4489450"/>
          </a:xfrm>
        </p:spPr>
      </p:pic>
      <p:sp>
        <p:nvSpPr>
          <p:cNvPr id="6" name="TextBox 5"/>
          <p:cNvSpPr txBox="1"/>
          <p:nvPr/>
        </p:nvSpPr>
        <p:spPr>
          <a:xfrm>
            <a:off x="745240" y="6181442"/>
            <a:ext cx="1877291" cy="261610"/>
          </a:xfrm>
          <a:prstGeom prst="rect">
            <a:avLst/>
          </a:prstGeom>
          <a:noFill/>
        </p:spPr>
        <p:txBody>
          <a:bodyPr wrap="square" rtlCol="0">
            <a:spAutoFit/>
          </a:bodyPr>
          <a:lstStyle/>
          <a:p>
            <a:r>
              <a:rPr lang="en-US" sz="1100" dirty="0" smtClean="0">
                <a:latin typeface="GalanoGrotesque-Light ☞" charset="0"/>
                <a:ea typeface="GalanoGrotesque-Light ☞" charset="0"/>
                <a:cs typeface="GalanoGrotesque-Light ☞" charset="0"/>
              </a:rPr>
              <a:t>T</a:t>
            </a:r>
            <a:r>
              <a:rPr lang="es-ES_tradnl" sz="1100" dirty="0" err="1" smtClean="0">
                <a:latin typeface="GalanoGrotesque-Light ☞" charset="0"/>
                <a:ea typeface="GalanoGrotesque-Light ☞" charset="0"/>
                <a:cs typeface="GalanoGrotesque-Light ☞" charset="0"/>
              </a:rPr>
              <a:t>ítulo</a:t>
            </a:r>
            <a:r>
              <a:rPr lang="es-ES_tradnl" sz="1100" dirty="0" smtClean="0">
                <a:latin typeface="GalanoGrotesque-Light ☞" charset="0"/>
                <a:ea typeface="GalanoGrotesque-Light ☞" charset="0"/>
                <a:cs typeface="GalanoGrotesque-Light ☞" charset="0"/>
              </a:rPr>
              <a:t> </a:t>
            </a:r>
            <a:r>
              <a:rPr lang="es-ES_tradnl" sz="1100" dirty="0">
                <a:latin typeface="GalanoGrotesque-Light ☞" charset="0"/>
                <a:ea typeface="GalanoGrotesque-Light ☞" charset="0"/>
                <a:cs typeface="GalanoGrotesque-Light ☞" charset="0"/>
              </a:rPr>
              <a:t>de la presentación</a:t>
            </a:r>
            <a:endParaRPr lang="en-US" sz="1100" dirty="0">
              <a:latin typeface="GalanoGrotesque-Light ☞" charset="0"/>
              <a:ea typeface="GalanoGrotesque-Light ☞" charset="0"/>
              <a:cs typeface="GalanoGrotesque-Light ☞" charset="0"/>
            </a:endParaRPr>
          </a:p>
        </p:txBody>
      </p:sp>
      <p:pic>
        <p:nvPicPr>
          <p:cNvPr id="7" name="Picture 6"/>
          <p:cNvPicPr>
            <a:picLocks noChangeAspect="1"/>
          </p:cNvPicPr>
          <p:nvPr/>
        </p:nvPicPr>
        <p:blipFill>
          <a:blip r:embed="rId4"/>
          <a:stretch>
            <a:fillRect/>
          </a:stretch>
        </p:blipFill>
        <p:spPr>
          <a:xfrm>
            <a:off x="10261600" y="6181436"/>
            <a:ext cx="1092200" cy="203200"/>
          </a:xfrm>
          <a:prstGeom prst="rect">
            <a:avLst/>
          </a:prstGeom>
        </p:spPr>
      </p:pic>
      <p:sp>
        <p:nvSpPr>
          <p:cNvPr id="9" name="TextBox 2"/>
          <p:cNvSpPr txBox="1"/>
          <p:nvPr/>
        </p:nvSpPr>
        <p:spPr>
          <a:xfrm>
            <a:off x="745242" y="482257"/>
            <a:ext cx="3908887" cy="1200329"/>
          </a:xfrm>
          <a:prstGeom prst="rect">
            <a:avLst/>
          </a:prstGeom>
          <a:noFill/>
        </p:spPr>
        <p:txBody>
          <a:bodyPr wrap="square" rtlCol="0">
            <a:spAutoFit/>
          </a:bodyPr>
          <a:lstStyle/>
          <a:p>
            <a:r>
              <a:rPr lang="es-ES_tradnl" sz="7200" b="1" dirty="0" smtClean="0">
                <a:solidFill>
                  <a:srgbClr val="3A67A2"/>
                </a:solidFill>
                <a:latin typeface="GalanoGrotesque-Bold ☞" charset="0"/>
                <a:ea typeface="GalanoGrotesque-Bold ☞" charset="0"/>
                <a:cs typeface="GalanoGrotesque-Bold ☞" charset="0"/>
              </a:rPr>
              <a:t>1</a:t>
            </a:r>
            <a:endParaRPr lang="en-US" b="1" dirty="0">
              <a:solidFill>
                <a:srgbClr val="3A67A2"/>
              </a:solidFill>
              <a:latin typeface="GalanoGrotesque-Bold ☞" charset="0"/>
              <a:ea typeface="GalanoGrotesque-Bold ☞" charset="0"/>
              <a:cs typeface="GalanoGrotesque-Bold ☞" charset="0"/>
            </a:endParaRPr>
          </a:p>
        </p:txBody>
      </p:sp>
      <p:sp>
        <p:nvSpPr>
          <p:cNvPr id="10" name="TextBox 5"/>
          <p:cNvSpPr txBox="1"/>
          <p:nvPr/>
        </p:nvSpPr>
        <p:spPr>
          <a:xfrm>
            <a:off x="1334252" y="713805"/>
            <a:ext cx="4809881" cy="830997"/>
          </a:xfrm>
          <a:prstGeom prst="rect">
            <a:avLst/>
          </a:prstGeom>
          <a:noFill/>
        </p:spPr>
        <p:txBody>
          <a:bodyPr wrap="square" rtlCol="0">
            <a:spAutoFit/>
          </a:bodyPr>
          <a:lstStyle/>
          <a:p>
            <a:r>
              <a:rPr lang="es-ES_tradnl" sz="2400" dirty="0">
                <a:solidFill>
                  <a:srgbClr val="37DE98"/>
                </a:solidFill>
                <a:latin typeface="GalanoGrotesque-Light ☞" charset="0"/>
                <a:ea typeface="GalanoGrotesque-Light ☞" charset="0"/>
                <a:cs typeface="GalanoGrotesque-Light ☞" charset="0"/>
              </a:rPr>
              <a:t>Empoderar la red </a:t>
            </a:r>
            <a:r>
              <a:rPr lang="es-ES_tradnl" sz="2400" dirty="0" smtClean="0">
                <a:solidFill>
                  <a:srgbClr val="37DE98"/>
                </a:solidFill>
                <a:latin typeface="GalanoGrotesque-Light ☞" charset="0"/>
                <a:ea typeface="GalanoGrotesque-Light ☞" charset="0"/>
                <a:cs typeface="GalanoGrotesque-Light ☞" charset="0"/>
              </a:rPr>
              <a:t>global</a:t>
            </a:r>
          </a:p>
          <a:p>
            <a:r>
              <a:rPr lang="es-ES_tradnl" sz="2400" dirty="0">
                <a:solidFill>
                  <a:srgbClr val="37DE98"/>
                </a:solidFill>
                <a:latin typeface="GalanoGrotesque-Light ☞" charset="0"/>
                <a:ea typeface="GalanoGrotesque-Light ☞" charset="0"/>
                <a:cs typeface="GalanoGrotesque-Light ☞" charset="0"/>
              </a:rPr>
              <a:t>1.a.Centrarse en las personas</a:t>
            </a:r>
            <a:endParaRPr lang="en-US" sz="2400" dirty="0">
              <a:solidFill>
                <a:srgbClr val="37DE98"/>
              </a:solidFill>
              <a:latin typeface="GalanoGrotesque-Light ☞" charset="0"/>
              <a:ea typeface="GalanoGrotesque-Light ☞" charset="0"/>
              <a:cs typeface="GalanoGrotesque-Light ☞" charset="0"/>
            </a:endParaRPr>
          </a:p>
        </p:txBody>
      </p:sp>
      <p:pic>
        <p:nvPicPr>
          <p:cNvPr id="14" name="13 Marcador de posición de imagen"/>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t="6793" b="6793"/>
          <a:stretch>
            <a:fillRect/>
          </a:stretch>
        </p:blipFill>
        <p:spPr>
          <a:xfrm>
            <a:off x="965948" y="2241550"/>
            <a:ext cx="4794250" cy="3286125"/>
          </a:xfrm>
        </p:spPr>
      </p:pic>
      <p:sp>
        <p:nvSpPr>
          <p:cNvPr id="15" name="TextBox 3"/>
          <p:cNvSpPr txBox="1"/>
          <p:nvPr/>
        </p:nvSpPr>
        <p:spPr>
          <a:xfrm>
            <a:off x="793370" y="1455676"/>
            <a:ext cx="5350763" cy="584775"/>
          </a:xfrm>
          <a:prstGeom prst="rect">
            <a:avLst/>
          </a:prstGeom>
          <a:noFill/>
        </p:spPr>
        <p:txBody>
          <a:bodyPr wrap="square" rtlCol="0">
            <a:spAutoFit/>
          </a:bodyPr>
          <a:lstStyle/>
          <a:p>
            <a:r>
              <a:rPr lang="es-ES" dirty="0" smtClean="0">
                <a:latin typeface="GalanoGrotesque-Light ☞" charset="0"/>
                <a:ea typeface="GalanoGrotesque-Light ☞" charset="0"/>
                <a:cs typeface="GalanoGrotesque-Light ☞" charset="0"/>
              </a:rPr>
              <a:t>GBIF </a:t>
            </a:r>
            <a:r>
              <a:rPr lang="es-ES" dirty="0" err="1">
                <a:latin typeface="GalanoGrotesque-Light ☞" charset="0"/>
                <a:ea typeface="GalanoGrotesque-Light ☞" charset="0"/>
                <a:cs typeface="GalanoGrotesque-Light ☞" charset="0"/>
              </a:rPr>
              <a:t>Community</a:t>
            </a:r>
            <a:r>
              <a:rPr lang="es-ES" dirty="0">
                <a:latin typeface="GalanoGrotesque-Light ☞" charset="0"/>
                <a:ea typeface="GalanoGrotesque-Light ☞" charset="0"/>
                <a:cs typeface="GalanoGrotesque-Light ☞" charset="0"/>
              </a:rPr>
              <a:t> </a:t>
            </a:r>
            <a:r>
              <a:rPr lang="es-ES" dirty="0" err="1">
                <a:latin typeface="GalanoGrotesque-Light ☞" charset="0"/>
                <a:ea typeface="GalanoGrotesque-Light ☞" charset="0"/>
                <a:cs typeface="GalanoGrotesque-Light ☞" charset="0"/>
              </a:rPr>
              <a:t>Forum</a:t>
            </a:r>
            <a:endParaRPr lang="es-ES" dirty="0" smtClean="0">
              <a:latin typeface="GalanoGrotesque-Light ☞" charset="0"/>
              <a:ea typeface="GalanoGrotesque-Light ☞" charset="0"/>
              <a:cs typeface="GalanoGrotesque-Light ☞" charset="0"/>
            </a:endParaRPr>
          </a:p>
          <a:p>
            <a:r>
              <a:rPr lang="es-ES" sz="1400" dirty="0">
                <a:latin typeface="GalanoGrotesque-Light ☞" charset="0"/>
                <a:ea typeface="GalanoGrotesque-Light ☞" charset="0"/>
                <a:cs typeface="GalanoGrotesque-Light ☞" charset="0"/>
                <a:hlinkClick r:id="rId6"/>
              </a:rPr>
              <a:t>https://discourse.gbif.org</a:t>
            </a:r>
            <a:r>
              <a:rPr lang="es-ES" sz="1400" dirty="0" smtClean="0">
                <a:latin typeface="GalanoGrotesque-Light ☞" charset="0"/>
                <a:ea typeface="GalanoGrotesque-Light ☞" charset="0"/>
                <a:cs typeface="GalanoGrotesque-Light ☞" charset="0"/>
                <a:hlinkClick r:id="rId6"/>
              </a:rPr>
              <a:t>/</a:t>
            </a:r>
            <a:r>
              <a:rPr lang="es-ES" sz="1400" dirty="0" smtClean="0">
                <a:latin typeface="GalanoGrotesque-Light ☞" charset="0"/>
                <a:ea typeface="GalanoGrotesque-Light ☞" charset="0"/>
                <a:cs typeface="GalanoGrotesque-Light ☞" charset="0"/>
              </a:rPr>
              <a:t> </a:t>
            </a:r>
          </a:p>
        </p:txBody>
      </p:sp>
    </p:spTree>
    <p:extLst>
      <p:ext uri="{BB962C8B-B14F-4D97-AF65-F5344CB8AC3E}">
        <p14:creationId xmlns:p14="http://schemas.microsoft.com/office/powerpoint/2010/main" val="8778116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Marcador de posición de imagen"/>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572" r="2572"/>
          <a:stretch>
            <a:fillRect/>
          </a:stretch>
        </p:blipFill>
        <p:spPr/>
      </p:pic>
      <p:sp>
        <p:nvSpPr>
          <p:cNvPr id="4" name="TextBox 2"/>
          <p:cNvSpPr txBox="1"/>
          <p:nvPr/>
        </p:nvSpPr>
        <p:spPr>
          <a:xfrm>
            <a:off x="745242" y="482257"/>
            <a:ext cx="3908887" cy="1200329"/>
          </a:xfrm>
          <a:prstGeom prst="rect">
            <a:avLst/>
          </a:prstGeom>
          <a:noFill/>
        </p:spPr>
        <p:txBody>
          <a:bodyPr wrap="square" rtlCol="0">
            <a:spAutoFit/>
          </a:bodyPr>
          <a:lstStyle/>
          <a:p>
            <a:r>
              <a:rPr lang="es-ES_tradnl" sz="7200" b="1" dirty="0" smtClean="0">
                <a:solidFill>
                  <a:srgbClr val="3A67A2"/>
                </a:solidFill>
                <a:latin typeface="GalanoGrotesque-Bold ☞" charset="0"/>
                <a:ea typeface="GalanoGrotesque-Bold ☞" charset="0"/>
                <a:cs typeface="GalanoGrotesque-Bold ☞" charset="0"/>
              </a:rPr>
              <a:t>1</a:t>
            </a:r>
            <a:endParaRPr lang="en-US" b="1" dirty="0">
              <a:solidFill>
                <a:srgbClr val="3A67A2"/>
              </a:solidFill>
              <a:latin typeface="GalanoGrotesque-Bold ☞" charset="0"/>
              <a:ea typeface="GalanoGrotesque-Bold ☞" charset="0"/>
              <a:cs typeface="GalanoGrotesque-Bold ☞" charset="0"/>
            </a:endParaRPr>
          </a:p>
        </p:txBody>
      </p:sp>
      <p:sp>
        <p:nvSpPr>
          <p:cNvPr id="5" name="TextBox 5"/>
          <p:cNvSpPr txBox="1"/>
          <p:nvPr/>
        </p:nvSpPr>
        <p:spPr>
          <a:xfrm>
            <a:off x="1334252" y="713805"/>
            <a:ext cx="3908887" cy="830997"/>
          </a:xfrm>
          <a:prstGeom prst="rect">
            <a:avLst/>
          </a:prstGeom>
          <a:noFill/>
        </p:spPr>
        <p:txBody>
          <a:bodyPr wrap="square" rtlCol="0">
            <a:spAutoFit/>
          </a:bodyPr>
          <a:lstStyle/>
          <a:p>
            <a:r>
              <a:rPr lang="es-ES_tradnl" sz="2400" dirty="0">
                <a:solidFill>
                  <a:srgbClr val="37DE98"/>
                </a:solidFill>
                <a:latin typeface="GalanoGrotesque-Light ☞" charset="0"/>
                <a:ea typeface="GalanoGrotesque-Light ☞" charset="0"/>
                <a:cs typeface="GalanoGrotesque-Light ☞" charset="0"/>
              </a:rPr>
              <a:t>Empoderar la red </a:t>
            </a:r>
            <a:r>
              <a:rPr lang="es-ES_tradnl" sz="2400" dirty="0" smtClean="0">
                <a:solidFill>
                  <a:srgbClr val="37DE98"/>
                </a:solidFill>
                <a:latin typeface="GalanoGrotesque-Light ☞" charset="0"/>
                <a:ea typeface="GalanoGrotesque-Light ☞" charset="0"/>
                <a:cs typeface="GalanoGrotesque-Light ☞" charset="0"/>
              </a:rPr>
              <a:t>global</a:t>
            </a:r>
          </a:p>
          <a:p>
            <a:r>
              <a:rPr lang="es-ES_tradnl" sz="2400" dirty="0" smtClean="0">
                <a:solidFill>
                  <a:srgbClr val="37DE98"/>
                </a:solidFill>
                <a:latin typeface="GalanoGrotesque-Light ☞" charset="0"/>
                <a:ea typeface="GalanoGrotesque-Light ☞" charset="0"/>
                <a:cs typeface="GalanoGrotesque-Light ☞" charset="0"/>
              </a:rPr>
              <a:t>1.b.Reforzar capacidades</a:t>
            </a:r>
            <a:endParaRPr lang="en-US" sz="2400" dirty="0">
              <a:solidFill>
                <a:srgbClr val="37DE98"/>
              </a:solidFill>
              <a:latin typeface="GalanoGrotesque-Light ☞" charset="0"/>
              <a:ea typeface="GalanoGrotesque-Light ☞" charset="0"/>
              <a:cs typeface="GalanoGrotesque-Light ☞" charset="0"/>
            </a:endParaRPr>
          </a:p>
        </p:txBody>
      </p:sp>
      <p:sp>
        <p:nvSpPr>
          <p:cNvPr id="6" name="TextBox 3"/>
          <p:cNvSpPr txBox="1"/>
          <p:nvPr/>
        </p:nvSpPr>
        <p:spPr>
          <a:xfrm>
            <a:off x="745236" y="1977097"/>
            <a:ext cx="5350763" cy="3693319"/>
          </a:xfrm>
          <a:prstGeom prst="rect">
            <a:avLst/>
          </a:prstGeom>
          <a:noFill/>
        </p:spPr>
        <p:txBody>
          <a:bodyPr wrap="square" rtlCol="0">
            <a:spAutoFit/>
          </a:bodyPr>
          <a:lstStyle/>
          <a:p>
            <a:pPr marL="285750" lvl="1" indent="-285750">
              <a:buFont typeface="Arial" pitchFamily="34" charset="0"/>
              <a:buChar char="•"/>
            </a:pPr>
            <a:r>
              <a:rPr lang="es-ES" dirty="0" smtClean="0">
                <a:latin typeface="GalanoGrotesque-Light ☞" charset="0"/>
                <a:ea typeface="GalanoGrotesque-Light ☞" charset="0"/>
                <a:cs typeface="GalanoGrotesque-Light ☞" charset="0"/>
              </a:rPr>
              <a:t>Programa BID: movilización de datos en países de África Subsahariana, Pacífico y Caribe</a:t>
            </a:r>
            <a:r>
              <a:rPr lang="es-ES" dirty="0">
                <a:latin typeface="GalanoGrotesque-Light ☞" charset="0"/>
                <a:ea typeface="GalanoGrotesque-Light ☞" charset="0"/>
                <a:cs typeface="GalanoGrotesque-Light ☞" charset="0"/>
              </a:rPr>
              <a:t>. Talleres online y </a:t>
            </a:r>
            <a:r>
              <a:rPr lang="es-ES" dirty="0" err="1" smtClean="0">
                <a:latin typeface="GalanoGrotesque-Light ☞" charset="0"/>
                <a:ea typeface="GalanoGrotesque-Light ☞" charset="0"/>
                <a:cs typeface="GalanoGrotesque-Light ☞" charset="0"/>
              </a:rPr>
              <a:t>onsite</a:t>
            </a:r>
            <a:r>
              <a:rPr lang="es-ES" dirty="0" smtClean="0">
                <a:latin typeface="GalanoGrotesque-Light ☞" charset="0"/>
                <a:ea typeface="GalanoGrotesque-Light ☞" charset="0"/>
                <a:cs typeface="GalanoGrotesque-Light ☞" charset="0"/>
              </a:rPr>
              <a:t>.</a:t>
            </a:r>
          </a:p>
          <a:p>
            <a:pPr marL="742950" lvl="1" indent="-285750">
              <a:buFont typeface="Arial" pitchFamily="34" charset="0"/>
              <a:buChar char="•"/>
            </a:pPr>
            <a:r>
              <a:rPr lang="es-ES" dirty="0" smtClean="0">
                <a:latin typeface="GalanoGrotesque-Light ☞" charset="0"/>
                <a:ea typeface="GalanoGrotesque-Light ☞" charset="0"/>
                <a:cs typeface="GalanoGrotesque-Light ☞" charset="0"/>
              </a:rPr>
              <a:t>Uso de datos para la toma de decisiones –reutilizar materiales y replicar en otras regiones (GBIF.ES 2019, </a:t>
            </a:r>
            <a:r>
              <a:rPr lang="es-ES" dirty="0" smtClean="0">
                <a:latin typeface="GalanoGrotesque-Light ☞" charset="0"/>
                <a:ea typeface="GalanoGrotesque-Light ☞" charset="0"/>
                <a:cs typeface="GalanoGrotesque-Light ☞" charset="0"/>
              </a:rPr>
              <a:t>BIDREX)</a:t>
            </a:r>
            <a:endParaRPr lang="es-ES" dirty="0" smtClean="0">
              <a:latin typeface="GalanoGrotesque-Light ☞" charset="0"/>
              <a:ea typeface="GalanoGrotesque-Light ☞" charset="0"/>
              <a:cs typeface="GalanoGrotesque-Light ☞" charset="0"/>
            </a:endParaRPr>
          </a:p>
          <a:p>
            <a:pPr marL="742950" lvl="1" indent="-285750">
              <a:buFont typeface="Arial" pitchFamily="34" charset="0"/>
              <a:buChar char="•"/>
            </a:pPr>
            <a:r>
              <a:rPr lang="es-ES" dirty="0">
                <a:latin typeface="GalanoGrotesque-Light ☞" charset="0"/>
                <a:ea typeface="GalanoGrotesque-Light ☞" charset="0"/>
                <a:cs typeface="GalanoGrotesque-Light ☞" charset="0"/>
              </a:rPr>
              <a:t>Evaluación para una segunda </a:t>
            </a:r>
            <a:br>
              <a:rPr lang="es-ES" dirty="0">
                <a:latin typeface="GalanoGrotesque-Light ☞" charset="0"/>
                <a:ea typeface="GalanoGrotesque-Light ☞" charset="0"/>
                <a:cs typeface="GalanoGrotesque-Light ☞" charset="0"/>
              </a:rPr>
            </a:br>
            <a:r>
              <a:rPr lang="es-ES" dirty="0">
                <a:latin typeface="GalanoGrotesque-Light ☞" charset="0"/>
                <a:ea typeface="GalanoGrotesque-Light ☞" charset="0"/>
                <a:cs typeface="GalanoGrotesque-Light ☞" charset="0"/>
              </a:rPr>
              <a:t>edición del programa BID </a:t>
            </a:r>
            <a:r>
              <a:rPr lang="es-ES" dirty="0" smtClean="0">
                <a:latin typeface="GalanoGrotesque-Light ☞" charset="0"/>
                <a:ea typeface="GalanoGrotesque-Light ☞" charset="0"/>
                <a:cs typeface="GalanoGrotesque-Light ☞" charset="0"/>
              </a:rPr>
              <a:t>y</a:t>
            </a:r>
            <a:br>
              <a:rPr lang="es-ES" dirty="0" smtClean="0">
                <a:latin typeface="GalanoGrotesque-Light ☞" charset="0"/>
                <a:ea typeface="GalanoGrotesque-Light ☞" charset="0"/>
                <a:cs typeface="GalanoGrotesque-Light ☞" charset="0"/>
              </a:rPr>
            </a:br>
            <a:r>
              <a:rPr lang="es-ES" dirty="0" smtClean="0">
                <a:latin typeface="GalanoGrotesque-Light ☞" charset="0"/>
                <a:ea typeface="GalanoGrotesque-Light ☞" charset="0"/>
                <a:cs typeface="GalanoGrotesque-Light ☞" charset="0"/>
              </a:rPr>
              <a:t>búsqueda de financiación</a:t>
            </a:r>
          </a:p>
          <a:p>
            <a:pPr marL="285750" indent="-285750">
              <a:buFont typeface="Arial" pitchFamily="34" charset="0"/>
              <a:buChar char="•"/>
            </a:pPr>
            <a:r>
              <a:rPr lang="es-ES" dirty="0" smtClean="0">
                <a:latin typeface="GalanoGrotesque-Light ☞" charset="0"/>
                <a:ea typeface="GalanoGrotesque-Light ☞" charset="0"/>
                <a:cs typeface="GalanoGrotesque-Light ☞" charset="0"/>
              </a:rPr>
              <a:t>Nueva documentación (texto y vídeos):</a:t>
            </a:r>
            <a:br>
              <a:rPr lang="es-ES" dirty="0" smtClean="0">
                <a:latin typeface="GalanoGrotesque-Light ☞" charset="0"/>
                <a:ea typeface="GalanoGrotesque-Light ☞" charset="0"/>
                <a:cs typeface="GalanoGrotesque-Light ☞" charset="0"/>
              </a:rPr>
            </a:br>
            <a:r>
              <a:rPr lang="es-ES" dirty="0" smtClean="0">
                <a:latin typeface="GalanoGrotesque-Light ☞" charset="0"/>
                <a:ea typeface="GalanoGrotesque-Light ☞" charset="0"/>
                <a:cs typeface="GalanoGrotesque-Light ☞" charset="0"/>
              </a:rPr>
              <a:t>sobre la movilización y uso </a:t>
            </a:r>
            <a:br>
              <a:rPr lang="es-ES" dirty="0" smtClean="0">
                <a:latin typeface="GalanoGrotesque-Light ☞" charset="0"/>
                <a:ea typeface="GalanoGrotesque-Light ☞" charset="0"/>
                <a:cs typeface="GalanoGrotesque-Light ☞" charset="0"/>
              </a:rPr>
            </a:br>
            <a:r>
              <a:rPr lang="es-ES" dirty="0" smtClean="0">
                <a:latin typeface="GalanoGrotesque-Light ☞" charset="0"/>
                <a:ea typeface="GalanoGrotesque-Light ☞" charset="0"/>
                <a:cs typeface="GalanoGrotesque-Light ☞" charset="0"/>
              </a:rPr>
              <a:t>de los datos</a:t>
            </a:r>
          </a:p>
          <a:p>
            <a:pPr marL="285750" indent="-285750">
              <a:buFont typeface="Arial" pitchFamily="34" charset="0"/>
              <a:buChar char="•"/>
            </a:pPr>
            <a:r>
              <a:rPr lang="es-ES" dirty="0" smtClean="0">
                <a:latin typeface="GalanoGrotesque-Light ☞" charset="0"/>
                <a:ea typeface="GalanoGrotesque-Light ☞" charset="0"/>
                <a:cs typeface="GalanoGrotesque-Light ☞" charset="0"/>
              </a:rPr>
              <a:t>Programa de </a:t>
            </a:r>
            <a:r>
              <a:rPr lang="es-ES" dirty="0" smtClean="0">
                <a:latin typeface="GalanoGrotesque-Light ☞" charset="0"/>
                <a:ea typeface="GalanoGrotesque-Light ☞" charset="0"/>
                <a:cs typeface="GalanoGrotesque-Light ☞" charset="0"/>
                <a:hlinkClick r:id="rId4"/>
              </a:rPr>
              <a:t>mentores</a:t>
            </a:r>
            <a:endParaRPr lang="es-ES" dirty="0" smtClean="0">
              <a:latin typeface="GalanoGrotesque-Light ☞" charset="0"/>
              <a:ea typeface="GalanoGrotesque-Light ☞" charset="0"/>
              <a:cs typeface="GalanoGrotesque-Light ☞" charset="0"/>
            </a:endParaRPr>
          </a:p>
        </p:txBody>
      </p:sp>
      <p:pic>
        <p:nvPicPr>
          <p:cNvPr id="2050" name="Picture 2" descr="C:\Users\villaverde\Documents\Cropper Captures\DmM00I8VAAADOhI.jpg lar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9574" y="3940175"/>
            <a:ext cx="3738964" cy="2781300"/>
          </a:xfrm>
          <a:prstGeom prst="rect">
            <a:avLst/>
          </a:prstGeom>
          <a:ln w="12700">
            <a:solidFill>
              <a:srgbClr val="37DE98"/>
            </a:solidFill>
          </a:ln>
          <a:extLst>
            <a:ext uri="{909E8E84-426E-40DD-AFC4-6F175D3DCCD1}">
              <a14:hiddenFill xmlns:a14="http://schemas.microsoft.com/office/drawing/2010/main">
                <a:solidFill>
                  <a:srgbClr val="FFFFFF"/>
                </a:solidFill>
              </a14:hiddenFill>
            </a:ext>
          </a:extLst>
        </p:spPr>
      </p:pic>
      <p:sp>
        <p:nvSpPr>
          <p:cNvPr id="7" name="TextBox 7"/>
          <p:cNvSpPr txBox="1"/>
          <p:nvPr/>
        </p:nvSpPr>
        <p:spPr>
          <a:xfrm>
            <a:off x="9719557" y="5842813"/>
            <a:ext cx="3435928" cy="276999"/>
          </a:xfrm>
          <a:prstGeom prst="rect">
            <a:avLst/>
          </a:prstGeom>
          <a:noFill/>
        </p:spPr>
        <p:txBody>
          <a:bodyPr wrap="square" rtlCol="0">
            <a:spAutoFit/>
          </a:bodyPr>
          <a:lstStyle/>
          <a:p>
            <a:r>
              <a:rPr lang="en-US" sz="1200" u="sng" dirty="0">
                <a:solidFill>
                  <a:srgbClr val="3A67A2"/>
                </a:solidFill>
                <a:latin typeface="GalanoGrotesque-Light ☞" charset="0"/>
                <a:ea typeface="GalanoGrotesque-Light ☞" charset="0"/>
                <a:cs typeface="GalanoGrotesque-Light ☞" charset="0"/>
              </a:rPr>
              <a:t>http://elearning.gbif.es/</a:t>
            </a:r>
          </a:p>
        </p:txBody>
      </p:sp>
    </p:spTree>
    <p:extLst>
      <p:ext uri="{BB962C8B-B14F-4D97-AF65-F5344CB8AC3E}">
        <p14:creationId xmlns:p14="http://schemas.microsoft.com/office/powerpoint/2010/main" val="28276841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5242" y="742721"/>
            <a:ext cx="3908887" cy="1200329"/>
          </a:xfrm>
          <a:prstGeom prst="rect">
            <a:avLst/>
          </a:prstGeom>
          <a:noFill/>
        </p:spPr>
        <p:txBody>
          <a:bodyPr wrap="square" rtlCol="0">
            <a:spAutoFit/>
          </a:bodyPr>
          <a:lstStyle/>
          <a:p>
            <a:r>
              <a:rPr lang="es-ES_tradnl" sz="7200" b="1" dirty="0" smtClean="0">
                <a:solidFill>
                  <a:srgbClr val="3A67A2"/>
                </a:solidFill>
                <a:latin typeface="GalanoGrotesque-Bold ☞" charset="0"/>
                <a:ea typeface="GalanoGrotesque-Bold ☞" charset="0"/>
                <a:cs typeface="GalanoGrotesque-Bold ☞" charset="0"/>
              </a:rPr>
              <a:t>1</a:t>
            </a:r>
            <a:endParaRPr lang="en-US" b="1" dirty="0">
              <a:solidFill>
                <a:srgbClr val="3A67A2"/>
              </a:solidFill>
              <a:latin typeface="GalanoGrotesque-Bold ☞" charset="0"/>
              <a:ea typeface="GalanoGrotesque-Bold ☞" charset="0"/>
              <a:cs typeface="GalanoGrotesque-Bold ☞" charset="0"/>
            </a:endParaRPr>
          </a:p>
        </p:txBody>
      </p:sp>
      <p:sp>
        <p:nvSpPr>
          <p:cNvPr id="4" name="TextBox 3"/>
          <p:cNvSpPr txBox="1"/>
          <p:nvPr/>
        </p:nvSpPr>
        <p:spPr>
          <a:xfrm>
            <a:off x="745237" y="2097177"/>
            <a:ext cx="5350763" cy="4247317"/>
          </a:xfrm>
          <a:prstGeom prst="rect">
            <a:avLst/>
          </a:prstGeom>
          <a:noFill/>
        </p:spPr>
        <p:txBody>
          <a:bodyPr wrap="square" rtlCol="0">
            <a:spAutoFit/>
          </a:bodyPr>
          <a:lstStyle/>
          <a:p>
            <a:r>
              <a:rPr lang="es-ES" dirty="0" smtClean="0">
                <a:latin typeface="GalanoGrotesque-Light ☞" charset="0"/>
                <a:ea typeface="GalanoGrotesque-Light ☞" charset="0"/>
                <a:cs typeface="GalanoGrotesque-Light ☞" charset="0"/>
              </a:rPr>
              <a:t>Apoyo a la </a:t>
            </a:r>
            <a:r>
              <a:rPr lang="es-ES" dirty="0" smtClean="0">
                <a:solidFill>
                  <a:srgbClr val="3A67A2"/>
                </a:solidFill>
                <a:latin typeface="GalanoGrotesque-Light ☞" charset="0"/>
                <a:ea typeface="GalanoGrotesque-Light ☞" charset="0"/>
                <a:cs typeface="GalanoGrotesque-Light ☞" charset="0"/>
              </a:rPr>
              <a:t>Comunidad </a:t>
            </a:r>
            <a:r>
              <a:rPr lang="es-ES" i="1" dirty="0" smtClean="0">
                <a:solidFill>
                  <a:srgbClr val="3A67A2"/>
                </a:solidFill>
                <a:latin typeface="GalanoGrotesque-Light ☞" charset="0"/>
                <a:ea typeface="GalanoGrotesque-Light ☞" charset="0"/>
                <a:cs typeface="GalanoGrotesque-Light ☞" charset="0"/>
              </a:rPr>
              <a:t>Living </a:t>
            </a:r>
            <a:r>
              <a:rPr lang="es-ES" i="1" dirty="0" err="1" smtClean="0">
                <a:solidFill>
                  <a:srgbClr val="3A67A2"/>
                </a:solidFill>
                <a:latin typeface="GalanoGrotesque-Light ☞" charset="0"/>
                <a:ea typeface="GalanoGrotesque-Light ☞" charset="0"/>
                <a:cs typeface="GalanoGrotesque-Light ☞" charset="0"/>
              </a:rPr>
              <a:t>Atlases</a:t>
            </a:r>
            <a:r>
              <a:rPr lang="es-ES" dirty="0" smtClean="0">
                <a:latin typeface="GalanoGrotesque-Light ☞" charset="0"/>
                <a:ea typeface="GalanoGrotesque-Light ☞" charset="0"/>
                <a:cs typeface="GalanoGrotesque-Light ☞" charset="0"/>
              </a:rPr>
              <a:t>: </a:t>
            </a:r>
          </a:p>
          <a:p>
            <a:pPr marL="742950" lvl="1" indent="-285750">
              <a:buFont typeface="Arial" pitchFamily="34" charset="0"/>
              <a:buChar char="•"/>
            </a:pPr>
            <a:r>
              <a:rPr lang="es-ES" dirty="0">
                <a:latin typeface="GalanoGrotesque-Light ☞" charset="0"/>
                <a:ea typeface="GalanoGrotesque-Light ☞" charset="0"/>
                <a:cs typeface="GalanoGrotesque-Light ☞" charset="0"/>
              </a:rPr>
              <a:t>Apoyar la implementación y el desarrollo </a:t>
            </a:r>
            <a:r>
              <a:rPr lang="es-ES" dirty="0" smtClean="0">
                <a:latin typeface="GalanoGrotesque-Light ☞" charset="0"/>
                <a:ea typeface="GalanoGrotesque-Light ☞" charset="0"/>
                <a:cs typeface="GalanoGrotesque-Light ☞" charset="0"/>
              </a:rPr>
              <a:t>de </a:t>
            </a:r>
            <a:r>
              <a:rPr lang="es-ES" dirty="0">
                <a:latin typeface="GalanoGrotesque-Light ☞" charset="0"/>
                <a:ea typeface="GalanoGrotesque-Light ☞" charset="0"/>
                <a:cs typeface="GalanoGrotesque-Light ☞" charset="0"/>
              </a:rPr>
              <a:t>la plataforma Living Atlas a través de un modelo compartido de código </a:t>
            </a:r>
            <a:r>
              <a:rPr lang="es-ES" dirty="0" smtClean="0">
                <a:latin typeface="GalanoGrotesque-Light ☞" charset="0"/>
                <a:ea typeface="GalanoGrotesque-Light ☞" charset="0"/>
                <a:cs typeface="GalanoGrotesque-Light ☞" charset="0"/>
              </a:rPr>
              <a:t>abierto.</a:t>
            </a:r>
          </a:p>
          <a:p>
            <a:pPr marL="742950" lvl="1" indent="-285750">
              <a:buFont typeface="Arial" pitchFamily="34" charset="0"/>
              <a:buChar char="•"/>
            </a:pPr>
            <a:r>
              <a:rPr lang="es-ES" dirty="0" smtClean="0">
                <a:latin typeface="GalanoGrotesque-Light ☞" charset="0"/>
                <a:ea typeface="GalanoGrotesque-Light ☞" charset="0"/>
                <a:cs typeface="GalanoGrotesque-Light ☞" charset="0"/>
              </a:rPr>
              <a:t>Establecer </a:t>
            </a:r>
            <a:r>
              <a:rPr lang="es-ES" dirty="0">
                <a:latin typeface="GalanoGrotesque-Light ☞" charset="0"/>
                <a:ea typeface="GalanoGrotesque-Light ☞" charset="0"/>
                <a:cs typeface="GalanoGrotesque-Light ☞" charset="0"/>
              </a:rPr>
              <a:t>mecanismos para ayudar a los </a:t>
            </a:r>
            <a:r>
              <a:rPr lang="es-ES" dirty="0" smtClean="0">
                <a:latin typeface="GalanoGrotesque-Light ☞" charset="0"/>
                <a:ea typeface="GalanoGrotesque-Light ☞" charset="0"/>
                <a:cs typeface="GalanoGrotesque-Light ☞" charset="0"/>
              </a:rPr>
              <a:t>países/IT en </a:t>
            </a:r>
            <a:r>
              <a:rPr lang="es-ES" dirty="0">
                <a:latin typeface="GalanoGrotesque-Light ☞" charset="0"/>
                <a:ea typeface="GalanoGrotesque-Light ☞" charset="0"/>
                <a:cs typeface="GalanoGrotesque-Light ☞" charset="0"/>
              </a:rPr>
              <a:t>la adopción </a:t>
            </a:r>
            <a:r>
              <a:rPr lang="es-ES" dirty="0" smtClean="0">
                <a:latin typeface="GalanoGrotesque-Light ☞" charset="0"/>
                <a:ea typeface="GalanoGrotesque-Light ☞" charset="0"/>
                <a:cs typeface="GalanoGrotesque-Light ☞" charset="0"/>
              </a:rPr>
              <a:t>de un </a:t>
            </a:r>
            <a:r>
              <a:rPr lang="es-ES" dirty="0">
                <a:latin typeface="GalanoGrotesque-Light ☞" charset="0"/>
                <a:ea typeface="GalanoGrotesque-Light ☞" charset="0"/>
                <a:cs typeface="GalanoGrotesque-Light ☞" charset="0"/>
              </a:rPr>
              <a:t>Living Atlas </a:t>
            </a:r>
            <a:r>
              <a:rPr lang="es-ES" dirty="0" smtClean="0">
                <a:latin typeface="GalanoGrotesque-Light ☞" charset="0"/>
                <a:ea typeface="GalanoGrotesque-Light ☞" charset="0"/>
                <a:cs typeface="GalanoGrotesque-Light ☞" charset="0"/>
              </a:rPr>
              <a:t>(documentación, materiales </a:t>
            </a:r>
            <a:r>
              <a:rPr lang="es-ES" dirty="0">
                <a:latin typeface="GalanoGrotesque-Light ☞" charset="0"/>
                <a:ea typeface="GalanoGrotesque-Light ☞" charset="0"/>
                <a:cs typeface="GalanoGrotesque-Light ☞" charset="0"/>
              </a:rPr>
              <a:t>de </a:t>
            </a:r>
            <a:r>
              <a:rPr lang="es-ES" dirty="0" smtClean="0">
                <a:latin typeface="GalanoGrotesque-Light ☞" charset="0"/>
                <a:ea typeface="GalanoGrotesque-Light ☞" charset="0"/>
                <a:cs typeface="GalanoGrotesque-Light ☞" charset="0"/>
              </a:rPr>
              <a:t>comunicación, soporte).</a:t>
            </a:r>
            <a:endParaRPr lang="es-ES" dirty="0">
              <a:latin typeface="GalanoGrotesque-Light ☞" charset="0"/>
              <a:ea typeface="GalanoGrotesque-Light ☞" charset="0"/>
              <a:cs typeface="GalanoGrotesque-Light ☞" charset="0"/>
            </a:endParaRPr>
          </a:p>
          <a:p>
            <a:pPr marL="742950" lvl="1" indent="-285750">
              <a:buFont typeface="Arial" pitchFamily="34" charset="0"/>
              <a:buChar char="•"/>
            </a:pPr>
            <a:r>
              <a:rPr lang="es-ES" dirty="0">
                <a:latin typeface="GalanoGrotesque-Light ☞" charset="0"/>
                <a:ea typeface="GalanoGrotesque-Light ☞" charset="0"/>
                <a:cs typeface="GalanoGrotesque-Light ☞" charset="0"/>
              </a:rPr>
              <a:t>Aumentar el nivel de desarrollo compartido y compartir </a:t>
            </a:r>
            <a:r>
              <a:rPr lang="es-ES" dirty="0" smtClean="0">
                <a:latin typeface="GalanoGrotesque-Light ☞" charset="0"/>
                <a:ea typeface="GalanoGrotesque-Light ☞" charset="0"/>
                <a:cs typeface="GalanoGrotesque-Light ☞" charset="0"/>
              </a:rPr>
              <a:t>recursos.</a:t>
            </a:r>
            <a:endParaRPr lang="es-ES" dirty="0">
              <a:latin typeface="GalanoGrotesque-Light ☞" charset="0"/>
              <a:ea typeface="GalanoGrotesque-Light ☞" charset="0"/>
              <a:cs typeface="GalanoGrotesque-Light ☞" charset="0"/>
            </a:endParaRPr>
          </a:p>
          <a:p>
            <a:pPr marL="742950" lvl="1" indent="-285750">
              <a:buFont typeface="Arial" pitchFamily="34" charset="0"/>
              <a:buChar char="•"/>
            </a:pPr>
            <a:r>
              <a:rPr lang="es-ES" dirty="0">
                <a:latin typeface="GalanoGrotesque-Light ☞" charset="0"/>
                <a:ea typeface="GalanoGrotesque-Light ☞" charset="0"/>
                <a:cs typeface="GalanoGrotesque-Light ☞" charset="0"/>
              </a:rPr>
              <a:t>Desarrollar planes de trabajo y visión </a:t>
            </a:r>
            <a:r>
              <a:rPr lang="es-ES" dirty="0" smtClean="0">
                <a:latin typeface="GalanoGrotesque-Light ☞" charset="0"/>
                <a:ea typeface="GalanoGrotesque-Light ☞" charset="0"/>
                <a:cs typeface="GalanoGrotesque-Light ☞" charset="0"/>
              </a:rPr>
              <a:t>compartidos.</a:t>
            </a:r>
            <a:endParaRPr lang="es-ES" dirty="0">
              <a:latin typeface="GalanoGrotesque-Light ☞" charset="0"/>
              <a:ea typeface="GalanoGrotesque-Light ☞" charset="0"/>
              <a:cs typeface="GalanoGrotesque-Light ☞" charset="0"/>
            </a:endParaRPr>
          </a:p>
          <a:p>
            <a:pPr marL="742950" lvl="1" indent="-285750">
              <a:buFont typeface="Arial" pitchFamily="34" charset="0"/>
              <a:buChar char="•"/>
            </a:pPr>
            <a:r>
              <a:rPr lang="es-ES" dirty="0">
                <a:latin typeface="GalanoGrotesque-Light ☞" charset="0"/>
                <a:ea typeface="GalanoGrotesque-Light ☞" charset="0"/>
                <a:cs typeface="GalanoGrotesque-Light ☞" charset="0"/>
              </a:rPr>
              <a:t>Desarrollar y mantener la capacitación, </a:t>
            </a:r>
            <a:r>
              <a:rPr lang="es-ES" dirty="0" smtClean="0">
                <a:latin typeface="GalanoGrotesque-Light ☞" charset="0"/>
                <a:ea typeface="GalanoGrotesque-Light ☞" charset="0"/>
                <a:cs typeface="GalanoGrotesque-Light ☞" charset="0"/>
              </a:rPr>
              <a:t>documentación.</a:t>
            </a:r>
          </a:p>
          <a:p>
            <a:pPr marL="742950" lvl="1" indent="-285750">
              <a:buFont typeface="Arial" pitchFamily="34" charset="0"/>
              <a:buChar char="•"/>
            </a:pPr>
            <a:r>
              <a:rPr lang="es-ES" dirty="0" smtClean="0">
                <a:latin typeface="GalanoGrotesque-Light ☞" charset="0"/>
                <a:ea typeface="GalanoGrotesque-Light ☞" charset="0"/>
                <a:cs typeface="GalanoGrotesque-Light ☞" charset="0"/>
              </a:rPr>
              <a:t>Gobernanza.</a:t>
            </a:r>
            <a:endParaRPr lang="es-ES" dirty="0">
              <a:latin typeface="GalanoGrotesque-Light ☞" charset="0"/>
              <a:ea typeface="GalanoGrotesque-Light ☞" charset="0"/>
              <a:cs typeface="GalanoGrotesque-Light ☞" charset="0"/>
            </a:endParaRPr>
          </a:p>
        </p:txBody>
      </p:sp>
      <p:sp>
        <p:nvSpPr>
          <p:cNvPr id="6" name="TextBox 5"/>
          <p:cNvSpPr txBox="1"/>
          <p:nvPr/>
        </p:nvSpPr>
        <p:spPr>
          <a:xfrm>
            <a:off x="1334252" y="927386"/>
            <a:ext cx="5295148" cy="830997"/>
          </a:xfrm>
          <a:prstGeom prst="rect">
            <a:avLst/>
          </a:prstGeom>
          <a:noFill/>
        </p:spPr>
        <p:txBody>
          <a:bodyPr wrap="square" rtlCol="0">
            <a:spAutoFit/>
          </a:bodyPr>
          <a:lstStyle/>
          <a:p>
            <a:r>
              <a:rPr lang="es-ES_tradnl" sz="2400" dirty="0">
                <a:solidFill>
                  <a:srgbClr val="37DE98"/>
                </a:solidFill>
                <a:latin typeface="GalanoGrotesque-Light ☞" charset="0"/>
                <a:ea typeface="GalanoGrotesque-Light ☞" charset="0"/>
                <a:cs typeface="GalanoGrotesque-Light ☞" charset="0"/>
              </a:rPr>
              <a:t>Empoderar la red </a:t>
            </a:r>
            <a:r>
              <a:rPr lang="es-ES_tradnl" sz="2400" dirty="0" smtClean="0">
                <a:solidFill>
                  <a:srgbClr val="37DE98"/>
                </a:solidFill>
                <a:latin typeface="GalanoGrotesque-Light ☞" charset="0"/>
                <a:ea typeface="GalanoGrotesque-Light ☞" charset="0"/>
                <a:cs typeface="GalanoGrotesque-Light ☞" charset="0"/>
              </a:rPr>
              <a:t>global</a:t>
            </a:r>
          </a:p>
          <a:p>
            <a:r>
              <a:rPr lang="es-ES_tradnl" sz="2400" dirty="0" smtClean="0">
                <a:solidFill>
                  <a:srgbClr val="37DE98"/>
                </a:solidFill>
                <a:latin typeface="GalanoGrotesque-Light ☞" charset="0"/>
                <a:ea typeface="GalanoGrotesque-Light ☞" charset="0"/>
                <a:cs typeface="GalanoGrotesque-Light ☞" charset="0"/>
              </a:rPr>
              <a:t>1.c.Equipar a los nodos participantes</a:t>
            </a:r>
            <a:endParaRPr lang="en-US" sz="2400" dirty="0">
              <a:solidFill>
                <a:srgbClr val="37DE98"/>
              </a:solidFill>
              <a:latin typeface="GalanoGrotesque-Light ☞" charset="0"/>
              <a:ea typeface="GalanoGrotesque-Light ☞" charset="0"/>
              <a:cs typeface="GalanoGrotesque-Light ☞" charset="0"/>
            </a:endParaRPr>
          </a:p>
        </p:txBody>
      </p:sp>
      <p:pic>
        <p:nvPicPr>
          <p:cNvPr id="9" name="8 Marcador de posición de imagen"/>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t="3989" b="3989"/>
          <a:stretch>
            <a:fillRect/>
          </a:stretch>
        </p:blipFill>
        <p:spPr>
          <a:xfrm>
            <a:off x="6596063" y="914669"/>
            <a:ext cx="4757737" cy="2747963"/>
          </a:xfrm>
          <a:prstGeom prst="rect">
            <a:avLst/>
          </a:prstGeom>
          <a:ln>
            <a:solidFill>
              <a:srgbClr val="35A089"/>
            </a:solidFill>
          </a:ln>
        </p:spPr>
      </p:pic>
      <p:pic>
        <p:nvPicPr>
          <p:cNvPr id="11" name="10 Marcador de posición de imagen"/>
          <p:cNvPicPr>
            <a:picLocks noGrp="1" noChangeAspect="1"/>
          </p:cNvPicPr>
          <p:nvPr>
            <p:ph type="pic" sz="quarter" idx="4294967295"/>
          </p:nvPr>
        </p:nvPicPr>
        <p:blipFill>
          <a:blip r:embed="rId4">
            <a:extLst>
              <a:ext uri="{28A0092B-C50C-407E-A947-70E740481C1C}">
                <a14:useLocalDpi xmlns:a14="http://schemas.microsoft.com/office/drawing/2010/main" val="0"/>
              </a:ext>
            </a:extLst>
          </a:blip>
          <a:srcRect t="10285" b="10285"/>
          <a:stretch>
            <a:fillRect/>
          </a:stretch>
        </p:blipFill>
        <p:spPr>
          <a:xfrm>
            <a:off x="6596063" y="3875357"/>
            <a:ext cx="4757737" cy="2820987"/>
          </a:xfrm>
          <a:prstGeom prst="rect">
            <a:avLst/>
          </a:prstGeom>
          <a:ln>
            <a:solidFill>
              <a:srgbClr val="37DE98"/>
            </a:solidFill>
          </a:ln>
        </p:spPr>
      </p:pic>
      <p:sp>
        <p:nvSpPr>
          <p:cNvPr id="12" name="11 Rectángulo"/>
          <p:cNvSpPr/>
          <p:nvPr/>
        </p:nvSpPr>
        <p:spPr>
          <a:xfrm>
            <a:off x="6250709" y="6390659"/>
            <a:ext cx="1902637" cy="276999"/>
          </a:xfrm>
          <a:prstGeom prst="rect">
            <a:avLst/>
          </a:prstGeom>
        </p:spPr>
        <p:txBody>
          <a:bodyPr wrap="none">
            <a:spAutoFit/>
          </a:bodyPr>
          <a:lstStyle/>
          <a:p>
            <a:pPr lvl="1"/>
            <a:r>
              <a:rPr lang="es-ES" sz="1200" dirty="0">
                <a:solidFill>
                  <a:schemeClr val="bg1"/>
                </a:solidFill>
                <a:latin typeface="GalanoGrotesque-Light ☞" charset="0"/>
                <a:ea typeface="GalanoGrotesque-Light ☞" charset="0"/>
                <a:cs typeface="GalanoGrotesque-Light ☞" charset="0"/>
              </a:rPr>
              <a:t>http://www.gbif.ad/</a:t>
            </a:r>
          </a:p>
        </p:txBody>
      </p:sp>
      <p:sp>
        <p:nvSpPr>
          <p:cNvPr id="13" name="12 Rectángulo"/>
          <p:cNvSpPr/>
          <p:nvPr/>
        </p:nvSpPr>
        <p:spPr>
          <a:xfrm>
            <a:off x="6233552" y="929665"/>
            <a:ext cx="2023311" cy="276999"/>
          </a:xfrm>
          <a:prstGeom prst="rect">
            <a:avLst/>
          </a:prstGeom>
        </p:spPr>
        <p:txBody>
          <a:bodyPr wrap="none">
            <a:spAutoFit/>
          </a:bodyPr>
          <a:lstStyle/>
          <a:p>
            <a:pPr lvl="1"/>
            <a:r>
              <a:rPr lang="es-ES" sz="1200" dirty="0">
                <a:solidFill>
                  <a:schemeClr val="bg1"/>
                </a:solidFill>
                <a:latin typeface="GalanoGrotesque-Light ☞" charset="0"/>
                <a:ea typeface="GalanoGrotesque-Light ☞" charset="0"/>
                <a:cs typeface="GalanoGrotesque-Light ☞" charset="0"/>
              </a:rPr>
              <a:t>https://datos.gbif.es/</a:t>
            </a:r>
          </a:p>
        </p:txBody>
      </p:sp>
    </p:spTree>
    <p:extLst>
      <p:ext uri="{BB962C8B-B14F-4D97-AF65-F5344CB8AC3E}">
        <p14:creationId xmlns:p14="http://schemas.microsoft.com/office/powerpoint/2010/main" val="41690332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5242" y="927441"/>
            <a:ext cx="3908887" cy="1200329"/>
          </a:xfrm>
          <a:prstGeom prst="rect">
            <a:avLst/>
          </a:prstGeom>
          <a:noFill/>
        </p:spPr>
        <p:txBody>
          <a:bodyPr wrap="square" rtlCol="0">
            <a:spAutoFit/>
          </a:bodyPr>
          <a:lstStyle/>
          <a:p>
            <a:r>
              <a:rPr lang="es-ES_tradnl" sz="7200" b="1" dirty="0" smtClean="0">
                <a:solidFill>
                  <a:srgbClr val="3A67A2"/>
                </a:solidFill>
                <a:latin typeface="GalanoGrotesque-Bold ☞" charset="0"/>
                <a:ea typeface="GalanoGrotesque-Bold ☞" charset="0"/>
                <a:cs typeface="GalanoGrotesque-Bold ☞" charset="0"/>
              </a:rPr>
              <a:t>1</a:t>
            </a:r>
            <a:endParaRPr lang="en-US" b="1" dirty="0">
              <a:solidFill>
                <a:srgbClr val="3A67A2"/>
              </a:solidFill>
              <a:latin typeface="GalanoGrotesque-Bold ☞" charset="0"/>
              <a:ea typeface="GalanoGrotesque-Bold ☞" charset="0"/>
              <a:cs typeface="GalanoGrotesque-Bold ☞" charset="0"/>
            </a:endParaRPr>
          </a:p>
        </p:txBody>
      </p:sp>
      <p:sp>
        <p:nvSpPr>
          <p:cNvPr id="4" name="TextBox 3"/>
          <p:cNvSpPr txBox="1"/>
          <p:nvPr/>
        </p:nvSpPr>
        <p:spPr>
          <a:xfrm>
            <a:off x="745237" y="2281897"/>
            <a:ext cx="5350763" cy="3970318"/>
          </a:xfrm>
          <a:prstGeom prst="rect">
            <a:avLst/>
          </a:prstGeom>
          <a:noFill/>
        </p:spPr>
        <p:txBody>
          <a:bodyPr wrap="square" rtlCol="0">
            <a:spAutoFit/>
          </a:bodyPr>
          <a:lstStyle/>
          <a:p>
            <a:pPr marL="285750" indent="-285750">
              <a:buFont typeface="Arial" pitchFamily="34" charset="0"/>
              <a:buChar char="•"/>
            </a:pPr>
            <a:r>
              <a:rPr lang="es-ES" dirty="0" smtClean="0">
                <a:latin typeface="GalanoGrotesque-Light ☞" charset="0"/>
                <a:ea typeface="GalanoGrotesque-Light ☞" charset="0"/>
                <a:cs typeface="GalanoGrotesque-Light ☞" charset="0"/>
              </a:rPr>
              <a:t>Consolidar la figura de los </a:t>
            </a:r>
            <a:r>
              <a:rPr lang="es-ES" i="1" dirty="0" err="1" smtClean="0">
                <a:solidFill>
                  <a:srgbClr val="3A67A2"/>
                </a:solidFill>
                <a:latin typeface="GalanoGrotesque-Light ☞" charset="0"/>
                <a:ea typeface="GalanoGrotesque-Light ☞" charset="0"/>
                <a:cs typeface="GalanoGrotesque-Light ☞" charset="0"/>
              </a:rPr>
              <a:t>Biodiversity</a:t>
            </a:r>
            <a:r>
              <a:rPr lang="es-ES" i="1" dirty="0" smtClean="0">
                <a:solidFill>
                  <a:srgbClr val="3A67A2"/>
                </a:solidFill>
                <a:latin typeface="GalanoGrotesque-Light ☞" charset="0"/>
                <a:ea typeface="GalanoGrotesque-Light ☞" charset="0"/>
                <a:cs typeface="GalanoGrotesque-Light ☞" charset="0"/>
              </a:rPr>
              <a:t> Open Data </a:t>
            </a:r>
            <a:r>
              <a:rPr lang="es-ES" i="1" dirty="0" err="1" smtClean="0">
                <a:solidFill>
                  <a:srgbClr val="3A67A2"/>
                </a:solidFill>
                <a:latin typeface="GalanoGrotesque-Light ☞" charset="0"/>
                <a:ea typeface="GalanoGrotesque-Light ☞" charset="0"/>
                <a:cs typeface="GalanoGrotesque-Light ☞" charset="0"/>
              </a:rPr>
              <a:t>Ambassadors</a:t>
            </a:r>
            <a:r>
              <a:rPr lang="es-ES" dirty="0" smtClean="0">
                <a:latin typeface="GalanoGrotesque-Light ☞" charset="0"/>
                <a:ea typeface="GalanoGrotesque-Light ☞" charset="0"/>
                <a:cs typeface="GalanoGrotesque-Light ☞" charset="0"/>
              </a:rPr>
              <a:t> </a:t>
            </a:r>
          </a:p>
          <a:p>
            <a:pPr marL="742950" lvl="1" indent="-285750">
              <a:buFont typeface="Arial" pitchFamily="34" charset="0"/>
              <a:buChar char="•"/>
            </a:pPr>
            <a:r>
              <a:rPr lang="es-ES" dirty="0" smtClean="0">
                <a:latin typeface="GalanoGrotesque-Light ☞" charset="0"/>
                <a:ea typeface="GalanoGrotesque-Light ☞" charset="0"/>
                <a:cs typeface="GalanoGrotesque-Light ☞" charset="0"/>
              </a:rPr>
              <a:t>Promover </a:t>
            </a:r>
            <a:r>
              <a:rPr lang="es-ES" dirty="0">
                <a:latin typeface="GalanoGrotesque-Light ☞" charset="0"/>
                <a:ea typeface="GalanoGrotesque-Light ☞" charset="0"/>
                <a:cs typeface="GalanoGrotesque-Light ☞" charset="0"/>
              </a:rPr>
              <a:t>la comprensión y el uso de los datos y servicios de </a:t>
            </a:r>
            <a:r>
              <a:rPr lang="es-ES" dirty="0" smtClean="0">
                <a:latin typeface="GalanoGrotesque-Light ☞" charset="0"/>
                <a:ea typeface="GalanoGrotesque-Light ☞" charset="0"/>
                <a:cs typeface="GalanoGrotesque-Light ☞" charset="0"/>
              </a:rPr>
              <a:t>GBIF</a:t>
            </a:r>
          </a:p>
          <a:p>
            <a:pPr marL="742950" lvl="1" indent="-285750">
              <a:buFont typeface="Arial" pitchFamily="34" charset="0"/>
              <a:buChar char="•"/>
            </a:pPr>
            <a:r>
              <a:rPr lang="es-ES" dirty="0" smtClean="0">
                <a:latin typeface="GalanoGrotesque-Light ☞" charset="0"/>
                <a:ea typeface="GalanoGrotesque-Light ☞" charset="0"/>
                <a:cs typeface="GalanoGrotesque-Light ☞" charset="0"/>
              </a:rPr>
              <a:t>Conferencias, artículos, medios, talleres, seminarios, proyectos, tomando un café </a:t>
            </a:r>
            <a:r>
              <a:rPr lang="es-ES" dirty="0" smtClean="0">
                <a:latin typeface="GalanoGrotesque-Light ☞" charset="0"/>
                <a:ea typeface="GalanoGrotesque-Light ☞" charset="0"/>
                <a:cs typeface="GalanoGrotesque-Light ☞" charset="0"/>
                <a:sym typeface="Wingdings" pitchFamily="2" charset="2"/>
              </a:rPr>
              <a:t></a:t>
            </a:r>
            <a:endParaRPr lang="es-ES" dirty="0" smtClean="0">
              <a:latin typeface="GalanoGrotesque-Light ☞" charset="0"/>
              <a:ea typeface="GalanoGrotesque-Light ☞" charset="0"/>
              <a:cs typeface="GalanoGrotesque-Light ☞" charset="0"/>
            </a:endParaRPr>
          </a:p>
          <a:p>
            <a:pPr marL="742950" lvl="1" indent="-285750">
              <a:buFont typeface="Arial" pitchFamily="34" charset="0"/>
              <a:buChar char="•"/>
            </a:pPr>
            <a:r>
              <a:rPr lang="es-ES" dirty="0" smtClean="0">
                <a:latin typeface="GalanoGrotesque-Light ☞" charset="0"/>
                <a:ea typeface="GalanoGrotesque-Light ☞" charset="0"/>
                <a:cs typeface="GalanoGrotesque-Light ☞" charset="0"/>
              </a:rPr>
              <a:t>Proceso: por invitación o autoselección</a:t>
            </a:r>
          </a:p>
          <a:p>
            <a:pPr marL="742950" lvl="1" indent="-285750">
              <a:buFont typeface="Arial" pitchFamily="34" charset="0"/>
              <a:buChar char="•"/>
            </a:pPr>
            <a:r>
              <a:rPr lang="es-ES" dirty="0" smtClean="0">
                <a:latin typeface="GalanoGrotesque-Light ☞" charset="0"/>
                <a:ea typeface="GalanoGrotesque-Light ☞" charset="0"/>
                <a:cs typeface="GalanoGrotesque-Light ☞" charset="0"/>
              </a:rPr>
              <a:t>¿Algún voluntario en la sala? Rellena </a:t>
            </a:r>
            <a:r>
              <a:rPr lang="es-ES" dirty="0" smtClean="0">
                <a:latin typeface="GalanoGrotesque-Light ☞" charset="0"/>
                <a:ea typeface="GalanoGrotesque-Light ☞" charset="0"/>
                <a:cs typeface="GalanoGrotesque-Light ☞" charset="0"/>
                <a:hlinkClick r:id="rId3"/>
              </a:rPr>
              <a:t>esta encuesta</a:t>
            </a:r>
            <a:endParaRPr lang="es-ES" dirty="0" smtClean="0">
              <a:latin typeface="GalanoGrotesque-Light ☞" charset="0"/>
              <a:ea typeface="GalanoGrotesque-Light ☞" charset="0"/>
              <a:cs typeface="GalanoGrotesque-Light ☞" charset="0"/>
            </a:endParaRPr>
          </a:p>
          <a:p>
            <a:pPr marL="742950" lvl="1" indent="-285750">
              <a:buFont typeface="Arial" pitchFamily="34" charset="0"/>
              <a:buChar char="•"/>
            </a:pPr>
            <a:r>
              <a:rPr lang="es-ES" dirty="0" smtClean="0">
                <a:latin typeface="GalanoGrotesque-Light ☞" charset="0"/>
                <a:ea typeface="GalanoGrotesque-Light ☞" charset="0"/>
                <a:cs typeface="GalanoGrotesque-Light ☞" charset="0"/>
              </a:rPr>
              <a:t>Insignias digitales, </a:t>
            </a:r>
            <a:r>
              <a:rPr lang="es-ES" dirty="0" err="1" smtClean="0">
                <a:latin typeface="GalanoGrotesque-Light ☞" charset="0"/>
                <a:ea typeface="GalanoGrotesque-Light ☞" charset="0"/>
                <a:cs typeface="GalanoGrotesque-Light ☞" charset="0"/>
              </a:rPr>
              <a:t>toolkit</a:t>
            </a:r>
            <a:r>
              <a:rPr lang="es-ES" dirty="0" smtClean="0">
                <a:latin typeface="GalanoGrotesque-Light ☞" charset="0"/>
                <a:ea typeface="GalanoGrotesque-Light ☞" charset="0"/>
                <a:cs typeface="GalanoGrotesque-Light ☞" charset="0"/>
              </a:rPr>
              <a:t> de información y comunicación</a:t>
            </a:r>
          </a:p>
          <a:p>
            <a:pPr lvl="1"/>
            <a:endParaRPr lang="es-ES" dirty="0">
              <a:latin typeface="GalanoGrotesque-Light ☞" charset="0"/>
              <a:ea typeface="GalanoGrotesque-Light ☞" charset="0"/>
              <a:cs typeface="GalanoGrotesque-Light ☞" charset="0"/>
            </a:endParaRPr>
          </a:p>
          <a:p>
            <a:pPr lvl="1"/>
            <a:r>
              <a:rPr lang="es-ES" dirty="0" smtClean="0">
                <a:latin typeface="GalanoGrotesque-Light ☞" charset="0"/>
                <a:ea typeface="GalanoGrotesque-Light ☞" charset="0"/>
                <a:cs typeface="GalanoGrotesque-Light ☞" charset="0"/>
              </a:rPr>
              <a:t> </a:t>
            </a:r>
            <a:endParaRPr lang="es-ES" dirty="0">
              <a:latin typeface="GalanoGrotesque-Light ☞" charset="0"/>
              <a:ea typeface="GalanoGrotesque-Light ☞" charset="0"/>
              <a:cs typeface="GalanoGrotesque-Light ☞" charset="0"/>
            </a:endParaRPr>
          </a:p>
          <a:p>
            <a:pPr marL="285750" indent="-285750">
              <a:buFont typeface="Arial" pitchFamily="34" charset="0"/>
              <a:buChar char="•"/>
            </a:pPr>
            <a:r>
              <a:rPr lang="es-ES" dirty="0" err="1" smtClean="0">
                <a:latin typeface="GalanoGrotesque-Light ☞" charset="0"/>
                <a:ea typeface="GalanoGrotesque-Light ☞" charset="0"/>
                <a:cs typeface="GalanoGrotesque-Light ☞" charset="0"/>
              </a:rPr>
              <a:t>Webinars</a:t>
            </a:r>
            <a:r>
              <a:rPr lang="es-ES" dirty="0" smtClean="0">
                <a:latin typeface="GalanoGrotesque-Light ☞" charset="0"/>
                <a:ea typeface="GalanoGrotesque-Light ☞" charset="0"/>
                <a:cs typeface="GalanoGrotesque-Light ☞" charset="0"/>
              </a:rPr>
              <a:t> de </a:t>
            </a:r>
            <a:r>
              <a:rPr lang="es-ES" dirty="0">
                <a:latin typeface="GalanoGrotesque-Light ☞" charset="0"/>
                <a:ea typeface="GalanoGrotesque-Light ☞" charset="0"/>
                <a:cs typeface="GalanoGrotesque-Light ☞" charset="0"/>
              </a:rPr>
              <a:t>GBIF </a:t>
            </a:r>
            <a:r>
              <a:rPr lang="es-ES" sz="1600" dirty="0">
                <a:latin typeface="GalanoGrotesque-Light ☞" charset="0"/>
                <a:ea typeface="GalanoGrotesque-Light ☞" charset="0"/>
                <a:cs typeface="GalanoGrotesque-Light ☞" charset="0"/>
                <a:hlinkClick r:id="rId4"/>
              </a:rPr>
              <a:t>https://</a:t>
            </a:r>
            <a:r>
              <a:rPr lang="es-ES" sz="1600" dirty="0" smtClean="0">
                <a:latin typeface="GalanoGrotesque-Light ☞" charset="0"/>
                <a:ea typeface="GalanoGrotesque-Light ☞" charset="0"/>
                <a:cs typeface="GalanoGrotesque-Light ☞" charset="0"/>
                <a:hlinkClick r:id="rId4"/>
              </a:rPr>
              <a:t>www.gbif.org/webinars</a:t>
            </a:r>
            <a:r>
              <a:rPr lang="es-ES" sz="1600" dirty="0" smtClean="0">
                <a:latin typeface="GalanoGrotesque-Light ☞" charset="0"/>
                <a:ea typeface="GalanoGrotesque-Light ☞" charset="0"/>
                <a:cs typeface="GalanoGrotesque-Light ☞" charset="0"/>
              </a:rPr>
              <a:t> </a:t>
            </a:r>
          </a:p>
        </p:txBody>
      </p:sp>
      <p:sp>
        <p:nvSpPr>
          <p:cNvPr id="6" name="TextBox 5"/>
          <p:cNvSpPr txBox="1"/>
          <p:nvPr/>
        </p:nvSpPr>
        <p:spPr>
          <a:xfrm>
            <a:off x="1334252" y="1112106"/>
            <a:ext cx="5295148" cy="830997"/>
          </a:xfrm>
          <a:prstGeom prst="rect">
            <a:avLst/>
          </a:prstGeom>
          <a:noFill/>
        </p:spPr>
        <p:txBody>
          <a:bodyPr wrap="square" rtlCol="0">
            <a:spAutoFit/>
          </a:bodyPr>
          <a:lstStyle/>
          <a:p>
            <a:r>
              <a:rPr lang="es-ES_tradnl" sz="2400" dirty="0">
                <a:solidFill>
                  <a:srgbClr val="37DE98"/>
                </a:solidFill>
                <a:latin typeface="GalanoGrotesque-Light ☞" charset="0"/>
                <a:ea typeface="GalanoGrotesque-Light ☞" charset="0"/>
                <a:cs typeface="GalanoGrotesque-Light ☞" charset="0"/>
              </a:rPr>
              <a:t>Empoderar la red </a:t>
            </a:r>
            <a:r>
              <a:rPr lang="es-ES_tradnl" sz="2400" dirty="0" smtClean="0">
                <a:solidFill>
                  <a:srgbClr val="37DE98"/>
                </a:solidFill>
                <a:latin typeface="GalanoGrotesque-Light ☞" charset="0"/>
                <a:ea typeface="GalanoGrotesque-Light ☞" charset="0"/>
                <a:cs typeface="GalanoGrotesque-Light ☞" charset="0"/>
              </a:rPr>
              <a:t>global</a:t>
            </a:r>
          </a:p>
          <a:p>
            <a:r>
              <a:rPr lang="es-ES_tradnl" sz="2400" dirty="0" smtClean="0">
                <a:solidFill>
                  <a:srgbClr val="37DE98"/>
                </a:solidFill>
                <a:latin typeface="GalanoGrotesque-Light ☞" charset="0"/>
                <a:ea typeface="GalanoGrotesque-Light ☞" charset="0"/>
                <a:cs typeface="GalanoGrotesque-Light ☞" charset="0"/>
              </a:rPr>
              <a:t>1.c.Equipar a los nodos participantes</a:t>
            </a:r>
            <a:endParaRPr lang="en-US" sz="2400" dirty="0">
              <a:solidFill>
                <a:srgbClr val="37DE98"/>
              </a:solidFill>
              <a:latin typeface="GalanoGrotesque-Light ☞" charset="0"/>
              <a:ea typeface="GalanoGrotesque-Light ☞" charset="0"/>
              <a:cs typeface="GalanoGrotesque-Light ☞" charset="0"/>
            </a:endParaRPr>
          </a:p>
        </p:txBody>
      </p:sp>
      <p:pic>
        <p:nvPicPr>
          <p:cNvPr id="5" name="4 Marcador de posición de imagen"/>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l="2648" r="2648"/>
          <a:stretch>
            <a:fillRect/>
          </a:stretch>
        </p:blipFill>
        <p:spPr>
          <a:xfrm>
            <a:off x="6629400" y="0"/>
            <a:ext cx="4756150" cy="6858000"/>
          </a:xfrm>
        </p:spPr>
      </p:pic>
      <p:pic>
        <p:nvPicPr>
          <p:cNvPr id="2" name="1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5236" y="5400834"/>
            <a:ext cx="5070764" cy="408933"/>
          </a:xfrm>
          <a:prstGeom prst="rect">
            <a:avLst/>
          </a:prstGeom>
        </p:spPr>
      </p:pic>
    </p:spTree>
    <p:extLst>
      <p:ext uri="{BB962C8B-B14F-4D97-AF65-F5344CB8AC3E}">
        <p14:creationId xmlns:p14="http://schemas.microsoft.com/office/powerpoint/2010/main" val="6153049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0917" y="517866"/>
            <a:ext cx="3908887" cy="1200329"/>
          </a:xfrm>
          <a:prstGeom prst="rect">
            <a:avLst/>
          </a:prstGeom>
          <a:noFill/>
        </p:spPr>
        <p:txBody>
          <a:bodyPr wrap="square" rtlCol="0">
            <a:spAutoFit/>
          </a:bodyPr>
          <a:lstStyle/>
          <a:p>
            <a:r>
              <a:rPr lang="es-ES_tradnl" sz="7200" b="1" dirty="0" smtClean="0">
                <a:solidFill>
                  <a:srgbClr val="3A67A2"/>
                </a:solidFill>
                <a:latin typeface="GalanoGrotesque-Bold ☞" charset="0"/>
                <a:ea typeface="GalanoGrotesque-Bold ☞" charset="0"/>
                <a:cs typeface="GalanoGrotesque-Bold ☞" charset="0"/>
              </a:rPr>
              <a:t>1</a:t>
            </a:r>
            <a:endParaRPr lang="en-US" b="1" dirty="0">
              <a:solidFill>
                <a:srgbClr val="3A67A2"/>
              </a:solidFill>
              <a:latin typeface="GalanoGrotesque-Bold ☞" charset="0"/>
              <a:ea typeface="GalanoGrotesque-Bold ☞" charset="0"/>
              <a:cs typeface="GalanoGrotesque-Bold ☞" charset="0"/>
            </a:endParaRPr>
          </a:p>
        </p:txBody>
      </p:sp>
      <p:sp>
        <p:nvSpPr>
          <p:cNvPr id="4" name="TextBox 3"/>
          <p:cNvSpPr txBox="1"/>
          <p:nvPr/>
        </p:nvSpPr>
        <p:spPr>
          <a:xfrm>
            <a:off x="745237" y="1824697"/>
            <a:ext cx="5350763" cy="4801314"/>
          </a:xfrm>
          <a:prstGeom prst="rect">
            <a:avLst/>
          </a:prstGeom>
          <a:noFill/>
        </p:spPr>
        <p:txBody>
          <a:bodyPr wrap="square" rtlCol="0">
            <a:spAutoFit/>
          </a:bodyPr>
          <a:lstStyle/>
          <a:p>
            <a:pPr marL="285750" indent="-285750">
              <a:buFont typeface="Arial" pitchFamily="34" charset="0"/>
              <a:buChar char="•"/>
            </a:pPr>
            <a:r>
              <a:rPr lang="es-ES" dirty="0" smtClean="0">
                <a:latin typeface="GalanoGrotesque-Light ☞" charset="0"/>
                <a:ea typeface="GalanoGrotesque-Light ☞" charset="0"/>
                <a:cs typeface="GalanoGrotesque-Light ☞" charset="0"/>
              </a:rPr>
              <a:t>GBIF.org multilingüe </a:t>
            </a:r>
          </a:p>
          <a:p>
            <a:pPr marL="742950" lvl="1" indent="-285750">
              <a:buFont typeface="Arial" pitchFamily="34" charset="0"/>
              <a:buChar char="•"/>
            </a:pPr>
            <a:r>
              <a:rPr lang="es-ES" dirty="0" smtClean="0">
                <a:latin typeface="GalanoGrotesque-Light ☞" charset="0"/>
                <a:ea typeface="GalanoGrotesque-Light ☞" charset="0"/>
                <a:cs typeface="GalanoGrotesque-Light ☞" charset="0"/>
              </a:rPr>
              <a:t>¿Más voluntarios para traducir/revisar?</a:t>
            </a:r>
            <a:endParaRPr lang="es-ES" dirty="0">
              <a:latin typeface="GalanoGrotesque-Light ☞" charset="0"/>
              <a:ea typeface="GalanoGrotesque-Light ☞" charset="0"/>
              <a:cs typeface="GalanoGrotesque-Light ☞" charset="0"/>
            </a:endParaRPr>
          </a:p>
          <a:p>
            <a:pPr marL="742950" lvl="1" indent="-285750">
              <a:buFont typeface="Arial" pitchFamily="34" charset="0"/>
              <a:buChar char="•"/>
            </a:pPr>
            <a:r>
              <a:rPr lang="es-ES" dirty="0" smtClean="0">
                <a:latin typeface="GalanoGrotesque-Light ☞" charset="0"/>
                <a:ea typeface="GalanoGrotesque-Light ☞" charset="0"/>
                <a:cs typeface="GalanoGrotesque-Light ☞" charset="0"/>
              </a:rPr>
              <a:t>Español, Japonés</a:t>
            </a:r>
          </a:p>
          <a:p>
            <a:pPr marL="742950" lvl="1" indent="-285750">
              <a:buFont typeface="Arial" pitchFamily="34" charset="0"/>
              <a:buChar char="•"/>
            </a:pPr>
            <a:r>
              <a:rPr lang="es-ES" dirty="0" smtClean="0">
                <a:latin typeface="GalanoGrotesque-Light ☞" charset="0"/>
                <a:ea typeface="GalanoGrotesque-Light ☞" charset="0"/>
                <a:cs typeface="GalanoGrotesque-Light ☞" charset="0"/>
              </a:rPr>
              <a:t>Francés, Portugués, Ruso y  Chino</a:t>
            </a:r>
          </a:p>
          <a:p>
            <a:pPr marL="742950" lvl="1" indent="-285750">
              <a:buFont typeface="Arial" pitchFamily="34" charset="0"/>
              <a:buChar char="•"/>
            </a:pPr>
            <a:r>
              <a:rPr lang="es-ES" dirty="0" smtClean="0">
                <a:latin typeface="GalanoGrotesque-Light ☞" charset="0"/>
                <a:ea typeface="GalanoGrotesque-Light ☞" charset="0"/>
                <a:cs typeface="GalanoGrotesque-Light ☞" charset="0"/>
              </a:rPr>
              <a:t>Próximamente Árabe</a:t>
            </a:r>
          </a:p>
          <a:p>
            <a:pPr marL="285750" indent="-285750">
              <a:buFont typeface="Arial" pitchFamily="34" charset="0"/>
              <a:buChar char="•"/>
            </a:pPr>
            <a:r>
              <a:rPr lang="es-ES" dirty="0" smtClean="0">
                <a:latin typeface="GalanoGrotesque-Light ☞" charset="0"/>
                <a:ea typeface="GalanoGrotesque-Light ☞" charset="0"/>
                <a:cs typeface="GalanoGrotesque-Light ☞" charset="0"/>
              </a:rPr>
              <a:t>Nuevos países participantes: Vietnam, Sudán del Sur, Camerún, Liberia, </a:t>
            </a:r>
            <a:r>
              <a:rPr lang="es-ES" dirty="0" err="1" smtClean="0">
                <a:latin typeface="GalanoGrotesque-Light ☞" charset="0"/>
                <a:ea typeface="GalanoGrotesque-Light ☞" charset="0"/>
                <a:cs typeface="GalanoGrotesque-Light ☞" charset="0"/>
              </a:rPr>
              <a:t>Zimbabwe</a:t>
            </a:r>
            <a:r>
              <a:rPr lang="es-ES" dirty="0" smtClean="0">
                <a:latin typeface="GalanoGrotesque-Light ☞" charset="0"/>
                <a:ea typeface="GalanoGrotesque-Light ☞" charset="0"/>
                <a:cs typeface="GalanoGrotesque-Light ☞" charset="0"/>
              </a:rPr>
              <a:t>. En África, </a:t>
            </a:r>
            <a:r>
              <a:rPr lang="es-ES" dirty="0" smtClean="0">
                <a:latin typeface="GalanoGrotesque-Light ☞" charset="0"/>
                <a:ea typeface="GalanoGrotesque-Light ☞" charset="0"/>
                <a:cs typeface="GalanoGrotesque-Light ☞" charset="0"/>
                <a:hlinkClick r:id="rId3"/>
              </a:rPr>
              <a:t>20 países miembros </a:t>
            </a:r>
            <a:r>
              <a:rPr lang="es-ES" dirty="0" smtClean="0">
                <a:latin typeface="GalanoGrotesque-Light ☞" charset="0"/>
                <a:ea typeface="GalanoGrotesque-Light ☞" charset="0"/>
                <a:cs typeface="GalanoGrotesque-Light ☞" charset="0"/>
              </a:rPr>
              <a:t>gracias al BID.</a:t>
            </a:r>
          </a:p>
          <a:p>
            <a:pPr marL="285750" indent="-285750">
              <a:buFont typeface="Arial" pitchFamily="34" charset="0"/>
              <a:buChar char="•"/>
            </a:pPr>
            <a:r>
              <a:rPr lang="es-ES" dirty="0" smtClean="0">
                <a:latin typeface="GalanoGrotesque-Light ☞" charset="0"/>
                <a:ea typeface="GalanoGrotesque-Light ☞" charset="0"/>
                <a:cs typeface="GalanoGrotesque-Light ☞" charset="0"/>
              </a:rPr>
              <a:t>Estrategia para para aumentar la participación en zonas escasamente representadas:</a:t>
            </a:r>
          </a:p>
          <a:p>
            <a:pPr marL="800100" lvl="1" indent="-342900">
              <a:buFont typeface="+mj-lt"/>
              <a:buAutoNum type="arabicPeriod"/>
            </a:pPr>
            <a:r>
              <a:rPr lang="es-ES" dirty="0" smtClean="0">
                <a:latin typeface="GalanoGrotesque-Light ☞" charset="0"/>
                <a:ea typeface="GalanoGrotesque-Light ☞" charset="0"/>
                <a:cs typeface="GalanoGrotesque-Light ☞" charset="0"/>
              </a:rPr>
              <a:t>la </a:t>
            </a:r>
            <a:r>
              <a:rPr lang="es-ES" dirty="0">
                <a:latin typeface="GalanoGrotesque-Light ☞" charset="0"/>
                <a:ea typeface="GalanoGrotesque-Light ☞" charset="0"/>
                <a:cs typeface="GalanoGrotesque-Light ☞" charset="0"/>
              </a:rPr>
              <a:t>antigua Unión Soviética, incluidos Asia Central, el Cáucaso y los Estados </a:t>
            </a:r>
            <a:r>
              <a:rPr lang="es-ES" dirty="0" smtClean="0">
                <a:latin typeface="GalanoGrotesque-Light ☞" charset="0"/>
                <a:ea typeface="GalanoGrotesque-Light ☞" charset="0"/>
                <a:cs typeface="GalanoGrotesque-Light ☞" charset="0"/>
              </a:rPr>
              <a:t>Bálticos;</a:t>
            </a:r>
          </a:p>
          <a:p>
            <a:pPr marL="800100" lvl="1" indent="-342900">
              <a:buFont typeface="+mj-lt"/>
              <a:buAutoNum type="arabicPeriod"/>
            </a:pPr>
            <a:r>
              <a:rPr lang="es-ES" dirty="0" smtClean="0">
                <a:latin typeface="GalanoGrotesque-Light ☞" charset="0"/>
                <a:ea typeface="GalanoGrotesque-Light ☞" charset="0"/>
                <a:cs typeface="GalanoGrotesque-Light ☞" charset="0"/>
              </a:rPr>
              <a:t>los </a:t>
            </a:r>
            <a:r>
              <a:rPr lang="es-ES" dirty="0">
                <a:latin typeface="GalanoGrotesque-Light ☞" charset="0"/>
                <a:ea typeface="GalanoGrotesque-Light ☞" charset="0"/>
                <a:cs typeface="GalanoGrotesque-Light ☞" charset="0"/>
              </a:rPr>
              <a:t>Balcanes y otros países de Europa Central y Oriental; </a:t>
            </a:r>
            <a:endParaRPr lang="es-ES" dirty="0" smtClean="0">
              <a:latin typeface="GalanoGrotesque-Light ☞" charset="0"/>
              <a:ea typeface="GalanoGrotesque-Light ☞" charset="0"/>
              <a:cs typeface="GalanoGrotesque-Light ☞" charset="0"/>
            </a:endParaRPr>
          </a:p>
          <a:p>
            <a:pPr marL="800100" lvl="1" indent="-342900">
              <a:buFont typeface="+mj-lt"/>
              <a:buAutoNum type="arabicPeriod"/>
            </a:pPr>
            <a:r>
              <a:rPr lang="es-ES" dirty="0" smtClean="0">
                <a:latin typeface="GalanoGrotesque-Light ☞" charset="0"/>
                <a:ea typeface="GalanoGrotesque-Light ☞" charset="0"/>
                <a:cs typeface="GalanoGrotesque-Light ☞" charset="0"/>
              </a:rPr>
              <a:t>Norte </a:t>
            </a:r>
            <a:r>
              <a:rPr lang="es-ES" dirty="0">
                <a:latin typeface="GalanoGrotesque-Light ☞" charset="0"/>
                <a:ea typeface="GalanoGrotesque-Light ☞" charset="0"/>
                <a:cs typeface="GalanoGrotesque-Light ☞" charset="0"/>
              </a:rPr>
              <a:t>de África y Medio Oriente; </a:t>
            </a:r>
            <a:endParaRPr lang="es-ES" dirty="0" smtClean="0">
              <a:latin typeface="GalanoGrotesque-Light ☞" charset="0"/>
              <a:ea typeface="GalanoGrotesque-Light ☞" charset="0"/>
              <a:cs typeface="GalanoGrotesque-Light ☞" charset="0"/>
            </a:endParaRPr>
          </a:p>
          <a:p>
            <a:pPr marL="800100" lvl="1" indent="-342900">
              <a:buFont typeface="+mj-lt"/>
              <a:buAutoNum type="arabicPeriod"/>
            </a:pPr>
            <a:r>
              <a:rPr lang="es-ES" dirty="0" smtClean="0">
                <a:latin typeface="GalanoGrotesque-Light ☞" charset="0"/>
                <a:ea typeface="GalanoGrotesque-Light ☞" charset="0"/>
                <a:cs typeface="GalanoGrotesque-Light ☞" charset="0"/>
              </a:rPr>
              <a:t>China</a:t>
            </a:r>
            <a:r>
              <a:rPr lang="es-ES" dirty="0">
                <a:latin typeface="GalanoGrotesque-Light ☞" charset="0"/>
                <a:ea typeface="GalanoGrotesque-Light ☞" charset="0"/>
                <a:cs typeface="GalanoGrotesque-Light ☞" charset="0"/>
              </a:rPr>
              <a:t>, sur y sudeste de Asia.</a:t>
            </a:r>
          </a:p>
          <a:p>
            <a:pPr marL="742950" lvl="1" indent="-285750">
              <a:buFont typeface="Arial" pitchFamily="34" charset="0"/>
              <a:buChar char="•"/>
            </a:pPr>
            <a:endParaRPr lang="es-ES" dirty="0" smtClean="0">
              <a:latin typeface="GalanoGrotesque-Light ☞" charset="0"/>
              <a:ea typeface="GalanoGrotesque-Light ☞" charset="0"/>
              <a:cs typeface="GalanoGrotesque-Light ☞" charset="0"/>
            </a:endParaRPr>
          </a:p>
        </p:txBody>
      </p:sp>
      <p:sp>
        <p:nvSpPr>
          <p:cNvPr id="6" name="TextBox 5"/>
          <p:cNvSpPr txBox="1"/>
          <p:nvPr/>
        </p:nvSpPr>
        <p:spPr>
          <a:xfrm>
            <a:off x="1019926" y="702531"/>
            <a:ext cx="6752474" cy="830997"/>
          </a:xfrm>
          <a:prstGeom prst="rect">
            <a:avLst/>
          </a:prstGeom>
          <a:noFill/>
        </p:spPr>
        <p:txBody>
          <a:bodyPr wrap="square" rtlCol="0">
            <a:spAutoFit/>
          </a:bodyPr>
          <a:lstStyle/>
          <a:p>
            <a:r>
              <a:rPr lang="es-ES_tradnl" sz="2400" dirty="0">
                <a:solidFill>
                  <a:srgbClr val="37DE98"/>
                </a:solidFill>
                <a:latin typeface="GalanoGrotesque-Light ☞" charset="0"/>
                <a:ea typeface="GalanoGrotesque-Light ☞" charset="0"/>
                <a:cs typeface="GalanoGrotesque-Light ☞" charset="0"/>
              </a:rPr>
              <a:t>Empoderar la red </a:t>
            </a:r>
            <a:r>
              <a:rPr lang="es-ES_tradnl" sz="2400" dirty="0" smtClean="0">
                <a:solidFill>
                  <a:srgbClr val="37DE98"/>
                </a:solidFill>
                <a:latin typeface="GalanoGrotesque-Light ☞" charset="0"/>
                <a:ea typeface="GalanoGrotesque-Light ☞" charset="0"/>
                <a:cs typeface="GalanoGrotesque-Light ☞" charset="0"/>
              </a:rPr>
              <a:t>global</a:t>
            </a:r>
          </a:p>
          <a:p>
            <a:r>
              <a:rPr lang="es-ES_tradnl" sz="2400" dirty="0" smtClean="0">
                <a:solidFill>
                  <a:srgbClr val="37DE98"/>
                </a:solidFill>
                <a:latin typeface="GalanoGrotesque-Light ☞" charset="0"/>
                <a:ea typeface="GalanoGrotesque-Light ☞" charset="0"/>
                <a:cs typeface="GalanoGrotesque-Light ☞" charset="0"/>
              </a:rPr>
              <a:t>1.e.Expandir la participación nacional</a:t>
            </a:r>
            <a:endParaRPr lang="en-US" sz="2400" dirty="0">
              <a:solidFill>
                <a:srgbClr val="37DE98"/>
              </a:solidFill>
              <a:latin typeface="GalanoGrotesque-Light ☞" charset="0"/>
              <a:ea typeface="GalanoGrotesque-Light ☞" charset="0"/>
              <a:cs typeface="GalanoGrotesque-Light ☞" charset="0"/>
            </a:endParaRPr>
          </a:p>
        </p:txBody>
      </p:sp>
      <p:pic>
        <p:nvPicPr>
          <p:cNvPr id="10" name="9 Marcador de posición de imagen"/>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t="807" b="54177"/>
          <a:stretch/>
        </p:blipFill>
        <p:spPr>
          <a:xfrm>
            <a:off x="7491127" y="702530"/>
            <a:ext cx="3894423" cy="2475165"/>
          </a:xfrm>
          <a:ln>
            <a:solidFill>
              <a:srgbClr val="CCFB62"/>
            </a:solidFill>
          </a:ln>
        </p:spPr>
      </p:pic>
      <p:pic>
        <p:nvPicPr>
          <p:cNvPr id="2" name="1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1127" y="3410708"/>
            <a:ext cx="3894423" cy="3215303"/>
          </a:xfrm>
          <a:prstGeom prst="rect">
            <a:avLst/>
          </a:prstGeom>
          <a:ln>
            <a:solidFill>
              <a:srgbClr val="CCFB62"/>
            </a:solidFill>
          </a:ln>
        </p:spPr>
      </p:pic>
      <p:pic>
        <p:nvPicPr>
          <p:cNvPr id="9" name="Picture 5">
            <a:extLst>
              <a:ext uri="{FF2B5EF4-FFF2-40B4-BE49-F238E27FC236}">
                <a16:creationId xmlns:a16="http://schemas.microsoft.com/office/drawing/2014/main" xmlns="" id="{6A1C500D-C493-0F44-BC0A-269F76F9CE40}"/>
              </a:ext>
            </a:extLst>
          </p:cNvPr>
          <p:cNvPicPr>
            <a:picLocks noChangeAspect="1"/>
          </p:cNvPicPr>
          <p:nvPr/>
        </p:nvPicPr>
        <p:blipFill rotWithShape="1">
          <a:blip r:embed="rId6"/>
          <a:srcRect l="37432" t="34869" r="37087" b="35626"/>
          <a:stretch/>
        </p:blipFill>
        <p:spPr>
          <a:xfrm>
            <a:off x="5494518" y="1533528"/>
            <a:ext cx="1862245" cy="1666219"/>
          </a:xfrm>
          <a:prstGeom prst="rect">
            <a:avLst/>
          </a:prstGeom>
        </p:spPr>
      </p:pic>
    </p:spTree>
    <p:extLst>
      <p:ext uri="{BB962C8B-B14F-4D97-AF65-F5344CB8AC3E}">
        <p14:creationId xmlns:p14="http://schemas.microsoft.com/office/powerpoint/2010/main" val="14199109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p:nvPr/>
        </p:nvSpPr>
        <p:spPr>
          <a:xfrm>
            <a:off x="745242" y="482257"/>
            <a:ext cx="3908887" cy="1200329"/>
          </a:xfrm>
          <a:prstGeom prst="rect">
            <a:avLst/>
          </a:prstGeom>
          <a:noFill/>
        </p:spPr>
        <p:txBody>
          <a:bodyPr wrap="square" rtlCol="0">
            <a:spAutoFit/>
          </a:bodyPr>
          <a:lstStyle/>
          <a:p>
            <a:r>
              <a:rPr lang="es-ES_tradnl" sz="7200" b="1" dirty="0" smtClean="0">
                <a:solidFill>
                  <a:srgbClr val="3A67A2"/>
                </a:solidFill>
                <a:latin typeface="GalanoGrotesque-Bold ☞" charset="0"/>
                <a:ea typeface="GalanoGrotesque-Bold ☞" charset="0"/>
                <a:cs typeface="GalanoGrotesque-Bold ☞" charset="0"/>
              </a:rPr>
              <a:t>1</a:t>
            </a:r>
            <a:endParaRPr lang="en-US" b="1" dirty="0">
              <a:solidFill>
                <a:srgbClr val="3A67A2"/>
              </a:solidFill>
              <a:latin typeface="GalanoGrotesque-Bold ☞" charset="0"/>
              <a:ea typeface="GalanoGrotesque-Bold ☞" charset="0"/>
              <a:cs typeface="GalanoGrotesque-Bold ☞" charset="0"/>
            </a:endParaRPr>
          </a:p>
        </p:txBody>
      </p:sp>
      <p:sp>
        <p:nvSpPr>
          <p:cNvPr id="5" name="TextBox 5"/>
          <p:cNvSpPr txBox="1"/>
          <p:nvPr/>
        </p:nvSpPr>
        <p:spPr>
          <a:xfrm>
            <a:off x="1334252" y="713805"/>
            <a:ext cx="3908887" cy="830997"/>
          </a:xfrm>
          <a:prstGeom prst="rect">
            <a:avLst/>
          </a:prstGeom>
          <a:noFill/>
        </p:spPr>
        <p:txBody>
          <a:bodyPr wrap="square" rtlCol="0">
            <a:spAutoFit/>
          </a:bodyPr>
          <a:lstStyle/>
          <a:p>
            <a:r>
              <a:rPr lang="es-ES_tradnl" sz="2400" dirty="0">
                <a:solidFill>
                  <a:srgbClr val="37DE98"/>
                </a:solidFill>
                <a:latin typeface="GalanoGrotesque-Light ☞" charset="0"/>
                <a:ea typeface="GalanoGrotesque-Light ☞" charset="0"/>
                <a:cs typeface="GalanoGrotesque-Light ☞" charset="0"/>
              </a:rPr>
              <a:t>Empoderar la red </a:t>
            </a:r>
            <a:r>
              <a:rPr lang="es-ES_tradnl" sz="2400" dirty="0" smtClean="0">
                <a:solidFill>
                  <a:srgbClr val="37DE98"/>
                </a:solidFill>
                <a:latin typeface="GalanoGrotesque-Light ☞" charset="0"/>
                <a:ea typeface="GalanoGrotesque-Light ☞" charset="0"/>
                <a:cs typeface="GalanoGrotesque-Light ☞" charset="0"/>
              </a:rPr>
              <a:t>global</a:t>
            </a:r>
          </a:p>
          <a:p>
            <a:r>
              <a:rPr lang="es-ES_tradnl" sz="2400" dirty="0" smtClean="0">
                <a:solidFill>
                  <a:srgbClr val="37DE98"/>
                </a:solidFill>
                <a:latin typeface="GalanoGrotesque-Light ☞" charset="0"/>
                <a:ea typeface="GalanoGrotesque-Light ☞" charset="0"/>
                <a:cs typeface="GalanoGrotesque-Light ☞" charset="0"/>
              </a:rPr>
              <a:t>1.f. </a:t>
            </a:r>
            <a:r>
              <a:rPr lang="es-ES_tradnl" sz="2400" i="1" dirty="0" smtClean="0">
                <a:solidFill>
                  <a:srgbClr val="37DE98"/>
                </a:solidFill>
                <a:latin typeface="GalanoGrotesque-Light ☞" charset="0"/>
                <a:ea typeface="GalanoGrotesque-Light ☞" charset="0"/>
                <a:cs typeface="GalanoGrotesque-Light ☞" charset="0"/>
              </a:rPr>
              <a:t>Plan </a:t>
            </a:r>
            <a:r>
              <a:rPr lang="es-ES_tradnl" sz="2400" i="1" dirty="0" err="1" smtClean="0">
                <a:solidFill>
                  <a:srgbClr val="37DE98"/>
                </a:solidFill>
                <a:latin typeface="GalanoGrotesque-Light ☞" charset="0"/>
                <a:ea typeface="GalanoGrotesque-Light ☞" charset="0"/>
                <a:cs typeface="GalanoGrotesque-Light ☞" charset="0"/>
              </a:rPr>
              <a:t>implementation</a:t>
            </a:r>
            <a:endParaRPr lang="en-US" sz="2400" i="1" dirty="0">
              <a:solidFill>
                <a:srgbClr val="37DE98"/>
              </a:solidFill>
              <a:latin typeface="GalanoGrotesque-Light ☞" charset="0"/>
              <a:ea typeface="GalanoGrotesque-Light ☞" charset="0"/>
              <a:cs typeface="GalanoGrotesque-Light ☞" charset="0"/>
            </a:endParaRPr>
          </a:p>
        </p:txBody>
      </p:sp>
      <p:sp>
        <p:nvSpPr>
          <p:cNvPr id="6" name="TextBox 3"/>
          <p:cNvSpPr txBox="1"/>
          <p:nvPr/>
        </p:nvSpPr>
        <p:spPr>
          <a:xfrm>
            <a:off x="745237" y="1914134"/>
            <a:ext cx="5350763" cy="3970318"/>
          </a:xfrm>
          <a:prstGeom prst="rect">
            <a:avLst/>
          </a:prstGeom>
          <a:noFill/>
        </p:spPr>
        <p:txBody>
          <a:bodyPr wrap="square" rtlCol="0">
            <a:spAutoFit/>
          </a:bodyPr>
          <a:lstStyle/>
          <a:p>
            <a:pPr marL="285750" indent="-285750">
              <a:buFont typeface="Arial" pitchFamily="34" charset="0"/>
              <a:buChar char="•"/>
            </a:pPr>
            <a:r>
              <a:rPr lang="en-US" dirty="0">
                <a:latin typeface="GalanoGrotesque-Light ☞" charset="0"/>
                <a:ea typeface="GalanoGrotesque-Light ☞" charset="0"/>
                <a:cs typeface="GalanoGrotesque-Light ☞" charset="0"/>
              </a:rPr>
              <a:t>The 2nd Global Biodiversity Informatics Conference (GBIC2) </a:t>
            </a:r>
            <a:r>
              <a:rPr lang="en-US" dirty="0" smtClean="0">
                <a:latin typeface="GalanoGrotesque-Light ☞" charset="0"/>
                <a:ea typeface="GalanoGrotesque-Light ☞" charset="0"/>
                <a:cs typeface="GalanoGrotesque-Light ☞" charset="0"/>
              </a:rPr>
              <a:t>– Julio 2018, Copenhagen</a:t>
            </a:r>
          </a:p>
          <a:p>
            <a:pPr marL="285750" indent="-285750">
              <a:buFont typeface="Arial" pitchFamily="34" charset="0"/>
              <a:buChar char="•"/>
            </a:pPr>
            <a:r>
              <a:rPr lang="en-US" dirty="0" err="1" smtClean="0">
                <a:latin typeface="GalanoGrotesque-Light ☞" charset="0"/>
                <a:ea typeface="GalanoGrotesque-Light ☞" charset="0"/>
                <a:cs typeface="GalanoGrotesque-Light ☞" charset="0"/>
              </a:rPr>
              <a:t>Más</a:t>
            </a:r>
            <a:r>
              <a:rPr lang="en-US" dirty="0" smtClean="0">
                <a:latin typeface="GalanoGrotesque-Light ☞" charset="0"/>
                <a:ea typeface="GalanoGrotesque-Light ☞" charset="0"/>
                <a:cs typeface="GalanoGrotesque-Light ☞" charset="0"/>
              </a:rPr>
              <a:t> de 100 </a:t>
            </a:r>
            <a:r>
              <a:rPr lang="en-US" dirty="0" err="1" smtClean="0">
                <a:latin typeface="GalanoGrotesque-Light ☞" charset="0"/>
                <a:ea typeface="GalanoGrotesque-Light ☞" charset="0"/>
                <a:cs typeface="GalanoGrotesque-Light ☞" charset="0"/>
              </a:rPr>
              <a:t>participantes</a:t>
            </a:r>
            <a:r>
              <a:rPr lang="en-US" dirty="0" smtClean="0">
                <a:latin typeface="GalanoGrotesque-Light ☞" charset="0"/>
                <a:ea typeface="GalanoGrotesque-Light ☞" charset="0"/>
                <a:cs typeface="GalanoGrotesque-Light ☞" charset="0"/>
              </a:rPr>
              <a:t> de </a:t>
            </a:r>
            <a:r>
              <a:rPr lang="en-US" dirty="0" err="1" smtClean="0">
                <a:latin typeface="GalanoGrotesque-Light ☞" charset="0"/>
                <a:ea typeface="GalanoGrotesque-Light ☞" charset="0"/>
                <a:cs typeface="GalanoGrotesque-Light ☞" charset="0"/>
              </a:rPr>
              <a:t>todas</a:t>
            </a:r>
            <a:r>
              <a:rPr lang="en-US" dirty="0" smtClean="0">
                <a:latin typeface="GalanoGrotesque-Light ☞" charset="0"/>
                <a:ea typeface="GalanoGrotesque-Light ☞" charset="0"/>
                <a:cs typeface="GalanoGrotesque-Light ☞" charset="0"/>
              </a:rPr>
              <a:t> las </a:t>
            </a:r>
            <a:r>
              <a:rPr lang="en-US" dirty="0" err="1" smtClean="0">
                <a:latin typeface="GalanoGrotesque-Light ☞" charset="0"/>
                <a:ea typeface="GalanoGrotesque-Light ☞" charset="0"/>
                <a:cs typeface="GalanoGrotesque-Light ☞" charset="0"/>
              </a:rPr>
              <a:t>regiones</a:t>
            </a:r>
            <a:endParaRPr lang="en-US" dirty="0" smtClean="0">
              <a:latin typeface="GalanoGrotesque-Light ☞" charset="0"/>
              <a:ea typeface="GalanoGrotesque-Light ☞" charset="0"/>
              <a:cs typeface="GalanoGrotesque-Light ☞" charset="0"/>
            </a:endParaRPr>
          </a:p>
          <a:p>
            <a:pPr marL="285750" indent="-285750">
              <a:buFont typeface="Arial" pitchFamily="34" charset="0"/>
              <a:buChar char="•"/>
            </a:pPr>
            <a:r>
              <a:rPr lang="es-ES" dirty="0" smtClean="0">
                <a:latin typeface="GalanoGrotesque-Light ☞" charset="0"/>
                <a:ea typeface="GalanoGrotesque-Light ☞" charset="0"/>
                <a:cs typeface="GalanoGrotesque-Light ☞" charset="0"/>
              </a:rPr>
              <a:t>Establecimiento </a:t>
            </a:r>
            <a:r>
              <a:rPr lang="es-ES" dirty="0">
                <a:latin typeface="GalanoGrotesque-Light ☞" charset="0"/>
                <a:ea typeface="GalanoGrotesque-Light ☞" charset="0"/>
                <a:cs typeface="GalanoGrotesque-Light ☞" charset="0"/>
              </a:rPr>
              <a:t>de una alianza internacional </a:t>
            </a:r>
            <a:r>
              <a:rPr lang="es-ES" dirty="0" smtClean="0">
                <a:latin typeface="GalanoGrotesque-Light ☞" charset="0"/>
                <a:ea typeface="GalanoGrotesque-Light ☞" charset="0"/>
                <a:cs typeface="GalanoGrotesque-Light ☞" charset="0"/>
              </a:rPr>
              <a:t>para </a:t>
            </a:r>
            <a:r>
              <a:rPr lang="es-ES" dirty="0">
                <a:latin typeface="GalanoGrotesque-Light ☞" charset="0"/>
                <a:ea typeface="GalanoGrotesque-Light ☞" charset="0"/>
                <a:cs typeface="GalanoGrotesque-Light ☞" charset="0"/>
              </a:rPr>
              <a:t>el conocimiento de la biodiversidad </a:t>
            </a:r>
            <a:r>
              <a:rPr lang="es-ES" dirty="0" smtClean="0">
                <a:latin typeface="GalanoGrotesque-Light ☞" charset="0"/>
                <a:ea typeface="GalanoGrotesque-Light ☞" charset="0"/>
                <a:cs typeface="GalanoGrotesque-Light ☞" charset="0"/>
              </a:rPr>
              <a:t>(planificación y desarrollo colaborativo de </a:t>
            </a:r>
            <a:r>
              <a:rPr lang="es-ES" dirty="0">
                <a:latin typeface="GalanoGrotesque-Light ☞" charset="0"/>
                <a:ea typeface="GalanoGrotesque-Light ☞" charset="0"/>
                <a:cs typeface="GalanoGrotesque-Light ☞" charset="0"/>
              </a:rPr>
              <a:t>herramientas, servicios e infraestructura necesarios para organizar todos los datos de </a:t>
            </a:r>
            <a:r>
              <a:rPr lang="es-ES" dirty="0" smtClean="0">
                <a:latin typeface="GalanoGrotesque-Light ☞" charset="0"/>
                <a:ea typeface="GalanoGrotesque-Light ☞" charset="0"/>
                <a:cs typeface="GalanoGrotesque-Light ☞" charset="0"/>
              </a:rPr>
              <a:t>biodiversidad)</a:t>
            </a:r>
          </a:p>
          <a:p>
            <a:pPr marL="285750" indent="-285750">
              <a:buFont typeface="Arial" pitchFamily="34" charset="0"/>
              <a:buChar char="•"/>
            </a:pPr>
            <a:r>
              <a:rPr lang="es-ES" dirty="0">
                <a:latin typeface="GalanoGrotesque-Light ☞" charset="0"/>
                <a:ea typeface="GalanoGrotesque-Light ☞" charset="0"/>
                <a:cs typeface="GalanoGrotesque-Light ☞" charset="0"/>
              </a:rPr>
              <a:t>GBIF </a:t>
            </a:r>
            <a:r>
              <a:rPr lang="es-ES" dirty="0" smtClean="0">
                <a:latin typeface="GalanoGrotesque-Light ☞" charset="0"/>
                <a:ea typeface="GalanoGrotesque-Light ☞" charset="0"/>
                <a:cs typeface="GalanoGrotesque-Light ☞" charset="0"/>
              </a:rPr>
              <a:t>lidera el proceso, seguimiento: comunicaciones</a:t>
            </a:r>
            <a:r>
              <a:rPr lang="es-ES" dirty="0">
                <a:latin typeface="GalanoGrotesque-Light ☞" charset="0"/>
                <a:ea typeface="GalanoGrotesque-Light ☞" charset="0"/>
                <a:cs typeface="GalanoGrotesque-Light ☞" charset="0"/>
              </a:rPr>
              <a:t>, consultas y grupos de </a:t>
            </a:r>
            <a:r>
              <a:rPr lang="es-ES" dirty="0" smtClean="0">
                <a:latin typeface="GalanoGrotesque-Light ☞" charset="0"/>
                <a:ea typeface="GalanoGrotesque-Light ☞" charset="0"/>
                <a:cs typeface="GalanoGrotesque-Light ☞" charset="0"/>
              </a:rPr>
              <a:t>trabajo</a:t>
            </a:r>
          </a:p>
          <a:p>
            <a:pPr marL="285750" indent="-285750">
              <a:buFont typeface="Arial" pitchFamily="34" charset="0"/>
              <a:buChar char="•"/>
            </a:pPr>
            <a:r>
              <a:rPr lang="es-ES" dirty="0" smtClean="0">
                <a:latin typeface="GalanoGrotesque-Light ☞" charset="0"/>
                <a:ea typeface="GalanoGrotesque-Light ☞" charset="0"/>
                <a:cs typeface="GalanoGrotesque-Light ☞" charset="0"/>
              </a:rPr>
              <a:t>Modelos posibles </a:t>
            </a:r>
          </a:p>
          <a:p>
            <a:pPr marL="285750" indent="-285750">
              <a:buFont typeface="Arial" pitchFamily="34" charset="0"/>
              <a:buChar char="•"/>
            </a:pPr>
            <a:r>
              <a:rPr lang="es-ES" dirty="0">
                <a:latin typeface="GalanoGrotesque-Light ☞" charset="0"/>
                <a:ea typeface="GalanoGrotesque-Light ☞" charset="0"/>
                <a:cs typeface="GalanoGrotesque-Light ☞" charset="0"/>
                <a:hlinkClick r:id="rId3"/>
              </a:rPr>
              <a:t>https://www.biodiversityinformatics.org</a:t>
            </a:r>
            <a:r>
              <a:rPr lang="es-ES" dirty="0" smtClean="0">
                <a:latin typeface="GalanoGrotesque-Light ☞" charset="0"/>
                <a:ea typeface="GalanoGrotesque-Light ☞" charset="0"/>
                <a:cs typeface="GalanoGrotesque-Light ☞" charset="0"/>
                <a:hlinkClick r:id="rId3"/>
              </a:rPr>
              <a:t>/</a:t>
            </a:r>
            <a:r>
              <a:rPr lang="es-ES" dirty="0" smtClean="0">
                <a:latin typeface="GalanoGrotesque-Light ☞" charset="0"/>
                <a:ea typeface="GalanoGrotesque-Light ☞" charset="0"/>
                <a:cs typeface="GalanoGrotesque-Light ☞" charset="0"/>
              </a:rPr>
              <a:t> </a:t>
            </a:r>
          </a:p>
          <a:p>
            <a:pPr marL="285750" indent="-285750">
              <a:buFont typeface="Arial" pitchFamily="34" charset="0"/>
              <a:buChar char="•"/>
            </a:pPr>
            <a:endParaRPr lang="es-ES" dirty="0" smtClean="0">
              <a:latin typeface="GalanoGrotesque-Light ☞" charset="0"/>
              <a:ea typeface="GalanoGrotesque-Light ☞" charset="0"/>
              <a:cs typeface="GalanoGrotesque-Light ☞" charset="0"/>
            </a:endParaRPr>
          </a:p>
        </p:txBody>
      </p:sp>
      <p:pic>
        <p:nvPicPr>
          <p:cNvPr id="7" name="6 Marcador de posición de imagen"/>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606" r="2606"/>
          <a:stretch>
            <a:fillRect/>
          </a:stretch>
        </p:blipFill>
        <p:spPr/>
      </p:pic>
    </p:spTree>
    <p:extLst>
      <p:ext uri="{BB962C8B-B14F-4D97-AF65-F5344CB8AC3E}">
        <p14:creationId xmlns:p14="http://schemas.microsoft.com/office/powerpoint/2010/main" val="10101384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7 Marcador de posición de imagen"/>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4953" r="24953"/>
          <a:stretch>
            <a:fillRect/>
          </a:stretch>
        </p:blipFill>
        <p:spPr/>
      </p:pic>
      <p:sp>
        <p:nvSpPr>
          <p:cNvPr id="3" name="TextBox 2"/>
          <p:cNvSpPr txBox="1"/>
          <p:nvPr/>
        </p:nvSpPr>
        <p:spPr>
          <a:xfrm>
            <a:off x="745242" y="927441"/>
            <a:ext cx="3908887" cy="369332"/>
          </a:xfrm>
          <a:prstGeom prst="rect">
            <a:avLst/>
          </a:prstGeom>
          <a:noFill/>
        </p:spPr>
        <p:txBody>
          <a:bodyPr wrap="square" rtlCol="0">
            <a:spAutoFit/>
          </a:bodyPr>
          <a:lstStyle/>
          <a:p>
            <a:r>
              <a:rPr lang="es-ES_tradnl" dirty="0" smtClean="0">
                <a:solidFill>
                  <a:srgbClr val="3A67A2"/>
                </a:solidFill>
                <a:latin typeface="GalanoGrotesque-Bold ☞" charset="0"/>
                <a:ea typeface="GalanoGrotesque-Bold ☞" charset="0"/>
                <a:cs typeface="GalanoGrotesque-Bold ☞" charset="0"/>
              </a:rPr>
              <a:t>GBIC2</a:t>
            </a:r>
            <a:endParaRPr lang="en-US" dirty="0">
              <a:solidFill>
                <a:srgbClr val="3A67A2"/>
              </a:solidFill>
              <a:latin typeface="GalanoGrotesque-Bold ☞" charset="0"/>
              <a:ea typeface="GalanoGrotesque-Bold ☞" charset="0"/>
              <a:cs typeface="GalanoGrotesque-Bold ☞" charset="0"/>
            </a:endParaRPr>
          </a:p>
        </p:txBody>
      </p:sp>
      <p:sp>
        <p:nvSpPr>
          <p:cNvPr id="4" name="TextBox 3"/>
          <p:cNvSpPr txBox="1"/>
          <p:nvPr/>
        </p:nvSpPr>
        <p:spPr>
          <a:xfrm>
            <a:off x="745236" y="2735899"/>
            <a:ext cx="5350763" cy="3323987"/>
          </a:xfrm>
          <a:prstGeom prst="rect">
            <a:avLst/>
          </a:prstGeom>
          <a:noFill/>
        </p:spPr>
        <p:txBody>
          <a:bodyPr wrap="square" rtlCol="0">
            <a:spAutoFit/>
          </a:bodyPr>
          <a:lstStyle/>
          <a:p>
            <a:r>
              <a:rPr lang="es-ES" sz="1400" dirty="0">
                <a:latin typeface="GalanoGrotesque-Light ☞" charset="0"/>
                <a:ea typeface="GalanoGrotesque-Light ☞" charset="0"/>
                <a:cs typeface="GalanoGrotesque-Light ☞" charset="0"/>
              </a:rPr>
              <a:t>GBIC2 se organizó en respuesta a un taller en </a:t>
            </a:r>
            <a:r>
              <a:rPr lang="es-ES" sz="1400" dirty="0" err="1">
                <a:latin typeface="GalanoGrotesque-Light ☞" charset="0"/>
                <a:ea typeface="GalanoGrotesque-Light ☞" charset="0"/>
                <a:cs typeface="GalanoGrotesque-Light ☞" charset="0"/>
              </a:rPr>
              <a:t>Senckenberg</a:t>
            </a:r>
            <a:r>
              <a:rPr lang="es-ES" sz="1400" dirty="0">
                <a:latin typeface="GalanoGrotesque-Light ☞" charset="0"/>
                <a:ea typeface="GalanoGrotesque-Light ☞" charset="0"/>
                <a:cs typeface="GalanoGrotesque-Light ☞" charset="0"/>
              </a:rPr>
              <a:t> </a:t>
            </a:r>
            <a:r>
              <a:rPr lang="es-ES" sz="1400" dirty="0" err="1">
                <a:latin typeface="GalanoGrotesque-Light ☞" charset="0"/>
                <a:ea typeface="GalanoGrotesque-Light ☞" charset="0"/>
                <a:cs typeface="GalanoGrotesque-Light ☞" charset="0"/>
              </a:rPr>
              <a:t>Gesellschaft</a:t>
            </a:r>
            <a:r>
              <a:rPr lang="es-ES" sz="1400" dirty="0">
                <a:latin typeface="GalanoGrotesque-Light ☞" charset="0"/>
                <a:ea typeface="GalanoGrotesque-Light ☞" charset="0"/>
                <a:cs typeface="GalanoGrotesque-Light ☞" charset="0"/>
              </a:rPr>
              <a:t> </a:t>
            </a:r>
            <a:r>
              <a:rPr lang="es-ES" sz="1400" dirty="0" err="1">
                <a:latin typeface="GalanoGrotesque-Light ☞" charset="0"/>
                <a:ea typeface="GalanoGrotesque-Light ☞" charset="0"/>
                <a:cs typeface="GalanoGrotesque-Light ☞" charset="0"/>
              </a:rPr>
              <a:t>für</a:t>
            </a:r>
            <a:r>
              <a:rPr lang="es-ES" sz="1400" dirty="0">
                <a:latin typeface="GalanoGrotesque-Light ☞" charset="0"/>
                <a:ea typeface="GalanoGrotesque-Light ☞" charset="0"/>
                <a:cs typeface="GalanoGrotesque-Light ☞" charset="0"/>
              </a:rPr>
              <a:t> </a:t>
            </a:r>
            <a:r>
              <a:rPr lang="es-ES" sz="1400" dirty="0" err="1">
                <a:latin typeface="GalanoGrotesque-Light ☞" charset="0"/>
                <a:ea typeface="GalanoGrotesque-Light ☞" charset="0"/>
                <a:cs typeface="GalanoGrotesque-Light ☞" charset="0"/>
              </a:rPr>
              <a:t>Naturforschung</a:t>
            </a:r>
            <a:r>
              <a:rPr lang="es-ES" sz="1400" dirty="0">
                <a:latin typeface="GalanoGrotesque-Light ☞" charset="0"/>
                <a:ea typeface="GalanoGrotesque-Light ☞" charset="0"/>
                <a:cs typeface="GalanoGrotesque-Light ☞" charset="0"/>
              </a:rPr>
              <a:t> en marzo de 2017 que identificó la necesidad de una mejor coordinación y planificación global para proporcionar una infraestructura verdaderamente interconectada para los datos de biodiversidad.</a:t>
            </a:r>
          </a:p>
          <a:p>
            <a:r>
              <a:rPr lang="es-ES" sz="1400" dirty="0">
                <a:latin typeface="GalanoGrotesque-Light ☞" charset="0"/>
                <a:ea typeface="GalanoGrotesque-Light ☞" charset="0"/>
                <a:cs typeface="GalanoGrotesque-Light ☞" charset="0"/>
              </a:rPr>
              <a:t>La reunión de </a:t>
            </a:r>
            <a:r>
              <a:rPr lang="es-ES" sz="1400" dirty="0" err="1">
                <a:latin typeface="GalanoGrotesque-Light ☞" charset="0"/>
                <a:ea typeface="GalanoGrotesque-Light ☞" charset="0"/>
                <a:cs typeface="GalanoGrotesque-Light ☞" charset="0"/>
              </a:rPr>
              <a:t>Senckenberg</a:t>
            </a:r>
            <a:r>
              <a:rPr lang="es-ES" sz="1400" dirty="0">
                <a:latin typeface="GalanoGrotesque-Light ☞" charset="0"/>
                <a:ea typeface="GalanoGrotesque-Light ☞" charset="0"/>
                <a:cs typeface="GalanoGrotesque-Light ☞" charset="0"/>
              </a:rPr>
              <a:t> reconoció a GBIF como el líder natural para dicha coordinación. En consecuencia, GBIC2 reunió a una amplia gama de partes interesadas de todas las regiones para identificar un camino a seguir. La recomendación resultante fue que GBIF tomara el liderazgo en la búsqueda de establecer una alianza global liviana para permitir que todos los interesados ​​en el conocimiento de la biodiversidad trabajen juntos para definir necesidades compartidas, desarrollar planes conjuntos, buscar fondos necesarios e incubar proyectos de colaboración sostenibles para implementar planes.</a:t>
            </a:r>
            <a:endParaRPr lang="en-US" sz="1400" dirty="0" smtClean="0">
              <a:latin typeface="GalanoGrotesque-Light ☞" charset="0"/>
              <a:ea typeface="GalanoGrotesque-Light ☞" charset="0"/>
              <a:cs typeface="GalanoGrotesque-Light ☞" charset="0"/>
            </a:endParaRPr>
          </a:p>
        </p:txBody>
      </p:sp>
      <p:pic>
        <p:nvPicPr>
          <p:cNvPr id="5" name="Picture 4"/>
          <p:cNvPicPr>
            <a:picLocks noChangeAspect="1"/>
          </p:cNvPicPr>
          <p:nvPr/>
        </p:nvPicPr>
        <p:blipFill>
          <a:blip r:embed="rId3"/>
          <a:stretch>
            <a:fillRect/>
          </a:stretch>
        </p:blipFill>
        <p:spPr>
          <a:xfrm>
            <a:off x="10261600" y="6181436"/>
            <a:ext cx="1092200" cy="203200"/>
          </a:xfrm>
          <a:prstGeom prst="rect">
            <a:avLst/>
          </a:prstGeom>
        </p:spPr>
      </p:pic>
      <p:sp>
        <p:nvSpPr>
          <p:cNvPr id="7" name="TextBox 6"/>
          <p:cNvSpPr txBox="1"/>
          <p:nvPr/>
        </p:nvSpPr>
        <p:spPr>
          <a:xfrm>
            <a:off x="745242" y="1264713"/>
            <a:ext cx="5350758" cy="1169551"/>
          </a:xfrm>
          <a:prstGeom prst="rect">
            <a:avLst/>
          </a:prstGeom>
          <a:noFill/>
        </p:spPr>
        <p:txBody>
          <a:bodyPr wrap="square" rtlCol="0">
            <a:spAutoFit/>
          </a:bodyPr>
          <a:lstStyle/>
          <a:p>
            <a:r>
              <a:rPr lang="es-ES" sz="1400" dirty="0">
                <a:solidFill>
                  <a:srgbClr val="37DE98"/>
                </a:solidFill>
                <a:latin typeface="GalanoGrotesque-Light ☞" charset="0"/>
                <a:ea typeface="GalanoGrotesque-Light ☞" charset="0"/>
                <a:cs typeface="GalanoGrotesque-Light ☞" charset="0"/>
              </a:rPr>
              <a:t>Más de 100 delegados en la 2ª Conferencia Mundial de Informática sobre la Biodiversidad están de acuerdo en la necesidad de una coordinación </a:t>
            </a:r>
            <a:r>
              <a:rPr lang="es-ES" sz="1400" dirty="0" smtClean="0">
                <a:solidFill>
                  <a:srgbClr val="37DE98"/>
                </a:solidFill>
                <a:latin typeface="GalanoGrotesque-Light ☞" charset="0"/>
                <a:ea typeface="GalanoGrotesque-Light ☞" charset="0"/>
                <a:cs typeface="GalanoGrotesque-Light ☞" charset="0"/>
              </a:rPr>
              <a:t>entre </a:t>
            </a:r>
            <a:r>
              <a:rPr lang="es-ES" sz="1400" dirty="0">
                <a:solidFill>
                  <a:srgbClr val="37DE98"/>
                </a:solidFill>
                <a:latin typeface="GalanoGrotesque-Light ☞" charset="0"/>
                <a:ea typeface="GalanoGrotesque-Light ☞" charset="0"/>
                <a:cs typeface="GalanoGrotesque-Light ☞" charset="0"/>
              </a:rPr>
              <a:t>iniciativas superpuestas, apoyando soluciones conectadas para responder preguntas clave sobre la vida en la Tierra</a:t>
            </a:r>
            <a:endParaRPr lang="en-US" sz="1400" dirty="0">
              <a:solidFill>
                <a:srgbClr val="37DE98"/>
              </a:solidFill>
              <a:latin typeface="GalanoGrotesque-Light ☞" charset="0"/>
              <a:ea typeface="GalanoGrotesque-Light ☞" charset="0"/>
              <a:cs typeface="GalanoGrotesque-Light ☞" charset="0"/>
            </a:endParaRPr>
          </a:p>
        </p:txBody>
      </p:sp>
      <p:sp>
        <p:nvSpPr>
          <p:cNvPr id="9" name="Rectangle 1"/>
          <p:cNvSpPr>
            <a:spLocks noChangeArrowheads="1"/>
          </p:cNvSpPr>
          <p:nvPr/>
        </p:nvSpPr>
        <p:spPr bwMode="auto">
          <a:xfrm>
            <a:off x="6472239" y="5598219"/>
            <a:ext cx="48815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s-ES" sz="900" dirty="0">
                <a:latin typeface="GalanoGrotesque-Light ☞" charset="0"/>
                <a:ea typeface="GalanoGrotesque-Light ☞" charset="0"/>
                <a:cs typeface="GalanoGrotesque-Light ☞" charset="0"/>
              </a:rPr>
              <a:t>Los asistentes al GBIC2 exploraron modelos para un mecanismo de coordinación que </a:t>
            </a:r>
            <a:r>
              <a:rPr lang="es-ES" sz="900" dirty="0" smtClean="0">
                <a:latin typeface="GalanoGrotesque-Light ☞" charset="0"/>
                <a:ea typeface="GalanoGrotesque-Light ☞" charset="0"/>
                <a:cs typeface="GalanoGrotesque-Light ☞" charset="0"/>
              </a:rPr>
              <a:t>pueda </a:t>
            </a:r>
            <a:r>
              <a:rPr lang="es-ES" sz="900" dirty="0">
                <a:latin typeface="GalanoGrotesque-Light ☞" charset="0"/>
                <a:ea typeface="GalanoGrotesque-Light ☞" charset="0"/>
                <a:cs typeface="GalanoGrotesque-Light ☞" charset="0"/>
              </a:rPr>
              <a:t>alinear y acelerar los esfuerzos para comprender la biodiversidad del mundo.</a:t>
            </a:r>
          </a:p>
        </p:txBody>
      </p:sp>
    </p:spTree>
    <p:extLst>
      <p:ext uri="{BB962C8B-B14F-4D97-AF65-F5344CB8AC3E}">
        <p14:creationId xmlns:p14="http://schemas.microsoft.com/office/powerpoint/2010/main" val="659639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p:nvPr/>
        </p:nvSpPr>
        <p:spPr>
          <a:xfrm>
            <a:off x="745242" y="482257"/>
            <a:ext cx="3908887" cy="1200329"/>
          </a:xfrm>
          <a:prstGeom prst="rect">
            <a:avLst/>
          </a:prstGeom>
          <a:noFill/>
        </p:spPr>
        <p:txBody>
          <a:bodyPr wrap="square" rtlCol="0">
            <a:spAutoFit/>
          </a:bodyPr>
          <a:lstStyle/>
          <a:p>
            <a:r>
              <a:rPr lang="es-ES_tradnl" sz="7200" b="1" dirty="0" smtClean="0">
                <a:solidFill>
                  <a:srgbClr val="3A67A2"/>
                </a:solidFill>
                <a:latin typeface="GalanoGrotesque-Bold ☞" charset="0"/>
                <a:ea typeface="GalanoGrotesque-Bold ☞" charset="0"/>
                <a:cs typeface="GalanoGrotesque-Bold ☞" charset="0"/>
              </a:rPr>
              <a:t>1</a:t>
            </a:r>
            <a:endParaRPr lang="en-US" b="1" dirty="0">
              <a:solidFill>
                <a:srgbClr val="3A67A2"/>
              </a:solidFill>
              <a:latin typeface="GalanoGrotesque-Bold ☞" charset="0"/>
              <a:ea typeface="GalanoGrotesque-Bold ☞" charset="0"/>
              <a:cs typeface="GalanoGrotesque-Bold ☞" charset="0"/>
            </a:endParaRPr>
          </a:p>
        </p:txBody>
      </p:sp>
      <p:sp>
        <p:nvSpPr>
          <p:cNvPr id="5" name="TextBox 5"/>
          <p:cNvSpPr txBox="1"/>
          <p:nvPr/>
        </p:nvSpPr>
        <p:spPr>
          <a:xfrm>
            <a:off x="1334252" y="713805"/>
            <a:ext cx="3908887" cy="830997"/>
          </a:xfrm>
          <a:prstGeom prst="rect">
            <a:avLst/>
          </a:prstGeom>
          <a:noFill/>
        </p:spPr>
        <p:txBody>
          <a:bodyPr wrap="square" rtlCol="0">
            <a:spAutoFit/>
          </a:bodyPr>
          <a:lstStyle/>
          <a:p>
            <a:r>
              <a:rPr lang="es-ES_tradnl" sz="2400" dirty="0">
                <a:solidFill>
                  <a:srgbClr val="37DE98"/>
                </a:solidFill>
                <a:latin typeface="GalanoGrotesque-Light ☞" charset="0"/>
                <a:ea typeface="GalanoGrotesque-Light ☞" charset="0"/>
                <a:cs typeface="GalanoGrotesque-Light ☞" charset="0"/>
              </a:rPr>
              <a:t>Empoderar la red </a:t>
            </a:r>
            <a:r>
              <a:rPr lang="es-ES_tradnl" sz="2400" dirty="0" smtClean="0">
                <a:solidFill>
                  <a:srgbClr val="37DE98"/>
                </a:solidFill>
                <a:latin typeface="GalanoGrotesque-Light ☞" charset="0"/>
                <a:ea typeface="GalanoGrotesque-Light ☞" charset="0"/>
                <a:cs typeface="GalanoGrotesque-Light ☞" charset="0"/>
              </a:rPr>
              <a:t>global</a:t>
            </a:r>
          </a:p>
          <a:p>
            <a:r>
              <a:rPr lang="es-ES_tradnl" sz="2400" dirty="0" smtClean="0">
                <a:solidFill>
                  <a:srgbClr val="37DE98"/>
                </a:solidFill>
                <a:latin typeface="GalanoGrotesque-Light ☞" charset="0"/>
                <a:ea typeface="GalanoGrotesque-Light ☞" charset="0"/>
                <a:cs typeface="GalanoGrotesque-Light ☞" charset="0"/>
              </a:rPr>
              <a:t>1.g. Coordinar esfuerzos</a:t>
            </a:r>
            <a:endParaRPr lang="en-US" sz="2400" dirty="0">
              <a:solidFill>
                <a:srgbClr val="37DE98"/>
              </a:solidFill>
              <a:latin typeface="GalanoGrotesque-Light ☞" charset="0"/>
              <a:ea typeface="GalanoGrotesque-Light ☞" charset="0"/>
              <a:cs typeface="GalanoGrotesque-Light ☞" charset="0"/>
            </a:endParaRPr>
          </a:p>
        </p:txBody>
      </p:sp>
      <p:sp>
        <p:nvSpPr>
          <p:cNvPr id="6" name="TextBox 3"/>
          <p:cNvSpPr txBox="1"/>
          <p:nvPr/>
        </p:nvSpPr>
        <p:spPr>
          <a:xfrm>
            <a:off x="745237" y="1706863"/>
            <a:ext cx="5350763" cy="4801314"/>
          </a:xfrm>
          <a:prstGeom prst="rect">
            <a:avLst/>
          </a:prstGeom>
          <a:noFill/>
        </p:spPr>
        <p:txBody>
          <a:bodyPr wrap="square" rtlCol="0">
            <a:spAutoFit/>
          </a:bodyPr>
          <a:lstStyle/>
          <a:p>
            <a:pPr marL="285750" indent="-285750">
              <a:buFont typeface="Arial" pitchFamily="34" charset="0"/>
              <a:buChar char="•"/>
            </a:pPr>
            <a:r>
              <a:rPr lang="es-ES" dirty="0" err="1" smtClean="0">
                <a:latin typeface="GalanoGrotesque-Light ☞" charset="0"/>
                <a:ea typeface="GalanoGrotesque-Light ☞" charset="0"/>
                <a:cs typeface="GalanoGrotesque-Light ☞" charset="0"/>
              </a:rPr>
              <a:t>Feedback</a:t>
            </a:r>
            <a:r>
              <a:rPr lang="es-ES" dirty="0" smtClean="0">
                <a:latin typeface="GalanoGrotesque-Light ☞" charset="0"/>
                <a:ea typeface="GalanoGrotesque-Light ☞" charset="0"/>
                <a:cs typeface="GalanoGrotesque-Light ☞" charset="0"/>
              </a:rPr>
              <a:t> del programa CESP y convocatoria revisada para 2019</a:t>
            </a:r>
            <a:endParaRPr lang="es-ES" dirty="0">
              <a:latin typeface="GalanoGrotesque-Light ☞" charset="0"/>
              <a:ea typeface="GalanoGrotesque-Light ☞" charset="0"/>
              <a:cs typeface="GalanoGrotesque-Light ☞" charset="0"/>
            </a:endParaRPr>
          </a:p>
          <a:p>
            <a:pPr marL="285750" indent="-285750">
              <a:buFont typeface="Arial" pitchFamily="34" charset="0"/>
              <a:buChar char="•"/>
            </a:pPr>
            <a:r>
              <a:rPr lang="es-ES" dirty="0" smtClean="0">
                <a:latin typeface="GalanoGrotesque-Light ☞" charset="0"/>
                <a:ea typeface="GalanoGrotesque-Light ☞" charset="0"/>
                <a:cs typeface="GalanoGrotesque-Light ☞" charset="0"/>
              </a:rPr>
              <a:t>Difundir los resultados del programa BID – GB26</a:t>
            </a:r>
            <a:endParaRPr lang="es-ES" dirty="0">
              <a:latin typeface="GalanoGrotesque-Light ☞" charset="0"/>
              <a:ea typeface="GalanoGrotesque-Light ☞" charset="0"/>
              <a:cs typeface="GalanoGrotesque-Light ☞" charset="0"/>
            </a:endParaRPr>
          </a:p>
          <a:p>
            <a:pPr marL="285750" indent="-285750">
              <a:buFont typeface="Arial" pitchFamily="34" charset="0"/>
              <a:buChar char="•"/>
            </a:pPr>
            <a:r>
              <a:rPr lang="en-US" dirty="0" smtClean="0">
                <a:latin typeface="GalanoGrotesque-Light ☞" charset="0"/>
                <a:ea typeface="GalanoGrotesque-Light ☞" charset="0"/>
                <a:cs typeface="GalanoGrotesque-Light ☞" charset="0"/>
              </a:rPr>
              <a:t>&gt;50 </a:t>
            </a:r>
            <a:r>
              <a:rPr lang="en-US" dirty="0" err="1" smtClean="0">
                <a:latin typeface="GalanoGrotesque-Light ☞" charset="0"/>
                <a:ea typeface="GalanoGrotesque-Light ☞" charset="0"/>
                <a:cs typeface="GalanoGrotesque-Light ☞" charset="0"/>
              </a:rPr>
              <a:t>proyectos</a:t>
            </a:r>
            <a:r>
              <a:rPr lang="en-US" dirty="0" smtClean="0">
                <a:latin typeface="GalanoGrotesque-Light ☞" charset="0"/>
                <a:ea typeface="GalanoGrotesque-Light ☞" charset="0"/>
                <a:cs typeface="GalanoGrotesque-Light ☞" charset="0"/>
              </a:rPr>
              <a:t> BID en </a:t>
            </a:r>
            <a:r>
              <a:rPr lang="en-US" dirty="0" err="1" smtClean="0">
                <a:latin typeface="GalanoGrotesque-Light ☞" charset="0"/>
                <a:ea typeface="GalanoGrotesque-Light ☞" charset="0"/>
                <a:cs typeface="GalanoGrotesque-Light ☞" charset="0"/>
              </a:rPr>
              <a:t>marcha</a:t>
            </a:r>
            <a:r>
              <a:rPr lang="en-US" dirty="0" smtClean="0">
                <a:latin typeface="GalanoGrotesque-Light ☞" charset="0"/>
                <a:ea typeface="GalanoGrotesque-Light ☞" charset="0"/>
                <a:cs typeface="GalanoGrotesque-Light ☞" charset="0"/>
              </a:rPr>
              <a:t> en </a:t>
            </a:r>
            <a:r>
              <a:rPr lang="en-US" dirty="0" err="1" smtClean="0">
                <a:latin typeface="GalanoGrotesque-Light ☞" charset="0"/>
                <a:ea typeface="GalanoGrotesque-Light ☞" charset="0"/>
                <a:cs typeface="GalanoGrotesque-Light ☞" charset="0"/>
              </a:rPr>
              <a:t>África</a:t>
            </a:r>
            <a:r>
              <a:rPr lang="en-US" dirty="0">
                <a:latin typeface="GalanoGrotesque-Light ☞" charset="0"/>
                <a:ea typeface="GalanoGrotesque-Light ☞" charset="0"/>
                <a:cs typeface="GalanoGrotesque-Light ☞" charset="0"/>
              </a:rPr>
              <a:t>, </a:t>
            </a:r>
            <a:r>
              <a:rPr lang="en-US" dirty="0" smtClean="0">
                <a:latin typeface="GalanoGrotesque-Light ☞" charset="0"/>
                <a:ea typeface="GalanoGrotesque-Light ☞" charset="0"/>
                <a:cs typeface="GalanoGrotesque-Light ☞" charset="0"/>
              </a:rPr>
              <a:t>Caribe, </a:t>
            </a:r>
            <a:r>
              <a:rPr lang="en-US" dirty="0" err="1" smtClean="0">
                <a:latin typeface="GalanoGrotesque-Light ☞" charset="0"/>
                <a:ea typeface="GalanoGrotesque-Light ☞" charset="0"/>
                <a:cs typeface="GalanoGrotesque-Light ☞" charset="0"/>
              </a:rPr>
              <a:t>Pacífico</a:t>
            </a:r>
            <a:r>
              <a:rPr lang="en-US" dirty="0" smtClean="0">
                <a:latin typeface="GalanoGrotesque-Light ☞" charset="0"/>
                <a:ea typeface="GalanoGrotesque-Light ☞" charset="0"/>
                <a:cs typeface="GalanoGrotesque-Light ☞" charset="0"/>
              </a:rPr>
              <a:t>, </a:t>
            </a:r>
            <a:r>
              <a:rPr lang="en-US" dirty="0" err="1" smtClean="0">
                <a:latin typeface="GalanoGrotesque-Light ☞" charset="0"/>
                <a:ea typeface="GalanoGrotesque-Light ☞" charset="0"/>
                <a:cs typeface="GalanoGrotesque-Light ☞" charset="0"/>
              </a:rPr>
              <a:t>implementación</a:t>
            </a:r>
            <a:r>
              <a:rPr lang="en-US" dirty="0" smtClean="0">
                <a:latin typeface="GalanoGrotesque-Light ☞" charset="0"/>
                <a:ea typeface="GalanoGrotesque-Light ☞" charset="0"/>
                <a:cs typeface="GalanoGrotesque-Light ☞" charset="0"/>
              </a:rPr>
              <a:t> </a:t>
            </a:r>
            <a:r>
              <a:rPr lang="en-US" dirty="0" err="1" smtClean="0">
                <a:latin typeface="GalanoGrotesque-Light ☞" charset="0"/>
                <a:ea typeface="GalanoGrotesque-Light ☞" charset="0"/>
                <a:cs typeface="GalanoGrotesque-Light ☞" charset="0"/>
              </a:rPr>
              <a:t>termina</a:t>
            </a:r>
            <a:r>
              <a:rPr lang="en-US" dirty="0" smtClean="0">
                <a:latin typeface="GalanoGrotesque-Light ☞" charset="0"/>
                <a:ea typeface="GalanoGrotesque-Light ☞" charset="0"/>
                <a:cs typeface="GalanoGrotesque-Light ☞" charset="0"/>
              </a:rPr>
              <a:t> en </a:t>
            </a:r>
            <a:r>
              <a:rPr lang="en-US" dirty="0">
                <a:latin typeface="GalanoGrotesque-Light ☞" charset="0"/>
                <a:ea typeface="GalanoGrotesque-Light ☞" charset="0"/>
                <a:cs typeface="GalanoGrotesque-Light ☞" charset="0"/>
              </a:rPr>
              <a:t>Q1 </a:t>
            </a:r>
            <a:r>
              <a:rPr lang="en-US" dirty="0" smtClean="0">
                <a:latin typeface="GalanoGrotesque-Light ☞" charset="0"/>
                <a:ea typeface="GalanoGrotesque-Light ☞" charset="0"/>
                <a:cs typeface="GalanoGrotesque-Light ☞" charset="0"/>
              </a:rPr>
              <a:t>2019, </a:t>
            </a:r>
            <a:r>
              <a:rPr lang="en-US" dirty="0" err="1" smtClean="0">
                <a:latin typeface="GalanoGrotesque-Light ☞" charset="0"/>
                <a:ea typeface="GalanoGrotesque-Light ☞" charset="0"/>
                <a:cs typeface="GalanoGrotesque-Light ☞" charset="0"/>
              </a:rPr>
              <a:t>reuniones</a:t>
            </a:r>
            <a:r>
              <a:rPr lang="en-US" dirty="0" smtClean="0">
                <a:latin typeface="GalanoGrotesque-Light ☞" charset="0"/>
                <a:ea typeface="GalanoGrotesque-Light ☞" charset="0"/>
                <a:cs typeface="GalanoGrotesque-Light ☞" charset="0"/>
              </a:rPr>
              <a:t> de </a:t>
            </a:r>
            <a:r>
              <a:rPr lang="en-US" dirty="0" err="1" smtClean="0">
                <a:latin typeface="GalanoGrotesque-Light ☞" charset="0"/>
                <a:ea typeface="GalanoGrotesque-Light ☞" charset="0"/>
                <a:cs typeface="GalanoGrotesque-Light ☞" charset="0"/>
              </a:rPr>
              <a:t>clausura</a:t>
            </a:r>
            <a:r>
              <a:rPr lang="en-US" dirty="0" smtClean="0">
                <a:latin typeface="GalanoGrotesque-Light ☞" charset="0"/>
                <a:ea typeface="GalanoGrotesque-Light ☞" charset="0"/>
                <a:cs typeface="GalanoGrotesque-Light ☞" charset="0"/>
              </a:rPr>
              <a:t> en </a:t>
            </a:r>
            <a:r>
              <a:rPr lang="en-US" dirty="0" err="1" smtClean="0">
                <a:latin typeface="GalanoGrotesque-Light ☞" charset="0"/>
                <a:ea typeface="GalanoGrotesque-Light ☞" charset="0"/>
                <a:cs typeface="GalanoGrotesque-Light ☞" charset="0"/>
              </a:rPr>
              <a:t>cada</a:t>
            </a:r>
            <a:r>
              <a:rPr lang="en-US" dirty="0" smtClean="0">
                <a:latin typeface="GalanoGrotesque-Light ☞" charset="0"/>
                <a:ea typeface="GalanoGrotesque-Light ☞" charset="0"/>
                <a:cs typeface="GalanoGrotesque-Light ☞" charset="0"/>
              </a:rPr>
              <a:t> region</a:t>
            </a:r>
            <a:endParaRPr lang="en-US" dirty="0">
              <a:latin typeface="GalanoGrotesque-Light ☞" charset="0"/>
              <a:ea typeface="GalanoGrotesque-Light ☞" charset="0"/>
              <a:cs typeface="GalanoGrotesque-Light ☞" charset="0"/>
            </a:endParaRPr>
          </a:p>
          <a:p>
            <a:pPr marL="285750" indent="-285750">
              <a:buFont typeface="Arial" pitchFamily="34" charset="0"/>
              <a:buChar char="•"/>
            </a:pPr>
            <a:r>
              <a:rPr lang="es-ES" dirty="0">
                <a:latin typeface="GalanoGrotesque-Light ☞" charset="0"/>
                <a:ea typeface="GalanoGrotesque-Light ☞" charset="0"/>
                <a:cs typeface="GalanoGrotesque-Light ☞" charset="0"/>
              </a:rPr>
              <a:t>Segunda fase del BID </a:t>
            </a:r>
            <a:r>
              <a:rPr lang="es-ES" dirty="0" smtClean="0">
                <a:latin typeface="GalanoGrotesque-Light ☞" charset="0"/>
                <a:ea typeface="GalanoGrotesque-Light ☞" charset="0"/>
                <a:cs typeface="GalanoGrotesque-Light ☞" charset="0"/>
              </a:rPr>
              <a:t>2020</a:t>
            </a:r>
            <a:endParaRPr lang="es-ES" dirty="0">
              <a:latin typeface="GalanoGrotesque-Light ☞" charset="0"/>
              <a:ea typeface="GalanoGrotesque-Light ☞" charset="0"/>
              <a:cs typeface="GalanoGrotesque-Light ☞" charset="0"/>
            </a:endParaRPr>
          </a:p>
          <a:p>
            <a:pPr marL="285750" indent="-285750">
              <a:buFont typeface="Arial" pitchFamily="34" charset="0"/>
              <a:buChar char="•"/>
            </a:pPr>
            <a:r>
              <a:rPr lang="es-ES" dirty="0">
                <a:latin typeface="GalanoGrotesque-Light ☞" charset="0"/>
                <a:ea typeface="GalanoGrotesque-Light ☞" charset="0"/>
                <a:cs typeface="GalanoGrotesque-Light ☞" charset="0"/>
              </a:rPr>
              <a:t>Cuarta convocatoria </a:t>
            </a:r>
            <a:r>
              <a:rPr lang="es-ES" dirty="0" smtClean="0">
                <a:latin typeface="GalanoGrotesque-Light ☞" charset="0"/>
                <a:ea typeface="GalanoGrotesque-Light ☞" charset="0"/>
                <a:cs typeface="GalanoGrotesque-Light ☞" charset="0"/>
              </a:rPr>
              <a:t>BIFA</a:t>
            </a:r>
            <a:endParaRPr lang="es-ES" dirty="0">
              <a:latin typeface="GalanoGrotesque-Light ☞" charset="0"/>
              <a:ea typeface="GalanoGrotesque-Light ☞" charset="0"/>
              <a:cs typeface="GalanoGrotesque-Light ☞" charset="0"/>
            </a:endParaRPr>
          </a:p>
          <a:p>
            <a:pPr marL="285750" indent="-285750">
              <a:buFont typeface="Arial" pitchFamily="34" charset="0"/>
              <a:buChar char="•"/>
            </a:pPr>
            <a:r>
              <a:rPr lang="es-ES" dirty="0">
                <a:latin typeface="GalanoGrotesque-Light ☞" charset="0"/>
                <a:ea typeface="GalanoGrotesque-Light ☞" charset="0"/>
                <a:cs typeface="GalanoGrotesque-Light ☞" charset="0"/>
              </a:rPr>
              <a:t>Nuevas fuentes de financiación para </a:t>
            </a:r>
            <a:r>
              <a:rPr lang="es-ES" dirty="0" smtClean="0">
                <a:latin typeface="GalanoGrotesque-Light ☞" charset="0"/>
                <a:ea typeface="GalanoGrotesque-Light ☞" charset="0"/>
                <a:cs typeface="GalanoGrotesque-Light ☞" charset="0"/>
              </a:rPr>
              <a:t>apoyar </a:t>
            </a:r>
            <a:r>
              <a:rPr lang="es-ES" dirty="0">
                <a:latin typeface="GalanoGrotesque-Light ☞" charset="0"/>
                <a:ea typeface="GalanoGrotesque-Light ☞" charset="0"/>
                <a:cs typeface="GalanoGrotesque-Light ☞" charset="0"/>
              </a:rPr>
              <a:t>la capacitación para movilizar datos en todas las regiones </a:t>
            </a:r>
            <a:r>
              <a:rPr lang="es-ES" dirty="0" smtClean="0">
                <a:latin typeface="GalanoGrotesque-Light ☞" charset="0"/>
                <a:ea typeface="GalanoGrotesque-Light ☞" charset="0"/>
                <a:cs typeface="GalanoGrotesque-Light ☞" charset="0"/>
              </a:rPr>
              <a:t>(fondos de Alemania, Finlandia, Noruega</a:t>
            </a:r>
            <a:r>
              <a:rPr lang="en-US" dirty="0" smtClean="0">
                <a:latin typeface="GalanoGrotesque-Light ☞" charset="0"/>
                <a:ea typeface="GalanoGrotesque-Light ☞" charset="0"/>
                <a:cs typeface="GalanoGrotesque-Light ☞" charset="0"/>
              </a:rPr>
              <a:t> para </a:t>
            </a:r>
            <a:r>
              <a:rPr lang="en-US" dirty="0" err="1" smtClean="0">
                <a:latin typeface="GalanoGrotesque-Light ☞" charset="0"/>
                <a:ea typeface="GalanoGrotesque-Light ☞" charset="0"/>
                <a:cs typeface="GalanoGrotesque-Light ☞" charset="0"/>
              </a:rPr>
              <a:t>actividades</a:t>
            </a:r>
            <a:r>
              <a:rPr lang="en-US" dirty="0" smtClean="0">
                <a:latin typeface="GalanoGrotesque-Light ☞" charset="0"/>
                <a:ea typeface="GalanoGrotesque-Light ☞" charset="0"/>
                <a:cs typeface="GalanoGrotesque-Light ☞" charset="0"/>
              </a:rPr>
              <a:t> </a:t>
            </a:r>
            <a:r>
              <a:rPr lang="en-US" dirty="0" err="1" smtClean="0">
                <a:latin typeface="GalanoGrotesque-Light ☞" charset="0"/>
                <a:ea typeface="GalanoGrotesque-Light ☞" charset="0"/>
                <a:cs typeface="GalanoGrotesque-Light ☞" charset="0"/>
              </a:rPr>
              <a:t>adicionales</a:t>
            </a:r>
            <a:r>
              <a:rPr lang="en-US" dirty="0" smtClean="0">
                <a:latin typeface="GalanoGrotesque-Light ☞" charset="0"/>
                <a:ea typeface="GalanoGrotesque-Light ☞" charset="0"/>
                <a:cs typeface="GalanoGrotesque-Light ☞" charset="0"/>
              </a:rPr>
              <a:t> de </a:t>
            </a:r>
            <a:r>
              <a:rPr lang="en-US" dirty="0" err="1" smtClean="0">
                <a:latin typeface="GalanoGrotesque-Light ☞" charset="0"/>
                <a:ea typeface="GalanoGrotesque-Light ☞" charset="0"/>
                <a:cs typeface="GalanoGrotesque-Light ☞" charset="0"/>
              </a:rPr>
              <a:t>capacitación</a:t>
            </a:r>
            <a:r>
              <a:rPr lang="en-US" dirty="0" smtClean="0">
                <a:latin typeface="GalanoGrotesque-Light ☞" charset="0"/>
                <a:ea typeface="GalanoGrotesque-Light ☞" charset="0"/>
                <a:cs typeface="GalanoGrotesque-Light ☞" charset="0"/>
              </a:rPr>
              <a:t>)</a:t>
            </a:r>
            <a:endParaRPr lang="es-ES" dirty="0">
              <a:latin typeface="GalanoGrotesque-Light ☞" charset="0"/>
              <a:ea typeface="GalanoGrotesque-Light ☞" charset="0"/>
              <a:cs typeface="GalanoGrotesque-Light ☞" charset="0"/>
            </a:endParaRPr>
          </a:p>
          <a:p>
            <a:pPr marL="285750" indent="-285750">
              <a:buFont typeface="Arial" pitchFamily="34" charset="0"/>
              <a:buChar char="•"/>
            </a:pPr>
            <a:r>
              <a:rPr lang="es-ES" dirty="0" smtClean="0">
                <a:latin typeface="GalanoGrotesque-Light ☞" charset="0"/>
                <a:ea typeface="GalanoGrotesque-Light ☞" charset="0"/>
                <a:cs typeface="GalanoGrotesque-Light ☞" charset="0"/>
              </a:rPr>
              <a:t>Nuevas convocatorias de Premios </a:t>
            </a:r>
            <a:r>
              <a:rPr lang="es-ES" dirty="0" err="1">
                <a:latin typeface="GalanoGrotesque-Light ☞" charset="0"/>
                <a:ea typeface="GalanoGrotesque-Light ☞" charset="0"/>
                <a:cs typeface="GalanoGrotesque-Light ☞" charset="0"/>
              </a:rPr>
              <a:t>Ebbe</a:t>
            </a:r>
            <a:r>
              <a:rPr lang="es-ES" dirty="0">
                <a:latin typeface="GalanoGrotesque-Light ☞" charset="0"/>
                <a:ea typeface="GalanoGrotesque-Light ☞" charset="0"/>
                <a:cs typeface="GalanoGrotesque-Light ☞" charset="0"/>
              </a:rPr>
              <a:t> </a:t>
            </a:r>
            <a:r>
              <a:rPr lang="es-ES" dirty="0" err="1">
                <a:latin typeface="GalanoGrotesque-Light ☞" charset="0"/>
                <a:ea typeface="GalanoGrotesque-Light ☞" charset="0"/>
                <a:cs typeface="GalanoGrotesque-Light ☞" charset="0"/>
              </a:rPr>
              <a:t>Nielsen</a:t>
            </a:r>
            <a:r>
              <a:rPr lang="es-ES" dirty="0">
                <a:latin typeface="GalanoGrotesque-Light ☞" charset="0"/>
                <a:ea typeface="GalanoGrotesque-Light ☞" charset="0"/>
                <a:cs typeface="GalanoGrotesque-Light ☞" charset="0"/>
              </a:rPr>
              <a:t> y YRA siguiendo las recomendaciones del Comité </a:t>
            </a:r>
            <a:r>
              <a:rPr lang="es-ES" dirty="0" smtClean="0">
                <a:latin typeface="GalanoGrotesque-Light ☞" charset="0"/>
                <a:ea typeface="GalanoGrotesque-Light ☞" charset="0"/>
                <a:cs typeface="GalanoGrotesque-Light ☞" charset="0"/>
              </a:rPr>
              <a:t>Científico</a:t>
            </a:r>
            <a:endParaRPr lang="es-ES" dirty="0">
              <a:latin typeface="GalanoGrotesque-Light ☞" charset="0"/>
              <a:ea typeface="GalanoGrotesque-Light ☞" charset="0"/>
              <a:cs typeface="GalanoGrotesque-Light ☞" charset="0"/>
            </a:endParaRPr>
          </a:p>
        </p:txBody>
      </p:sp>
      <p:pic>
        <p:nvPicPr>
          <p:cNvPr id="8" name="7 Marcador de posición de imagen"/>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058" r="3058"/>
          <a:stretch>
            <a:fillRect/>
          </a:stretch>
        </p:blipFill>
        <p:spPr/>
      </p:pic>
    </p:spTree>
    <p:extLst>
      <p:ext uri="{BB962C8B-B14F-4D97-AF65-F5344CB8AC3E}">
        <p14:creationId xmlns:p14="http://schemas.microsoft.com/office/powerpoint/2010/main" val="9341689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61600" y="6181436"/>
            <a:ext cx="1092200" cy="203200"/>
          </a:xfrm>
          <a:prstGeom prst="rect">
            <a:avLst/>
          </a:prstGeom>
        </p:spPr>
      </p:pic>
      <p:sp>
        <p:nvSpPr>
          <p:cNvPr id="4" name="TextBox 3"/>
          <p:cNvSpPr txBox="1"/>
          <p:nvPr/>
        </p:nvSpPr>
        <p:spPr>
          <a:xfrm>
            <a:off x="974035" y="1825203"/>
            <a:ext cx="10465903" cy="3447098"/>
          </a:xfrm>
          <a:prstGeom prst="rect">
            <a:avLst/>
          </a:prstGeom>
          <a:noFill/>
        </p:spPr>
        <p:txBody>
          <a:bodyPr wrap="square" rtlCol="0">
            <a:spAutoFit/>
          </a:bodyPr>
          <a:lstStyle/>
          <a:p>
            <a:endParaRPr lang="es-ES_tradnl" dirty="0">
              <a:solidFill>
                <a:srgbClr val="3A67A2"/>
              </a:solidFill>
              <a:latin typeface="GalanoGrotesque-SemiBold ☞" charset="0"/>
              <a:ea typeface="GalanoGrotesque-SemiBold ☞" charset="0"/>
              <a:cs typeface="GalanoGrotesque-SemiBold ☞" charset="0"/>
            </a:endParaRPr>
          </a:p>
          <a:p>
            <a:pPr algn="ctr"/>
            <a:r>
              <a:rPr lang="es-ES" sz="4000" dirty="0">
                <a:solidFill>
                  <a:srgbClr val="6E96CC"/>
                </a:solidFill>
                <a:latin typeface="GalanoGrotesque-SemiBold ☞" charset="0"/>
                <a:ea typeface="GalanoGrotesque-SemiBold ☞" charset="0"/>
                <a:cs typeface="GalanoGrotesque-SemiBold ☞" charset="0"/>
              </a:rPr>
              <a:t>La misión fundamental de GBIF es dar acceso </a:t>
            </a:r>
            <a:r>
              <a:rPr lang="es-ES" sz="4000" dirty="0" smtClean="0">
                <a:solidFill>
                  <a:srgbClr val="6E96CC"/>
                </a:solidFill>
                <a:latin typeface="GalanoGrotesque-SemiBold ☞" charset="0"/>
                <a:ea typeface="GalanoGrotesque-SemiBold ☞" charset="0"/>
                <a:cs typeface="GalanoGrotesque-SemiBold ☞" charset="0"/>
              </a:rPr>
              <a:t>a </a:t>
            </a:r>
            <a:r>
              <a:rPr lang="es-ES" sz="4000" dirty="0">
                <a:solidFill>
                  <a:srgbClr val="6E96CC"/>
                </a:solidFill>
                <a:latin typeface="GalanoGrotesque-SemiBold ☞" charset="0"/>
                <a:ea typeface="GalanoGrotesque-SemiBold ☞" charset="0"/>
                <a:cs typeface="GalanoGrotesque-SemiBold ☞" charset="0"/>
              </a:rPr>
              <a:t>datos de biodiversidad de todo el mundo para apoyar la investigación científica, fomentar la conservación biológica y favorecer el desarrollo </a:t>
            </a:r>
            <a:r>
              <a:rPr lang="es-ES" sz="4000" dirty="0" smtClean="0">
                <a:solidFill>
                  <a:srgbClr val="6E96CC"/>
                </a:solidFill>
                <a:latin typeface="GalanoGrotesque-SemiBold ☞" charset="0"/>
                <a:ea typeface="GalanoGrotesque-SemiBold ☞" charset="0"/>
                <a:cs typeface="GalanoGrotesque-SemiBold ☞" charset="0"/>
              </a:rPr>
              <a:t>sostenible</a:t>
            </a:r>
            <a:r>
              <a:rPr lang="es-ES_tradnl" sz="4000" dirty="0" smtClean="0">
                <a:solidFill>
                  <a:srgbClr val="6E96CC"/>
                </a:solidFill>
                <a:latin typeface="GalanoGrotesque-SemiBold ☞" charset="0"/>
                <a:ea typeface="GalanoGrotesque-SemiBold ☞" charset="0"/>
                <a:cs typeface="GalanoGrotesque-SemiBold ☞" charset="0"/>
              </a:rPr>
              <a:t> </a:t>
            </a:r>
            <a:endParaRPr lang="es-ES_tradnl" sz="4000" dirty="0">
              <a:solidFill>
                <a:srgbClr val="6E96CC"/>
              </a:solidFill>
              <a:latin typeface="GalanoGrotesque-SemiBold ☞" charset="0"/>
              <a:ea typeface="GalanoGrotesque-SemiBold ☞" charset="0"/>
              <a:cs typeface="GalanoGrotesque-SemiBold ☞" charset="0"/>
            </a:endParaRPr>
          </a:p>
        </p:txBody>
      </p:sp>
    </p:spTree>
    <p:extLst>
      <p:ext uri="{BB962C8B-B14F-4D97-AF65-F5344CB8AC3E}">
        <p14:creationId xmlns:p14="http://schemas.microsoft.com/office/powerpoint/2010/main" val="12555767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p:cNvSpPr txBox="1"/>
          <p:nvPr/>
        </p:nvSpPr>
        <p:spPr>
          <a:xfrm>
            <a:off x="745237" y="2281897"/>
            <a:ext cx="5350763" cy="2862322"/>
          </a:xfrm>
          <a:prstGeom prst="rect">
            <a:avLst/>
          </a:prstGeom>
          <a:noFill/>
        </p:spPr>
        <p:txBody>
          <a:bodyPr wrap="square" rtlCol="0">
            <a:spAutoFit/>
          </a:bodyPr>
          <a:lstStyle/>
          <a:p>
            <a:pPr marL="285750" indent="-285750">
              <a:buFont typeface="Arial" pitchFamily="34" charset="0"/>
              <a:buChar char="•"/>
            </a:pPr>
            <a:r>
              <a:rPr lang="en-US" dirty="0" err="1" smtClean="0">
                <a:latin typeface="GalanoGrotesque-Light ☞" charset="0"/>
                <a:ea typeface="GalanoGrotesque-Light ☞" charset="0"/>
                <a:cs typeface="GalanoGrotesque-Light ☞" charset="0"/>
              </a:rPr>
              <a:t>Explorar</a:t>
            </a:r>
            <a:r>
              <a:rPr lang="en-US" dirty="0" smtClean="0">
                <a:latin typeface="GalanoGrotesque-Light ☞" charset="0"/>
                <a:ea typeface="GalanoGrotesque-Light ☞" charset="0"/>
                <a:cs typeface="GalanoGrotesque-Light ☞" charset="0"/>
              </a:rPr>
              <a:t> </a:t>
            </a:r>
            <a:r>
              <a:rPr lang="en-US" dirty="0" err="1" smtClean="0">
                <a:latin typeface="GalanoGrotesque-Light ☞" charset="0"/>
                <a:ea typeface="GalanoGrotesque-Light ☞" charset="0"/>
                <a:cs typeface="GalanoGrotesque-Light ☞" charset="0"/>
              </a:rPr>
              <a:t>una</a:t>
            </a:r>
            <a:r>
              <a:rPr lang="en-US" dirty="0" smtClean="0">
                <a:latin typeface="GalanoGrotesque-Light ☞" charset="0"/>
                <a:ea typeface="GalanoGrotesque-Light ☞" charset="0"/>
                <a:cs typeface="GalanoGrotesque-Light ☞" charset="0"/>
              </a:rPr>
              <a:t> </a:t>
            </a:r>
            <a:r>
              <a:rPr lang="en-US" dirty="0" err="1" smtClean="0">
                <a:latin typeface="GalanoGrotesque-Light ☞" charset="0"/>
                <a:ea typeface="GalanoGrotesque-Light ☞" charset="0"/>
                <a:cs typeface="GalanoGrotesque-Light ☞" charset="0"/>
              </a:rPr>
              <a:t>mejor</a:t>
            </a:r>
            <a:r>
              <a:rPr lang="en-US" dirty="0" smtClean="0">
                <a:latin typeface="GalanoGrotesque-Light ☞" charset="0"/>
                <a:ea typeface="GalanoGrotesque-Light ☞" charset="0"/>
                <a:cs typeface="GalanoGrotesque-Light ☞" charset="0"/>
              </a:rPr>
              <a:t> </a:t>
            </a:r>
            <a:r>
              <a:rPr lang="en-US" dirty="0" err="1" smtClean="0">
                <a:latin typeface="GalanoGrotesque-Light ☞" charset="0"/>
                <a:ea typeface="GalanoGrotesque-Light ☞" charset="0"/>
                <a:cs typeface="GalanoGrotesque-Light ☞" charset="0"/>
              </a:rPr>
              <a:t>visibilidad</a:t>
            </a:r>
            <a:r>
              <a:rPr lang="en-US" dirty="0" smtClean="0">
                <a:latin typeface="GalanoGrotesque-Light ☞" charset="0"/>
                <a:ea typeface="GalanoGrotesque-Light ☞" charset="0"/>
                <a:cs typeface="GalanoGrotesque-Light ☞" charset="0"/>
              </a:rPr>
              <a:t> de los </a:t>
            </a:r>
            <a:r>
              <a:rPr lang="en-US" dirty="0" err="1" smtClean="0">
                <a:latin typeface="GalanoGrotesque-Light ☞" charset="0"/>
                <a:ea typeface="GalanoGrotesque-Light ☞" charset="0"/>
                <a:cs typeface="GalanoGrotesque-Light ☞" charset="0"/>
              </a:rPr>
              <a:t>juegos</a:t>
            </a:r>
            <a:r>
              <a:rPr lang="en-US" dirty="0" smtClean="0">
                <a:latin typeface="GalanoGrotesque-Light ☞" charset="0"/>
                <a:ea typeface="GalanoGrotesque-Light ☞" charset="0"/>
                <a:cs typeface="GalanoGrotesque-Light ☞" charset="0"/>
              </a:rPr>
              <a:t> de </a:t>
            </a:r>
            <a:r>
              <a:rPr lang="en-US" dirty="0" err="1" smtClean="0">
                <a:latin typeface="GalanoGrotesque-Light ☞" charset="0"/>
                <a:ea typeface="GalanoGrotesque-Light ☞" charset="0"/>
                <a:cs typeface="GalanoGrotesque-Light ☞" charset="0"/>
              </a:rPr>
              <a:t>datos</a:t>
            </a:r>
            <a:r>
              <a:rPr lang="en-US" dirty="0" smtClean="0">
                <a:latin typeface="GalanoGrotesque-Light ☞" charset="0"/>
                <a:ea typeface="GalanoGrotesque-Light ☞" charset="0"/>
                <a:cs typeface="GalanoGrotesque-Light ☞" charset="0"/>
              </a:rPr>
              <a:t> </a:t>
            </a:r>
            <a:r>
              <a:rPr lang="en-US" dirty="0" err="1" smtClean="0">
                <a:latin typeface="GalanoGrotesque-Light ☞" charset="0"/>
                <a:ea typeface="GalanoGrotesque-Light ☞" charset="0"/>
                <a:cs typeface="GalanoGrotesque-Light ☞" charset="0"/>
              </a:rPr>
              <a:t>tipo</a:t>
            </a:r>
            <a:r>
              <a:rPr lang="en-US" dirty="0" smtClean="0">
                <a:latin typeface="GalanoGrotesque-Light ☞" charset="0"/>
                <a:ea typeface="GalanoGrotesque-Light ☞" charset="0"/>
                <a:cs typeface="GalanoGrotesque-Light ☞" charset="0"/>
              </a:rPr>
              <a:t> </a:t>
            </a:r>
            <a:r>
              <a:rPr lang="en-US" i="1" dirty="0" smtClean="0">
                <a:latin typeface="GalanoGrotesque-Light ☞" charset="0"/>
                <a:ea typeface="GalanoGrotesque-Light ☞" charset="0"/>
                <a:cs typeface="GalanoGrotesque-Light ☞" charset="0"/>
              </a:rPr>
              <a:t>sampling </a:t>
            </a:r>
            <a:r>
              <a:rPr lang="en-US" i="1" dirty="0">
                <a:latin typeface="GalanoGrotesque-Light ☞" charset="0"/>
                <a:ea typeface="GalanoGrotesque-Light ☞" charset="0"/>
                <a:cs typeface="GalanoGrotesque-Light ☞" charset="0"/>
              </a:rPr>
              <a:t>event data </a:t>
            </a:r>
            <a:r>
              <a:rPr lang="en-US" dirty="0" err="1">
                <a:latin typeface="GalanoGrotesque-Light ☞" charset="0"/>
                <a:ea typeface="GalanoGrotesque-Light ☞" charset="0"/>
                <a:cs typeface="GalanoGrotesque-Light ☞" charset="0"/>
              </a:rPr>
              <a:t>e</a:t>
            </a:r>
            <a:r>
              <a:rPr lang="en-US" dirty="0" err="1" smtClean="0">
                <a:latin typeface="GalanoGrotesque-Light ☞" charset="0"/>
                <a:ea typeface="GalanoGrotesque-Light ☞" charset="0"/>
                <a:cs typeface="GalanoGrotesque-Light ☞" charset="0"/>
              </a:rPr>
              <a:t>n</a:t>
            </a:r>
            <a:r>
              <a:rPr lang="en-US" dirty="0" smtClean="0">
                <a:latin typeface="GalanoGrotesque-Light ☞" charset="0"/>
                <a:ea typeface="GalanoGrotesque-Light ☞" charset="0"/>
                <a:cs typeface="GalanoGrotesque-Light ☞" charset="0"/>
              </a:rPr>
              <a:t> GBIF.org</a:t>
            </a:r>
            <a:endParaRPr lang="en-US" dirty="0" smtClean="0">
              <a:solidFill>
                <a:srgbClr val="FF0000"/>
              </a:solidFill>
              <a:latin typeface="GalanoGrotesque-Light ☞" charset="0"/>
              <a:ea typeface="GalanoGrotesque-Light ☞" charset="0"/>
              <a:cs typeface="GalanoGrotesque-Light ☞" charset="0"/>
            </a:endParaRPr>
          </a:p>
          <a:p>
            <a:pPr marL="285750" indent="-285750">
              <a:buFont typeface="Arial" pitchFamily="34" charset="0"/>
              <a:buChar char="•"/>
            </a:pPr>
            <a:r>
              <a:rPr lang="en-US" dirty="0" smtClean="0">
                <a:latin typeface="GalanoGrotesque-Light ☞" charset="0"/>
                <a:ea typeface="GalanoGrotesque-Light ☞" charset="0"/>
                <a:cs typeface="GalanoGrotesque-Light ☞" charset="0"/>
              </a:rPr>
              <a:t>Nuevo </a:t>
            </a:r>
            <a:r>
              <a:rPr lang="en-US" dirty="0" err="1" smtClean="0">
                <a:latin typeface="GalanoGrotesque-Light ☞" charset="0"/>
                <a:ea typeface="GalanoGrotesque-Light ☞" charset="0"/>
                <a:cs typeface="GalanoGrotesque-Light ☞" charset="0"/>
              </a:rPr>
              <a:t>modelo</a:t>
            </a:r>
            <a:r>
              <a:rPr lang="en-US" dirty="0" smtClean="0">
                <a:latin typeface="GalanoGrotesque-Light ☞" charset="0"/>
                <a:ea typeface="GalanoGrotesque-Light ☞" charset="0"/>
                <a:cs typeface="GalanoGrotesque-Light ☞" charset="0"/>
              </a:rPr>
              <a:t> de </a:t>
            </a:r>
            <a:r>
              <a:rPr lang="en-US" dirty="0" err="1" smtClean="0">
                <a:latin typeface="GalanoGrotesque-Light ☞" charset="0"/>
                <a:ea typeface="GalanoGrotesque-Light ☞" charset="0"/>
                <a:cs typeface="GalanoGrotesque-Light ☞" charset="0"/>
              </a:rPr>
              <a:t>información</a:t>
            </a:r>
            <a:r>
              <a:rPr lang="en-US" dirty="0" smtClean="0">
                <a:latin typeface="GalanoGrotesque-Light ☞" charset="0"/>
                <a:ea typeface="GalanoGrotesque-Light ☞" charset="0"/>
                <a:cs typeface="GalanoGrotesque-Light ☞" charset="0"/>
              </a:rPr>
              <a:t> de GBIF </a:t>
            </a:r>
            <a:r>
              <a:rPr lang="en-US" dirty="0" err="1" smtClean="0">
                <a:latin typeface="GalanoGrotesque-Light ☞" charset="0"/>
                <a:ea typeface="GalanoGrotesque-Light ☞" charset="0"/>
                <a:cs typeface="GalanoGrotesque-Light ☞" charset="0"/>
              </a:rPr>
              <a:t>en</a:t>
            </a:r>
            <a:r>
              <a:rPr lang="en-US" dirty="0" smtClean="0">
                <a:latin typeface="GalanoGrotesque-Light ☞" charset="0"/>
                <a:ea typeface="GalanoGrotesque-Light ☞" charset="0"/>
                <a:cs typeface="GalanoGrotesque-Light ☞" charset="0"/>
              </a:rPr>
              <a:t> </a:t>
            </a:r>
            <a:r>
              <a:rPr lang="en-US" dirty="0" err="1" smtClean="0">
                <a:latin typeface="GalanoGrotesque-Light ☞" charset="0"/>
                <a:ea typeface="GalanoGrotesque-Light ☞" charset="0"/>
                <a:cs typeface="GalanoGrotesque-Light ☞" charset="0"/>
              </a:rPr>
              <a:t>consulta</a:t>
            </a:r>
            <a:r>
              <a:rPr lang="en-US" dirty="0" smtClean="0">
                <a:latin typeface="GalanoGrotesque-Light ☞" charset="0"/>
                <a:ea typeface="GalanoGrotesque-Light ☞" charset="0"/>
                <a:cs typeface="GalanoGrotesque-Light ☞" charset="0"/>
              </a:rPr>
              <a:t> con la </a:t>
            </a:r>
            <a:r>
              <a:rPr lang="en-US" dirty="0" err="1" smtClean="0">
                <a:latin typeface="GalanoGrotesque-Light ☞" charset="0"/>
                <a:ea typeface="GalanoGrotesque-Light ☞" charset="0"/>
                <a:cs typeface="GalanoGrotesque-Light ☞" charset="0"/>
              </a:rPr>
              <a:t>comunidad</a:t>
            </a:r>
            <a:r>
              <a:rPr lang="en-US" dirty="0" smtClean="0">
                <a:latin typeface="GalanoGrotesque-Light ☞" charset="0"/>
                <a:ea typeface="GalanoGrotesque-Light ☞" charset="0"/>
                <a:cs typeface="GalanoGrotesque-Light ☞" charset="0"/>
              </a:rPr>
              <a:t> de </a:t>
            </a:r>
            <a:r>
              <a:rPr lang="en-US" dirty="0" err="1" smtClean="0">
                <a:latin typeface="GalanoGrotesque-Light ☞" charset="0"/>
                <a:ea typeface="GalanoGrotesque-Light ☞" charset="0"/>
                <a:cs typeface="GalanoGrotesque-Light ☞" charset="0"/>
              </a:rPr>
              <a:t>expertos</a:t>
            </a:r>
            <a:r>
              <a:rPr lang="en-US" dirty="0" smtClean="0">
                <a:latin typeface="GalanoGrotesque-Light ☞" charset="0"/>
                <a:ea typeface="GalanoGrotesque-Light ☞" charset="0"/>
                <a:cs typeface="GalanoGrotesque-Light ☞" charset="0"/>
              </a:rPr>
              <a:t>. 2 </a:t>
            </a:r>
            <a:r>
              <a:rPr lang="en-US" dirty="0" err="1" smtClean="0">
                <a:latin typeface="GalanoGrotesque-Light ☞" charset="0"/>
                <a:ea typeface="GalanoGrotesque-Light ☞" charset="0"/>
                <a:cs typeface="GalanoGrotesque-Light ☞" charset="0"/>
              </a:rPr>
              <a:t>talleres</a:t>
            </a:r>
            <a:r>
              <a:rPr lang="en-US" dirty="0" smtClean="0">
                <a:latin typeface="GalanoGrotesque-Light ☞" charset="0"/>
                <a:ea typeface="GalanoGrotesque-Light ☞" charset="0"/>
                <a:cs typeface="GalanoGrotesque-Light ☞" charset="0"/>
              </a:rPr>
              <a:t>. </a:t>
            </a:r>
          </a:p>
          <a:p>
            <a:pPr marL="285750" indent="-285750">
              <a:buFont typeface="Arial" pitchFamily="34" charset="0"/>
              <a:buChar char="•"/>
            </a:pPr>
            <a:r>
              <a:rPr lang="en-US" dirty="0" err="1" smtClean="0">
                <a:latin typeface="GalanoGrotesque-Light ☞" charset="0"/>
                <a:ea typeface="GalanoGrotesque-Light ☞" charset="0"/>
                <a:cs typeface="GalanoGrotesque-Light ☞" charset="0"/>
              </a:rPr>
              <a:t>Creación</a:t>
            </a:r>
            <a:r>
              <a:rPr lang="en-US" dirty="0" smtClean="0">
                <a:latin typeface="GalanoGrotesque-Light ☞" charset="0"/>
                <a:ea typeface="GalanoGrotesque-Light ☞" charset="0"/>
                <a:cs typeface="GalanoGrotesque-Light ☞" charset="0"/>
              </a:rPr>
              <a:t> de los </a:t>
            </a:r>
            <a:r>
              <a:rPr lang="en-US" dirty="0" err="1" smtClean="0">
                <a:latin typeface="GalanoGrotesque-Light ☞" charset="0"/>
                <a:ea typeface="GalanoGrotesque-Light ☞" charset="0"/>
                <a:cs typeface="GalanoGrotesque-Light ☞" charset="0"/>
              </a:rPr>
              <a:t>estándares</a:t>
            </a:r>
            <a:r>
              <a:rPr lang="en-US" dirty="0" smtClean="0">
                <a:latin typeface="GalanoGrotesque-Light ☞" charset="0"/>
                <a:ea typeface="GalanoGrotesque-Light ☞" charset="0"/>
                <a:cs typeface="GalanoGrotesque-Light ☞" charset="0"/>
              </a:rPr>
              <a:t> </a:t>
            </a:r>
            <a:r>
              <a:rPr lang="en-US" dirty="0" err="1" smtClean="0">
                <a:latin typeface="GalanoGrotesque-Light ☞" charset="0"/>
                <a:ea typeface="GalanoGrotesque-Light ☞" charset="0"/>
                <a:cs typeface="GalanoGrotesque-Light ☞" charset="0"/>
              </a:rPr>
              <a:t>necesarios</a:t>
            </a:r>
            <a:endParaRPr lang="en-US" dirty="0" smtClean="0">
              <a:latin typeface="GalanoGrotesque-Light ☞" charset="0"/>
              <a:ea typeface="GalanoGrotesque-Light ☞" charset="0"/>
              <a:cs typeface="GalanoGrotesque-Light ☞" charset="0"/>
            </a:endParaRPr>
          </a:p>
          <a:p>
            <a:pPr marL="285750" indent="-285750">
              <a:buFont typeface="Arial" pitchFamily="34" charset="0"/>
              <a:buChar char="•"/>
            </a:pPr>
            <a:r>
              <a:rPr lang="es-ES" dirty="0" smtClean="0">
                <a:latin typeface="GalanoGrotesque-Light ☞" charset="0"/>
                <a:ea typeface="GalanoGrotesque-Light ☞" charset="0"/>
                <a:cs typeface="GalanoGrotesque-Light ☞" charset="0"/>
              </a:rPr>
              <a:t>Rediseño del IPT, más intuitivo, que admitan estos nuevos perfiles, conjunto de herramientas</a:t>
            </a:r>
          </a:p>
          <a:p>
            <a:pPr marL="285750" indent="-285750">
              <a:buFont typeface="Arial" pitchFamily="34" charset="0"/>
              <a:buChar char="•"/>
            </a:pPr>
            <a:r>
              <a:rPr lang="es-ES" dirty="0" smtClean="0">
                <a:latin typeface="GalanoGrotesque-Light ☞" charset="0"/>
                <a:ea typeface="GalanoGrotesque-Light ☞" charset="0"/>
                <a:cs typeface="GalanoGrotesque-Light ☞" charset="0"/>
              </a:rPr>
              <a:t>Documentación de este modelo  </a:t>
            </a:r>
          </a:p>
          <a:p>
            <a:pPr marL="285750" indent="-285750">
              <a:buFont typeface="Arial" pitchFamily="34" charset="0"/>
              <a:buChar char="•"/>
            </a:pPr>
            <a:r>
              <a:rPr lang="es-ES" dirty="0" smtClean="0">
                <a:latin typeface="GalanoGrotesque-Light ☞" charset="0"/>
                <a:ea typeface="GalanoGrotesque-Light ☞" charset="0"/>
                <a:cs typeface="GalanoGrotesque-Light ☞" charset="0"/>
              </a:rPr>
              <a:t>Primer modelo en 2019</a:t>
            </a:r>
          </a:p>
        </p:txBody>
      </p:sp>
      <p:pic>
        <p:nvPicPr>
          <p:cNvPr id="3" name="2 Marcador de posición de imagen"/>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45" r="2245"/>
          <a:stretch>
            <a:fillRect/>
          </a:stretch>
        </p:blipFill>
        <p:spPr/>
      </p:pic>
      <p:sp>
        <p:nvSpPr>
          <p:cNvPr id="7" name="TextBox 2"/>
          <p:cNvSpPr txBox="1"/>
          <p:nvPr/>
        </p:nvSpPr>
        <p:spPr>
          <a:xfrm>
            <a:off x="745242" y="927441"/>
            <a:ext cx="3908887" cy="1200329"/>
          </a:xfrm>
          <a:prstGeom prst="rect">
            <a:avLst/>
          </a:prstGeom>
          <a:noFill/>
        </p:spPr>
        <p:txBody>
          <a:bodyPr wrap="square" rtlCol="0">
            <a:spAutoFit/>
          </a:bodyPr>
          <a:lstStyle/>
          <a:p>
            <a:r>
              <a:rPr lang="es-ES_tradnl" sz="7200" b="1" dirty="0" smtClean="0">
                <a:solidFill>
                  <a:srgbClr val="3A67A2"/>
                </a:solidFill>
                <a:latin typeface="GalanoGrotesque-Bold ☞" charset="0"/>
                <a:ea typeface="GalanoGrotesque-Bold ☞" charset="0"/>
                <a:cs typeface="GalanoGrotesque-Bold ☞" charset="0"/>
              </a:rPr>
              <a:t>2</a:t>
            </a:r>
            <a:endParaRPr lang="en-US" b="1" dirty="0">
              <a:solidFill>
                <a:srgbClr val="3A67A2"/>
              </a:solidFill>
              <a:latin typeface="GalanoGrotesque-Bold ☞" charset="0"/>
              <a:ea typeface="GalanoGrotesque-Bold ☞" charset="0"/>
              <a:cs typeface="GalanoGrotesque-Bold ☞" charset="0"/>
            </a:endParaRPr>
          </a:p>
        </p:txBody>
      </p:sp>
      <p:sp>
        <p:nvSpPr>
          <p:cNvPr id="8" name="TextBox 5"/>
          <p:cNvSpPr txBox="1"/>
          <p:nvPr/>
        </p:nvSpPr>
        <p:spPr>
          <a:xfrm>
            <a:off x="1334252" y="1158989"/>
            <a:ext cx="5218948" cy="830997"/>
          </a:xfrm>
          <a:prstGeom prst="rect">
            <a:avLst/>
          </a:prstGeom>
          <a:noFill/>
        </p:spPr>
        <p:txBody>
          <a:bodyPr wrap="square" rtlCol="0">
            <a:spAutoFit/>
          </a:bodyPr>
          <a:lstStyle/>
          <a:p>
            <a:r>
              <a:rPr lang="es-ES" sz="2400" dirty="0">
                <a:solidFill>
                  <a:srgbClr val="37DE98"/>
                </a:solidFill>
                <a:latin typeface="GalanoGrotesque-Light ☞" charset="0"/>
                <a:ea typeface="GalanoGrotesque-Light ☞" charset="0"/>
                <a:cs typeface="GalanoGrotesque-Light ☞" charset="0"/>
              </a:rPr>
              <a:t>Reforzar la infraestructura </a:t>
            </a:r>
            <a:r>
              <a:rPr lang="es-ES_tradnl" sz="2400" dirty="0" smtClean="0">
                <a:solidFill>
                  <a:srgbClr val="37DE98"/>
                </a:solidFill>
                <a:latin typeface="GalanoGrotesque-Light ☞" charset="0"/>
                <a:ea typeface="GalanoGrotesque-Light ☞" charset="0"/>
                <a:cs typeface="GalanoGrotesque-Light ☞" charset="0"/>
              </a:rPr>
              <a:t>2.a.Modernizar estándares de datos</a:t>
            </a:r>
            <a:endParaRPr lang="en-US" sz="2400" dirty="0">
              <a:solidFill>
                <a:srgbClr val="37DE98"/>
              </a:solidFill>
              <a:latin typeface="GalanoGrotesque-Light ☞" charset="0"/>
              <a:ea typeface="GalanoGrotesque-Light ☞" charset="0"/>
              <a:cs typeface="GalanoGrotesque-Light ☞" charset="0"/>
            </a:endParaRPr>
          </a:p>
        </p:txBody>
      </p:sp>
    </p:spTree>
    <p:extLst>
      <p:ext uri="{BB962C8B-B14F-4D97-AF65-F5344CB8AC3E}">
        <p14:creationId xmlns:p14="http://schemas.microsoft.com/office/powerpoint/2010/main" val="21862490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5242" y="927441"/>
            <a:ext cx="3908887" cy="1200329"/>
          </a:xfrm>
          <a:prstGeom prst="rect">
            <a:avLst/>
          </a:prstGeom>
          <a:noFill/>
        </p:spPr>
        <p:txBody>
          <a:bodyPr wrap="square" rtlCol="0">
            <a:spAutoFit/>
          </a:bodyPr>
          <a:lstStyle/>
          <a:p>
            <a:r>
              <a:rPr lang="es-ES_tradnl" sz="7200" b="1" dirty="0" smtClean="0">
                <a:solidFill>
                  <a:srgbClr val="3A67A2"/>
                </a:solidFill>
                <a:latin typeface="GalanoGrotesque-Bold ☞" charset="0"/>
                <a:ea typeface="GalanoGrotesque-Bold ☞" charset="0"/>
                <a:cs typeface="GalanoGrotesque-Bold ☞" charset="0"/>
              </a:rPr>
              <a:t>2</a:t>
            </a:r>
            <a:endParaRPr lang="en-US" b="1" dirty="0">
              <a:solidFill>
                <a:srgbClr val="3A67A2"/>
              </a:solidFill>
              <a:latin typeface="GalanoGrotesque-Bold ☞" charset="0"/>
              <a:ea typeface="GalanoGrotesque-Bold ☞" charset="0"/>
              <a:cs typeface="GalanoGrotesque-Bold ☞" charset="0"/>
            </a:endParaRPr>
          </a:p>
        </p:txBody>
      </p:sp>
      <p:sp>
        <p:nvSpPr>
          <p:cNvPr id="4" name="TextBox 3"/>
          <p:cNvSpPr txBox="1"/>
          <p:nvPr/>
        </p:nvSpPr>
        <p:spPr>
          <a:xfrm>
            <a:off x="745237" y="2281897"/>
            <a:ext cx="5350763" cy="4247317"/>
          </a:xfrm>
          <a:prstGeom prst="rect">
            <a:avLst/>
          </a:prstGeom>
          <a:noFill/>
        </p:spPr>
        <p:txBody>
          <a:bodyPr wrap="square" rtlCol="0">
            <a:spAutoFit/>
          </a:bodyPr>
          <a:lstStyle/>
          <a:p>
            <a:r>
              <a:rPr lang="es-ES" dirty="0" smtClean="0">
                <a:solidFill>
                  <a:srgbClr val="3A67A2"/>
                </a:solidFill>
                <a:latin typeface="GalanoGrotesque-Light ☞" charset="0"/>
                <a:ea typeface="GalanoGrotesque-Light ☞" charset="0"/>
                <a:cs typeface="GalanoGrotesque-Light ☞" charset="0"/>
              </a:rPr>
              <a:t>Catalogue of </a:t>
            </a:r>
            <a:r>
              <a:rPr lang="es-ES" dirty="0" err="1" smtClean="0">
                <a:solidFill>
                  <a:srgbClr val="3A67A2"/>
                </a:solidFill>
                <a:latin typeface="GalanoGrotesque-Light ☞" charset="0"/>
                <a:ea typeface="GalanoGrotesque-Light ☞" charset="0"/>
                <a:cs typeface="GalanoGrotesque-Light ☞" charset="0"/>
              </a:rPr>
              <a:t>Life</a:t>
            </a:r>
            <a:r>
              <a:rPr lang="es-ES" dirty="0" smtClean="0">
                <a:solidFill>
                  <a:srgbClr val="3A67A2"/>
                </a:solidFill>
                <a:latin typeface="GalanoGrotesque-Light ☞" charset="0"/>
                <a:ea typeface="GalanoGrotesque-Light ☞" charset="0"/>
                <a:cs typeface="GalanoGrotesque-Light ☞" charset="0"/>
              </a:rPr>
              <a:t> Plus (</a:t>
            </a:r>
            <a:r>
              <a:rPr lang="es-ES" dirty="0" err="1" smtClean="0">
                <a:solidFill>
                  <a:srgbClr val="3A67A2"/>
                </a:solidFill>
                <a:latin typeface="GalanoGrotesque-Light ☞" charset="0"/>
                <a:ea typeface="GalanoGrotesque-Light ☞" charset="0"/>
                <a:cs typeface="GalanoGrotesque-Light ☞" charset="0"/>
              </a:rPr>
              <a:t>CoL</a:t>
            </a:r>
            <a:r>
              <a:rPr lang="es-ES" dirty="0" smtClean="0">
                <a:solidFill>
                  <a:srgbClr val="3A67A2"/>
                </a:solidFill>
                <a:latin typeface="GalanoGrotesque-Light ☞" charset="0"/>
                <a:ea typeface="GalanoGrotesque-Light ☞" charset="0"/>
                <a:cs typeface="GalanoGrotesque-Light ☞" charset="0"/>
              </a:rPr>
              <a:t>+)</a:t>
            </a:r>
          </a:p>
          <a:p>
            <a:pPr marL="285750" indent="-285750">
              <a:buFont typeface="Arial" pitchFamily="34" charset="0"/>
              <a:buChar char="•"/>
            </a:pPr>
            <a:r>
              <a:rPr lang="es-ES" dirty="0" smtClean="0">
                <a:latin typeface="GalanoGrotesque-Light ☞" charset="0"/>
                <a:ea typeface="GalanoGrotesque-Light ☞" charset="0"/>
                <a:cs typeface="GalanoGrotesque-Light ☞" charset="0"/>
              </a:rPr>
              <a:t>Nueva infraestructura de nombres</a:t>
            </a:r>
          </a:p>
          <a:p>
            <a:pPr marL="285750" indent="-285750">
              <a:buFont typeface="Arial" pitchFamily="34" charset="0"/>
              <a:buChar char="•"/>
            </a:pPr>
            <a:r>
              <a:rPr lang="es-ES" dirty="0" smtClean="0">
                <a:latin typeface="GalanoGrotesque-Light ☞" charset="0"/>
                <a:ea typeface="GalanoGrotesque-Light ☞" charset="0"/>
                <a:cs typeface="GalanoGrotesque-Light ☞" charset="0"/>
              </a:rPr>
              <a:t>Catalogue of </a:t>
            </a:r>
            <a:r>
              <a:rPr lang="es-ES" dirty="0" err="1" smtClean="0">
                <a:latin typeface="GalanoGrotesque-Light ☞" charset="0"/>
                <a:ea typeface="GalanoGrotesque-Light ☞" charset="0"/>
                <a:cs typeface="GalanoGrotesque-Light ☞" charset="0"/>
              </a:rPr>
              <a:t>Life</a:t>
            </a:r>
            <a:r>
              <a:rPr lang="es-ES" dirty="0" smtClean="0">
                <a:latin typeface="GalanoGrotesque-Light ☞" charset="0"/>
                <a:ea typeface="GalanoGrotesque-Light ☞" charset="0"/>
                <a:cs typeface="GalanoGrotesque-Light ☞" charset="0"/>
              </a:rPr>
              <a:t> y GBIF </a:t>
            </a:r>
            <a:r>
              <a:rPr lang="es-ES" dirty="0" err="1" smtClean="0">
                <a:latin typeface="GalanoGrotesque-Light ☞" charset="0"/>
                <a:ea typeface="GalanoGrotesque-Light ☞" charset="0"/>
                <a:cs typeface="GalanoGrotesque-Light ☞" charset="0"/>
              </a:rPr>
              <a:t>Backbone</a:t>
            </a:r>
            <a:r>
              <a:rPr lang="es-ES" dirty="0" smtClean="0">
                <a:latin typeface="GalanoGrotesque-Light ☞" charset="0"/>
                <a:ea typeface="GalanoGrotesque-Light ☞" charset="0"/>
                <a:cs typeface="GalanoGrotesque-Light ☞" charset="0"/>
              </a:rPr>
              <a:t> generados automáticamente y de manera unificada (formando una «</a:t>
            </a:r>
            <a:r>
              <a:rPr lang="es-ES" dirty="0" err="1" smtClean="0">
                <a:latin typeface="GalanoGrotesque-Light ☞" charset="0"/>
                <a:ea typeface="GalanoGrotesque-Light ☞" charset="0"/>
                <a:cs typeface="GalanoGrotesque-Light ☞" charset="0"/>
              </a:rPr>
              <a:t>checklist</a:t>
            </a:r>
            <a:r>
              <a:rPr lang="es-ES" dirty="0" smtClean="0">
                <a:latin typeface="GalanoGrotesque-Light ☞" charset="0"/>
                <a:ea typeface="GalanoGrotesque-Light ☞" charset="0"/>
                <a:cs typeface="GalanoGrotesque-Light ☞" charset="0"/>
              </a:rPr>
              <a:t> provisional»).</a:t>
            </a:r>
          </a:p>
          <a:p>
            <a:pPr marL="285750" indent="-285750">
              <a:buFont typeface="Arial" pitchFamily="34" charset="0"/>
              <a:buChar char="•"/>
            </a:pPr>
            <a:r>
              <a:rPr lang="es-ES" dirty="0" smtClean="0">
                <a:latin typeface="GalanoGrotesque-Light ☞" charset="0"/>
                <a:ea typeface="GalanoGrotesque-Light ☞" charset="0"/>
                <a:cs typeface="GalanoGrotesque-Light ☞" charset="0"/>
              </a:rPr>
              <a:t>Actualizaciones reflejadas directamente en GBIF</a:t>
            </a:r>
          </a:p>
          <a:p>
            <a:pPr marL="285750" indent="-285750">
              <a:buFont typeface="Arial" pitchFamily="34" charset="0"/>
              <a:buChar char="•"/>
            </a:pPr>
            <a:r>
              <a:rPr lang="es-ES" dirty="0" smtClean="0">
                <a:latin typeface="GalanoGrotesque-Light ☞" charset="0"/>
                <a:ea typeface="GalanoGrotesque-Light ☞" charset="0"/>
                <a:cs typeface="GalanoGrotesque-Light ☞" charset="0"/>
              </a:rPr>
              <a:t>Cooperación con GBIF, COL, EOL, BHL</a:t>
            </a:r>
          </a:p>
          <a:p>
            <a:pPr marL="285750" indent="-285750">
              <a:buFont typeface="Arial" pitchFamily="34" charset="0"/>
              <a:buChar char="•"/>
            </a:pPr>
            <a:r>
              <a:rPr lang="es-ES" dirty="0" smtClean="0">
                <a:latin typeface="GalanoGrotesque-Light ☞" charset="0"/>
                <a:ea typeface="GalanoGrotesque-Light ☞" charset="0"/>
                <a:cs typeface="GalanoGrotesque-Light ☞" charset="0"/>
              </a:rPr>
              <a:t>Catálogo de especies lo más completo posible y herramientas que lo hagan sostenible</a:t>
            </a:r>
          </a:p>
          <a:p>
            <a:pPr marL="285750" indent="-285750">
              <a:buFont typeface="Arial" pitchFamily="34" charset="0"/>
              <a:buChar char="•"/>
            </a:pPr>
            <a:endParaRPr lang="es-ES" dirty="0" smtClean="0">
              <a:latin typeface="GalanoGrotesque-Light ☞" charset="0"/>
              <a:ea typeface="GalanoGrotesque-Light ☞" charset="0"/>
              <a:cs typeface="GalanoGrotesque-Light ☞" charset="0"/>
            </a:endParaRPr>
          </a:p>
          <a:p>
            <a:pPr marL="285750" indent="-285750">
              <a:buFont typeface="Arial" pitchFamily="34" charset="0"/>
              <a:buChar char="•"/>
            </a:pPr>
            <a:r>
              <a:rPr lang="es-ES" dirty="0" smtClean="0">
                <a:latin typeface="GalanoGrotesque-Light ☞" charset="0"/>
                <a:ea typeface="GalanoGrotesque-Light ☞" charset="0"/>
                <a:cs typeface="GalanoGrotesque-Light ☞" charset="0"/>
              </a:rPr>
              <a:t>Promover la publicación de </a:t>
            </a:r>
            <a:r>
              <a:rPr lang="es-ES" dirty="0" err="1" smtClean="0">
                <a:latin typeface="GalanoGrotesque-Light ☞" charset="0"/>
                <a:ea typeface="GalanoGrotesque-Light ☞" charset="0"/>
                <a:cs typeface="GalanoGrotesque-Light ☞" charset="0"/>
              </a:rPr>
              <a:t>checklists</a:t>
            </a:r>
            <a:r>
              <a:rPr lang="es-ES" dirty="0" smtClean="0">
                <a:latin typeface="GalanoGrotesque-Light ☞" charset="0"/>
                <a:ea typeface="GalanoGrotesque-Light ☞" charset="0"/>
                <a:cs typeface="GalanoGrotesque-Light ☞" charset="0"/>
              </a:rPr>
              <a:t> en GBIF.org</a:t>
            </a:r>
          </a:p>
          <a:p>
            <a:pPr marL="285750" indent="-285750">
              <a:buFont typeface="Arial" pitchFamily="34" charset="0"/>
              <a:buChar char="•"/>
            </a:pPr>
            <a:endParaRPr lang="es-ES" dirty="0" smtClean="0">
              <a:latin typeface="GalanoGrotesque-Light ☞" charset="0"/>
              <a:ea typeface="GalanoGrotesque-Light ☞" charset="0"/>
              <a:cs typeface="GalanoGrotesque-Light ☞" charset="0"/>
            </a:endParaRPr>
          </a:p>
          <a:p>
            <a:pPr marL="742950" lvl="1" indent="-285750">
              <a:buFont typeface="Arial" pitchFamily="34" charset="0"/>
              <a:buChar char="•"/>
            </a:pPr>
            <a:endParaRPr lang="es-ES" dirty="0" smtClean="0">
              <a:latin typeface="GalanoGrotesque-Light ☞" charset="0"/>
              <a:ea typeface="GalanoGrotesque-Light ☞" charset="0"/>
              <a:cs typeface="GalanoGrotesque-Light ☞" charset="0"/>
            </a:endParaRPr>
          </a:p>
        </p:txBody>
      </p:sp>
      <p:sp>
        <p:nvSpPr>
          <p:cNvPr id="5" name="TextBox 4"/>
          <p:cNvSpPr txBox="1"/>
          <p:nvPr/>
        </p:nvSpPr>
        <p:spPr>
          <a:xfrm>
            <a:off x="745240" y="6181442"/>
            <a:ext cx="3201118" cy="261610"/>
          </a:xfrm>
          <a:prstGeom prst="rect">
            <a:avLst/>
          </a:prstGeom>
          <a:noFill/>
        </p:spPr>
        <p:txBody>
          <a:bodyPr wrap="square" rtlCol="0">
            <a:spAutoFit/>
          </a:bodyPr>
          <a:lstStyle/>
          <a:p>
            <a:r>
              <a:rPr lang="en-US" sz="1100" dirty="0">
                <a:latin typeface="GalanoGrotesque-Light ☞" charset="0"/>
                <a:ea typeface="GalanoGrotesque-Light ☞" charset="0"/>
                <a:cs typeface="GalanoGrotesque-Light ☞" charset="0"/>
              </a:rPr>
              <a:t>https://github.com/Sp2000/colplus</a:t>
            </a:r>
          </a:p>
        </p:txBody>
      </p:sp>
      <p:sp>
        <p:nvSpPr>
          <p:cNvPr id="6" name="TextBox 5"/>
          <p:cNvSpPr txBox="1"/>
          <p:nvPr/>
        </p:nvSpPr>
        <p:spPr>
          <a:xfrm>
            <a:off x="1334252" y="1158989"/>
            <a:ext cx="4761748" cy="830997"/>
          </a:xfrm>
          <a:prstGeom prst="rect">
            <a:avLst/>
          </a:prstGeom>
          <a:noFill/>
        </p:spPr>
        <p:txBody>
          <a:bodyPr wrap="square" rtlCol="0">
            <a:spAutoFit/>
          </a:bodyPr>
          <a:lstStyle/>
          <a:p>
            <a:r>
              <a:rPr lang="es-ES" sz="2400" dirty="0">
                <a:solidFill>
                  <a:srgbClr val="37DE98"/>
                </a:solidFill>
                <a:latin typeface="GalanoGrotesque-Light ☞" charset="0"/>
                <a:ea typeface="GalanoGrotesque-Light ☞" charset="0"/>
                <a:cs typeface="GalanoGrotesque-Light ☞" charset="0"/>
              </a:rPr>
              <a:t>Reforzar la infraestructura </a:t>
            </a:r>
            <a:r>
              <a:rPr lang="es-ES_tradnl" sz="2400" dirty="0" smtClean="0">
                <a:solidFill>
                  <a:srgbClr val="37DE98"/>
                </a:solidFill>
                <a:latin typeface="GalanoGrotesque-Light ☞" charset="0"/>
                <a:ea typeface="GalanoGrotesque-Light ☞" charset="0"/>
                <a:cs typeface="GalanoGrotesque-Light ☞" charset="0"/>
              </a:rPr>
              <a:t>2.b.Infraestructura de nombres</a:t>
            </a:r>
            <a:endParaRPr lang="en-US" sz="2400" dirty="0">
              <a:solidFill>
                <a:srgbClr val="37DE98"/>
              </a:solidFill>
              <a:latin typeface="GalanoGrotesque-Light ☞" charset="0"/>
              <a:ea typeface="GalanoGrotesque-Light ☞" charset="0"/>
              <a:cs typeface="GalanoGrotesque-Light ☞" charset="0"/>
            </a:endParaRPr>
          </a:p>
        </p:txBody>
      </p:sp>
      <p:pic>
        <p:nvPicPr>
          <p:cNvPr id="7" name="6 Marcador de posición de imagen"/>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074" b="4074"/>
          <a:stretch>
            <a:fillRect/>
          </a:stretch>
        </p:blipFill>
        <p:spPr>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575933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45242" y="927441"/>
            <a:ext cx="3908887" cy="369332"/>
          </a:xfrm>
          <a:prstGeom prst="rect">
            <a:avLst/>
          </a:prstGeom>
          <a:noFill/>
        </p:spPr>
        <p:txBody>
          <a:bodyPr wrap="square" rtlCol="0">
            <a:spAutoFit/>
          </a:bodyPr>
          <a:lstStyle/>
          <a:p>
            <a:r>
              <a:rPr lang="es-ES_tradnl" dirty="0">
                <a:solidFill>
                  <a:srgbClr val="3A67A2"/>
                </a:solidFill>
                <a:latin typeface="GalanoGrotesque-Bold ☞" charset="0"/>
                <a:ea typeface="GalanoGrotesque-Bold ☞" charset="0"/>
                <a:cs typeface="GalanoGrotesque-Bold ☞" charset="0"/>
              </a:rPr>
              <a:t>Título mediano</a:t>
            </a:r>
            <a:endParaRPr lang="en-US" dirty="0">
              <a:solidFill>
                <a:srgbClr val="3A67A2"/>
              </a:solidFill>
              <a:latin typeface="GalanoGrotesque-Bold ☞" charset="0"/>
              <a:ea typeface="GalanoGrotesque-Bold ☞" charset="0"/>
              <a:cs typeface="GalanoGrotesque-Bold ☞" charset="0"/>
            </a:endParaRPr>
          </a:p>
        </p:txBody>
      </p:sp>
      <p:pic>
        <p:nvPicPr>
          <p:cNvPr id="13" name="Picture 12"/>
          <p:cNvPicPr>
            <a:picLocks noChangeAspect="1"/>
          </p:cNvPicPr>
          <p:nvPr/>
        </p:nvPicPr>
        <p:blipFill>
          <a:blip r:embed="rId3"/>
          <a:stretch>
            <a:fillRect/>
          </a:stretch>
        </p:blipFill>
        <p:spPr>
          <a:xfrm>
            <a:off x="10261600" y="6181436"/>
            <a:ext cx="1092200" cy="203200"/>
          </a:xfrm>
          <a:prstGeom prst="rect">
            <a:avLst/>
          </a:prstGeom>
        </p:spPr>
      </p:pic>
      <p:sp>
        <p:nvSpPr>
          <p:cNvPr id="14" name="TextBox 13"/>
          <p:cNvSpPr txBox="1"/>
          <p:nvPr/>
        </p:nvSpPr>
        <p:spPr>
          <a:xfrm>
            <a:off x="745240" y="6181442"/>
            <a:ext cx="1877291" cy="261610"/>
          </a:xfrm>
          <a:prstGeom prst="rect">
            <a:avLst/>
          </a:prstGeom>
          <a:noFill/>
        </p:spPr>
        <p:txBody>
          <a:bodyPr wrap="square" rtlCol="0">
            <a:spAutoFit/>
          </a:bodyPr>
          <a:lstStyle/>
          <a:p>
            <a:r>
              <a:rPr lang="en-US" sz="1100" dirty="0">
                <a:latin typeface="GalanoGrotesque-Light ☞" charset="0"/>
                <a:ea typeface="GalanoGrotesque-Light ☞" charset="0"/>
                <a:cs typeface="GalanoGrotesque-Light ☞" charset="0"/>
              </a:rPr>
              <a:t>T</a:t>
            </a:r>
            <a:r>
              <a:rPr lang="es-ES_tradnl" sz="1100" dirty="0" err="1">
                <a:latin typeface="GalanoGrotesque-Light ☞" charset="0"/>
                <a:ea typeface="GalanoGrotesque-Light ☞" charset="0"/>
                <a:cs typeface="GalanoGrotesque-Light ☞" charset="0"/>
              </a:rPr>
              <a:t>ítulo</a:t>
            </a:r>
            <a:r>
              <a:rPr lang="es-ES_tradnl" sz="1100" dirty="0">
                <a:latin typeface="GalanoGrotesque-Light ☞" charset="0"/>
                <a:ea typeface="GalanoGrotesque-Light ☞" charset="0"/>
                <a:cs typeface="GalanoGrotesque-Light ☞" charset="0"/>
              </a:rPr>
              <a:t> de la presentación</a:t>
            </a:r>
            <a:endParaRPr lang="en-US" sz="1100" dirty="0">
              <a:latin typeface="GalanoGrotesque-Light ☞" charset="0"/>
              <a:ea typeface="GalanoGrotesque-Light ☞" charset="0"/>
              <a:cs typeface="GalanoGrotesque-Light ☞" charset="0"/>
            </a:endParaRPr>
          </a:p>
        </p:txBody>
      </p:sp>
      <p:sp>
        <p:nvSpPr>
          <p:cNvPr id="8" name="TextBox 7"/>
          <p:cNvSpPr txBox="1"/>
          <p:nvPr/>
        </p:nvSpPr>
        <p:spPr>
          <a:xfrm>
            <a:off x="745242" y="1264713"/>
            <a:ext cx="3908887" cy="307777"/>
          </a:xfrm>
          <a:prstGeom prst="rect">
            <a:avLst/>
          </a:prstGeom>
          <a:noFill/>
        </p:spPr>
        <p:txBody>
          <a:bodyPr wrap="square" rtlCol="0">
            <a:spAutoFit/>
          </a:bodyPr>
          <a:lstStyle/>
          <a:p>
            <a:r>
              <a:rPr lang="es-ES_tradnl" sz="1400" dirty="0">
                <a:solidFill>
                  <a:srgbClr val="37DE98"/>
                </a:solidFill>
                <a:latin typeface="GalanoGrotesque-Light ☞" charset="0"/>
                <a:ea typeface="GalanoGrotesque-Light ☞" charset="0"/>
                <a:cs typeface="GalanoGrotesque-Light ☞" charset="0"/>
              </a:rPr>
              <a:t>Subtítulo</a:t>
            </a:r>
            <a:endParaRPr lang="en-US" sz="1400" dirty="0">
              <a:solidFill>
                <a:srgbClr val="37DE98"/>
              </a:solidFill>
              <a:latin typeface="GalanoGrotesque-Light ☞" charset="0"/>
              <a:ea typeface="GalanoGrotesque-Light ☞" charset="0"/>
              <a:cs typeface="GalanoGrotesque-Light ☞" charset="0"/>
            </a:endParaRPr>
          </a:p>
        </p:txBody>
      </p:sp>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092"/>
          <a:stretch/>
        </p:blipFill>
        <p:spPr bwMode="auto">
          <a:xfrm>
            <a:off x="745240" y="298174"/>
            <a:ext cx="8462712" cy="630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20581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5242" y="927441"/>
            <a:ext cx="3908887" cy="1200329"/>
          </a:xfrm>
          <a:prstGeom prst="rect">
            <a:avLst/>
          </a:prstGeom>
          <a:noFill/>
        </p:spPr>
        <p:txBody>
          <a:bodyPr wrap="square" rtlCol="0">
            <a:spAutoFit/>
          </a:bodyPr>
          <a:lstStyle/>
          <a:p>
            <a:r>
              <a:rPr lang="es-ES_tradnl" sz="7200" b="1" dirty="0" smtClean="0">
                <a:solidFill>
                  <a:srgbClr val="3A67A2"/>
                </a:solidFill>
                <a:latin typeface="GalanoGrotesque-Bold ☞" charset="0"/>
                <a:ea typeface="GalanoGrotesque-Bold ☞" charset="0"/>
                <a:cs typeface="GalanoGrotesque-Bold ☞" charset="0"/>
              </a:rPr>
              <a:t>2</a:t>
            </a:r>
            <a:endParaRPr lang="en-US" b="1" dirty="0">
              <a:solidFill>
                <a:srgbClr val="3A67A2"/>
              </a:solidFill>
              <a:latin typeface="GalanoGrotesque-Bold ☞" charset="0"/>
              <a:ea typeface="GalanoGrotesque-Bold ☞" charset="0"/>
              <a:cs typeface="GalanoGrotesque-Bold ☞" charset="0"/>
            </a:endParaRPr>
          </a:p>
        </p:txBody>
      </p:sp>
      <p:sp>
        <p:nvSpPr>
          <p:cNvPr id="4" name="TextBox 3"/>
          <p:cNvSpPr txBox="1"/>
          <p:nvPr/>
        </p:nvSpPr>
        <p:spPr>
          <a:xfrm>
            <a:off x="745237" y="2281897"/>
            <a:ext cx="5350763" cy="2862322"/>
          </a:xfrm>
          <a:prstGeom prst="rect">
            <a:avLst/>
          </a:prstGeom>
          <a:noFill/>
        </p:spPr>
        <p:txBody>
          <a:bodyPr wrap="square" rtlCol="0">
            <a:spAutoFit/>
          </a:bodyPr>
          <a:lstStyle/>
          <a:p>
            <a:endParaRPr lang="es-ES" dirty="0" smtClean="0">
              <a:solidFill>
                <a:srgbClr val="3A67A2"/>
              </a:solidFill>
              <a:latin typeface="GalanoGrotesque-Light ☞" charset="0"/>
              <a:ea typeface="GalanoGrotesque-Light ☞" charset="0"/>
              <a:cs typeface="GalanoGrotesque-Light ☞" charset="0"/>
            </a:endParaRPr>
          </a:p>
          <a:p>
            <a:pPr marL="285750" indent="-285750">
              <a:buFont typeface="Arial" pitchFamily="34" charset="0"/>
              <a:buChar char="•"/>
            </a:pPr>
            <a:r>
              <a:rPr lang="es-ES" dirty="0" smtClean="0">
                <a:latin typeface="GalanoGrotesque-Light ☞" charset="0"/>
                <a:ea typeface="GalanoGrotesque-Light ☞" charset="0"/>
                <a:cs typeface="GalanoGrotesque-Light ☞" charset="0"/>
              </a:rPr>
              <a:t>Versión web del Registro Global de Colecciones de Biodiversidad</a:t>
            </a:r>
          </a:p>
          <a:p>
            <a:pPr marL="285750" indent="-285750">
              <a:buFont typeface="Arial" pitchFamily="34" charset="0"/>
              <a:buChar char="•"/>
            </a:pPr>
            <a:r>
              <a:rPr lang="es-ES" dirty="0" smtClean="0">
                <a:latin typeface="GalanoGrotesque-Light ☞" charset="0"/>
                <a:ea typeface="GalanoGrotesque-Light ☞" charset="0"/>
                <a:cs typeface="GalanoGrotesque-Light ☞" charset="0"/>
              </a:rPr>
              <a:t>Ahora mismo servicio caído</a:t>
            </a:r>
          </a:p>
          <a:p>
            <a:pPr marL="285750" indent="-285750">
              <a:buFont typeface="Arial" pitchFamily="34" charset="0"/>
              <a:buChar char="•"/>
            </a:pPr>
            <a:r>
              <a:rPr lang="es-ES" dirty="0" smtClean="0">
                <a:latin typeface="GalanoGrotesque-Light ☞" charset="0"/>
                <a:ea typeface="GalanoGrotesque-Light ☞" charset="0"/>
                <a:cs typeface="GalanoGrotesque-Light ☞" charset="0"/>
              </a:rPr>
              <a:t>Plataforma online de metadatos para colecciones, instituciones y personal asociado</a:t>
            </a:r>
          </a:p>
          <a:p>
            <a:pPr marL="285750" indent="-285750">
              <a:buFont typeface="Arial" pitchFamily="34" charset="0"/>
              <a:buChar char="•"/>
            </a:pPr>
            <a:r>
              <a:rPr lang="es-ES" dirty="0" smtClean="0">
                <a:latin typeface="GalanoGrotesque-Light ☞" charset="0"/>
                <a:ea typeface="GalanoGrotesque-Light ☞" charset="0"/>
                <a:cs typeface="GalanoGrotesque-Light ☞" charset="0"/>
              </a:rPr>
              <a:t>Trabajar con </a:t>
            </a:r>
            <a:r>
              <a:rPr lang="es-ES" dirty="0" err="1" smtClean="0">
                <a:latin typeface="GalanoGrotesque-Light ☞" charset="0"/>
                <a:ea typeface="GalanoGrotesque-Light ☞" charset="0"/>
                <a:cs typeface="GalanoGrotesque-Light ☞" charset="0"/>
              </a:rPr>
              <a:t>GRSciColl</a:t>
            </a:r>
            <a:r>
              <a:rPr lang="es-ES" dirty="0" smtClean="0">
                <a:latin typeface="GalanoGrotesque-Light ☞" charset="0"/>
                <a:ea typeface="GalanoGrotesque-Light ☞" charset="0"/>
                <a:cs typeface="GalanoGrotesque-Light ☞" charset="0"/>
              </a:rPr>
              <a:t> (</a:t>
            </a:r>
            <a:r>
              <a:rPr lang="en-US" dirty="0">
                <a:latin typeface="GalanoGrotesque-Light ☞" charset="0"/>
                <a:ea typeface="GalanoGrotesque-Light ☞" charset="0"/>
                <a:cs typeface="GalanoGrotesque-Light ☞" charset="0"/>
              </a:rPr>
              <a:t>Global Register of Scientific Collections</a:t>
            </a:r>
            <a:r>
              <a:rPr lang="es-ES" dirty="0" smtClean="0">
                <a:latin typeface="GalanoGrotesque-Light ☞" charset="0"/>
                <a:ea typeface="GalanoGrotesque-Light ☞" charset="0"/>
                <a:cs typeface="GalanoGrotesque-Light ☞" charset="0"/>
              </a:rPr>
              <a:t>), </a:t>
            </a:r>
            <a:r>
              <a:rPr lang="es-ES" dirty="0" err="1" smtClean="0">
                <a:latin typeface="GalanoGrotesque-Light ☞" charset="0"/>
                <a:ea typeface="GalanoGrotesque-Light ☞" charset="0"/>
                <a:cs typeface="GalanoGrotesque-Light ☞" charset="0"/>
              </a:rPr>
              <a:t>Index</a:t>
            </a:r>
            <a:r>
              <a:rPr lang="es-ES" dirty="0" smtClean="0">
                <a:latin typeface="GalanoGrotesque-Light ☞" charset="0"/>
                <a:ea typeface="GalanoGrotesque-Light ☞" charset="0"/>
                <a:cs typeface="GalanoGrotesque-Light ☞" charset="0"/>
              </a:rPr>
              <a:t> </a:t>
            </a:r>
            <a:r>
              <a:rPr lang="es-ES" dirty="0" err="1" smtClean="0">
                <a:latin typeface="GalanoGrotesque-Light ☞" charset="0"/>
                <a:ea typeface="GalanoGrotesque-Light ☞" charset="0"/>
                <a:cs typeface="GalanoGrotesque-Light ☞" charset="0"/>
              </a:rPr>
              <a:t>Herbariorum</a:t>
            </a:r>
            <a:r>
              <a:rPr lang="es-ES" dirty="0" smtClean="0">
                <a:latin typeface="GalanoGrotesque-Light ☞" charset="0"/>
                <a:ea typeface="GalanoGrotesque-Light ☞" charset="0"/>
                <a:cs typeface="GalanoGrotesque-Light ☞" charset="0"/>
              </a:rPr>
              <a:t> y nodos para que se mantenga actualizado</a:t>
            </a:r>
          </a:p>
          <a:p>
            <a:pPr marL="742950" lvl="1" indent="-285750">
              <a:buFont typeface="Arial" pitchFamily="34" charset="0"/>
              <a:buChar char="•"/>
            </a:pPr>
            <a:endParaRPr lang="es-ES" dirty="0" smtClean="0">
              <a:latin typeface="GalanoGrotesque-Light ☞" charset="0"/>
              <a:ea typeface="GalanoGrotesque-Light ☞" charset="0"/>
              <a:cs typeface="GalanoGrotesque-Light ☞" charset="0"/>
            </a:endParaRPr>
          </a:p>
        </p:txBody>
      </p:sp>
      <p:sp>
        <p:nvSpPr>
          <p:cNvPr id="6" name="TextBox 5"/>
          <p:cNvSpPr txBox="1"/>
          <p:nvPr/>
        </p:nvSpPr>
        <p:spPr>
          <a:xfrm>
            <a:off x="1334252" y="1158989"/>
            <a:ext cx="4761748" cy="830997"/>
          </a:xfrm>
          <a:prstGeom prst="rect">
            <a:avLst/>
          </a:prstGeom>
          <a:noFill/>
        </p:spPr>
        <p:txBody>
          <a:bodyPr wrap="square" rtlCol="0">
            <a:spAutoFit/>
          </a:bodyPr>
          <a:lstStyle/>
          <a:p>
            <a:r>
              <a:rPr lang="es-ES" sz="2400" dirty="0">
                <a:solidFill>
                  <a:srgbClr val="37DE98"/>
                </a:solidFill>
                <a:latin typeface="GalanoGrotesque-Light ☞" charset="0"/>
                <a:ea typeface="GalanoGrotesque-Light ☞" charset="0"/>
                <a:cs typeface="GalanoGrotesque-Light ☞" charset="0"/>
              </a:rPr>
              <a:t>Reforzar la infraestructura </a:t>
            </a:r>
            <a:r>
              <a:rPr lang="es-ES_tradnl" sz="2400" dirty="0" smtClean="0">
                <a:solidFill>
                  <a:srgbClr val="37DE98"/>
                </a:solidFill>
                <a:latin typeface="GalanoGrotesque-Light ☞" charset="0"/>
                <a:ea typeface="GalanoGrotesque-Light ☞" charset="0"/>
                <a:cs typeface="GalanoGrotesque-Light ☞" charset="0"/>
              </a:rPr>
              <a:t>2.c.Catalogar colecciones</a:t>
            </a:r>
            <a:endParaRPr lang="en-US" sz="2400" dirty="0">
              <a:solidFill>
                <a:srgbClr val="37DE98"/>
              </a:solidFill>
              <a:latin typeface="GalanoGrotesque-Light ☞" charset="0"/>
              <a:ea typeface="GalanoGrotesque-Light ☞" charset="0"/>
              <a:cs typeface="GalanoGrotesque-Light ☞" charset="0"/>
            </a:endParaRPr>
          </a:p>
        </p:txBody>
      </p:sp>
      <p:pic>
        <p:nvPicPr>
          <p:cNvPr id="8" name="7 Marcador de posición de imagen"/>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698" b="3698"/>
          <a:stretch>
            <a:fillRect/>
          </a:stretch>
        </p:blipFill>
        <p:spPr/>
      </p:pic>
    </p:spTree>
    <p:extLst>
      <p:ext uri="{BB962C8B-B14F-4D97-AF65-F5344CB8AC3E}">
        <p14:creationId xmlns:p14="http://schemas.microsoft.com/office/powerpoint/2010/main" val="13922201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5242" y="927441"/>
            <a:ext cx="3908887" cy="1200329"/>
          </a:xfrm>
          <a:prstGeom prst="rect">
            <a:avLst/>
          </a:prstGeom>
          <a:noFill/>
        </p:spPr>
        <p:txBody>
          <a:bodyPr wrap="square" rtlCol="0">
            <a:spAutoFit/>
          </a:bodyPr>
          <a:lstStyle/>
          <a:p>
            <a:r>
              <a:rPr lang="es-ES_tradnl" sz="7200" b="1" dirty="0" smtClean="0">
                <a:solidFill>
                  <a:srgbClr val="3A67A2"/>
                </a:solidFill>
                <a:latin typeface="GalanoGrotesque-Bold ☞" charset="0"/>
                <a:ea typeface="GalanoGrotesque-Bold ☞" charset="0"/>
                <a:cs typeface="GalanoGrotesque-Bold ☞" charset="0"/>
              </a:rPr>
              <a:t>3</a:t>
            </a:r>
            <a:endParaRPr lang="en-US" b="1" dirty="0">
              <a:solidFill>
                <a:srgbClr val="3A67A2"/>
              </a:solidFill>
              <a:latin typeface="GalanoGrotesque-Bold ☞" charset="0"/>
              <a:ea typeface="GalanoGrotesque-Bold ☞" charset="0"/>
              <a:cs typeface="GalanoGrotesque-Bold ☞" charset="0"/>
            </a:endParaRPr>
          </a:p>
        </p:txBody>
      </p:sp>
      <p:sp>
        <p:nvSpPr>
          <p:cNvPr id="4" name="TextBox 3"/>
          <p:cNvSpPr txBox="1"/>
          <p:nvPr/>
        </p:nvSpPr>
        <p:spPr>
          <a:xfrm>
            <a:off x="745237" y="2281897"/>
            <a:ext cx="5350763" cy="4247317"/>
          </a:xfrm>
          <a:prstGeom prst="rect">
            <a:avLst/>
          </a:prstGeom>
          <a:noFill/>
        </p:spPr>
        <p:txBody>
          <a:bodyPr wrap="square" rtlCol="0">
            <a:spAutoFit/>
          </a:bodyPr>
          <a:lstStyle/>
          <a:p>
            <a:pPr marL="285750" indent="-285750">
              <a:buFont typeface="Arial" pitchFamily="34" charset="0"/>
              <a:buChar char="•"/>
            </a:pPr>
            <a:r>
              <a:rPr lang="es-ES" dirty="0" smtClean="0">
                <a:latin typeface="GalanoGrotesque-Light ☞" charset="0"/>
                <a:ea typeface="GalanoGrotesque-Light ☞" charset="0"/>
                <a:cs typeface="GalanoGrotesque-Light ☞" charset="0"/>
              </a:rPr>
              <a:t>Nuevo personal en GBIF: analistas de datos y administrador de datos</a:t>
            </a:r>
          </a:p>
          <a:p>
            <a:pPr marL="285750" indent="-285750">
              <a:buFont typeface="Arial" pitchFamily="34" charset="0"/>
              <a:buChar char="•"/>
            </a:pPr>
            <a:r>
              <a:rPr lang="es-ES" dirty="0" smtClean="0">
                <a:latin typeface="GalanoGrotesque-Light ☞" charset="0"/>
                <a:ea typeface="GalanoGrotesque-Light ☞" charset="0"/>
                <a:cs typeface="GalanoGrotesque-Light ☞" charset="0"/>
              </a:rPr>
              <a:t>Herramientas para visualizar vacíos de datos que apoyen la movilización de datos</a:t>
            </a:r>
          </a:p>
          <a:p>
            <a:pPr marL="285750" indent="-285750">
              <a:buFont typeface="Arial" pitchFamily="34" charset="0"/>
              <a:buChar char="•"/>
            </a:pPr>
            <a:r>
              <a:rPr lang="es-ES" dirty="0">
                <a:latin typeface="GalanoGrotesque-Light ☞" charset="0"/>
                <a:ea typeface="GalanoGrotesque-Light ☞" charset="0"/>
                <a:cs typeface="GalanoGrotesque-Light ☞" charset="0"/>
              </a:rPr>
              <a:t>En colaboración con </a:t>
            </a:r>
            <a:r>
              <a:rPr lang="es-ES" dirty="0" smtClean="0">
                <a:latin typeface="GalanoGrotesque-Light ☞" charset="0"/>
                <a:ea typeface="GalanoGrotesque-Light ☞" charset="0"/>
                <a:cs typeface="GalanoGrotesque-Light ☞" charset="0"/>
              </a:rPr>
              <a:t>IPBES, capturar </a:t>
            </a:r>
            <a:r>
              <a:rPr lang="es-ES" dirty="0">
                <a:latin typeface="GalanoGrotesque-Light ☞" charset="0"/>
                <a:ea typeface="GalanoGrotesque-Light ☞" charset="0"/>
                <a:cs typeface="GalanoGrotesque-Light ☞" charset="0"/>
              </a:rPr>
              <a:t>las brechas de conocimiento </a:t>
            </a:r>
            <a:r>
              <a:rPr lang="es-ES" dirty="0" smtClean="0">
                <a:latin typeface="GalanoGrotesque-Light ☞" charset="0"/>
                <a:ea typeface="GalanoGrotesque-Light ☞" charset="0"/>
                <a:cs typeface="GalanoGrotesque-Light ☞" charset="0"/>
              </a:rPr>
              <a:t>prioritarias</a:t>
            </a:r>
          </a:p>
          <a:p>
            <a:pPr marL="285750" indent="-285750">
              <a:buFont typeface="Arial" pitchFamily="34" charset="0"/>
              <a:buChar char="•"/>
            </a:pPr>
            <a:r>
              <a:rPr lang="es-ES" dirty="0" smtClean="0">
                <a:latin typeface="GalanoGrotesque-Light ☞" charset="0"/>
                <a:ea typeface="GalanoGrotesque-Light ☞" charset="0"/>
                <a:cs typeface="GalanoGrotesque-Light ☞" charset="0"/>
              </a:rPr>
              <a:t>Orientar a los </a:t>
            </a:r>
            <a:r>
              <a:rPr lang="es-ES" dirty="0">
                <a:latin typeface="GalanoGrotesque-Light ☞" charset="0"/>
                <a:ea typeface="GalanoGrotesque-Light ☞" charset="0"/>
                <a:cs typeface="GalanoGrotesque-Light ☞" charset="0"/>
              </a:rPr>
              <a:t>nodos, </a:t>
            </a:r>
            <a:r>
              <a:rPr lang="es-ES" dirty="0" smtClean="0">
                <a:latin typeface="GalanoGrotesque-Light ☞" charset="0"/>
                <a:ea typeface="GalanoGrotesque-Light ☞" charset="0"/>
                <a:cs typeface="GalanoGrotesque-Light ☞" charset="0"/>
              </a:rPr>
              <a:t>proveedores y patrocinadores </a:t>
            </a:r>
            <a:r>
              <a:rPr lang="es-ES" dirty="0">
                <a:latin typeface="GalanoGrotesque-Light ☞" charset="0"/>
                <a:ea typeface="GalanoGrotesque-Light ☞" charset="0"/>
                <a:cs typeface="GalanoGrotesque-Light ☞" charset="0"/>
              </a:rPr>
              <a:t>para abordar las brechas prioritarias a través de objetivos y estrategias de movilización basados ​​en dimensiones espaciales, temporales, taxonómicas y temáticas de los datos de biodiversidad. </a:t>
            </a:r>
            <a:endParaRPr lang="es-ES" dirty="0" smtClean="0">
              <a:latin typeface="GalanoGrotesque-Light ☞" charset="0"/>
              <a:ea typeface="GalanoGrotesque-Light ☞" charset="0"/>
              <a:cs typeface="GalanoGrotesque-Light ☞" charset="0"/>
            </a:endParaRPr>
          </a:p>
          <a:p>
            <a:pPr marL="285750" indent="-285750">
              <a:buFont typeface="Arial" pitchFamily="34" charset="0"/>
              <a:buChar char="•"/>
            </a:pPr>
            <a:r>
              <a:rPr lang="es-ES" dirty="0" smtClean="0">
                <a:latin typeface="GalanoGrotesque-Light ☞" charset="0"/>
                <a:ea typeface="GalanoGrotesque-Light ☞" charset="0"/>
                <a:cs typeface="GalanoGrotesque-Light ☞" charset="0"/>
              </a:rPr>
              <a:t>Herramienta «</a:t>
            </a:r>
            <a:r>
              <a:rPr lang="es-ES" dirty="0" err="1" smtClean="0">
                <a:latin typeface="GalanoGrotesque-Light ☞" charset="0"/>
                <a:ea typeface="GalanoGrotesque-Light ☞" charset="0"/>
                <a:cs typeface="GalanoGrotesque-Light ☞" charset="0"/>
              </a:rPr>
              <a:t>suggest</a:t>
            </a:r>
            <a:r>
              <a:rPr lang="es-ES" dirty="0" smtClean="0">
                <a:latin typeface="GalanoGrotesque-Light ☞" charset="0"/>
                <a:ea typeface="GalanoGrotesque-Light ☞" charset="0"/>
                <a:cs typeface="GalanoGrotesque-Light ☞" charset="0"/>
              </a:rPr>
              <a:t> a </a:t>
            </a:r>
            <a:r>
              <a:rPr lang="es-ES" dirty="0" err="1" smtClean="0">
                <a:latin typeface="GalanoGrotesque-Light ☞" charset="0"/>
                <a:ea typeface="GalanoGrotesque-Light ☞" charset="0"/>
                <a:cs typeface="GalanoGrotesque-Light ☞" charset="0"/>
              </a:rPr>
              <a:t>dataset</a:t>
            </a:r>
            <a:r>
              <a:rPr lang="es-ES" dirty="0">
                <a:latin typeface="GalanoGrotesque-Light ☞" charset="0"/>
                <a:ea typeface="GalanoGrotesque-Light ☞" charset="0"/>
                <a:cs typeface="GalanoGrotesque-Light ☞" charset="0"/>
              </a:rPr>
              <a:t>» </a:t>
            </a:r>
            <a:r>
              <a:rPr lang="es-ES" dirty="0">
                <a:latin typeface="GalanoGrotesque-Light ☞" charset="0"/>
                <a:ea typeface="GalanoGrotesque-Light ☞" charset="0"/>
                <a:cs typeface="GalanoGrotesque-Light ☞" charset="0"/>
                <a:hlinkClick r:id="rId3"/>
              </a:rPr>
              <a:t>https://</a:t>
            </a:r>
            <a:r>
              <a:rPr lang="es-ES" dirty="0" smtClean="0">
                <a:latin typeface="GalanoGrotesque-Light ☞" charset="0"/>
                <a:ea typeface="GalanoGrotesque-Light ☞" charset="0"/>
                <a:cs typeface="GalanoGrotesque-Light ☞" charset="0"/>
                <a:hlinkClick r:id="rId3"/>
              </a:rPr>
              <a:t>www.gbif.org/suggest-dataset</a:t>
            </a:r>
            <a:r>
              <a:rPr lang="es-ES" dirty="0" smtClean="0">
                <a:latin typeface="GalanoGrotesque-Light ☞" charset="0"/>
                <a:ea typeface="GalanoGrotesque-Light ☞" charset="0"/>
                <a:cs typeface="GalanoGrotesque-Light ☞" charset="0"/>
              </a:rPr>
              <a:t> </a:t>
            </a:r>
          </a:p>
          <a:p>
            <a:pPr marL="742950" lvl="1" indent="-285750">
              <a:buFont typeface="Arial" pitchFamily="34" charset="0"/>
              <a:buChar char="•"/>
            </a:pPr>
            <a:endParaRPr lang="es-ES" dirty="0" smtClean="0">
              <a:latin typeface="GalanoGrotesque-Light ☞" charset="0"/>
              <a:ea typeface="GalanoGrotesque-Light ☞" charset="0"/>
              <a:cs typeface="GalanoGrotesque-Light ☞" charset="0"/>
            </a:endParaRPr>
          </a:p>
        </p:txBody>
      </p:sp>
      <p:sp>
        <p:nvSpPr>
          <p:cNvPr id="6" name="TextBox 5"/>
          <p:cNvSpPr txBox="1"/>
          <p:nvPr/>
        </p:nvSpPr>
        <p:spPr>
          <a:xfrm>
            <a:off x="1334252" y="1158989"/>
            <a:ext cx="4761748" cy="830997"/>
          </a:xfrm>
          <a:prstGeom prst="rect">
            <a:avLst/>
          </a:prstGeom>
          <a:noFill/>
        </p:spPr>
        <p:txBody>
          <a:bodyPr wrap="square" rtlCol="0">
            <a:spAutoFit/>
          </a:bodyPr>
          <a:lstStyle/>
          <a:p>
            <a:r>
              <a:rPr lang="es-ES_tradnl" sz="2400" dirty="0">
                <a:solidFill>
                  <a:srgbClr val="37DE98"/>
                </a:solidFill>
                <a:latin typeface="GalanoGrotesque-Light ☞" charset="0"/>
                <a:ea typeface="GalanoGrotesque-Light ☞" charset="0"/>
                <a:cs typeface="GalanoGrotesque-Light ☞" charset="0"/>
              </a:rPr>
              <a:t>Rellenar vacíos de información</a:t>
            </a:r>
            <a:endParaRPr lang="en-US" sz="2400" dirty="0">
              <a:solidFill>
                <a:srgbClr val="37DE98"/>
              </a:solidFill>
              <a:latin typeface="GalanoGrotesque-Light ☞" charset="0"/>
              <a:ea typeface="GalanoGrotesque-Light ☞" charset="0"/>
              <a:cs typeface="GalanoGrotesque-Light ☞" charset="0"/>
            </a:endParaRPr>
          </a:p>
          <a:p>
            <a:r>
              <a:rPr lang="es-ES_tradnl" sz="2400" dirty="0" smtClean="0">
                <a:solidFill>
                  <a:srgbClr val="37DE98"/>
                </a:solidFill>
                <a:latin typeface="GalanoGrotesque-Light ☞" charset="0"/>
                <a:ea typeface="GalanoGrotesque-Light ☞" charset="0"/>
                <a:cs typeface="GalanoGrotesque-Light ☞" charset="0"/>
              </a:rPr>
              <a:t>3.a.Identificar vacíos prioritarios</a:t>
            </a:r>
            <a:endParaRPr lang="en-US" sz="2400" dirty="0">
              <a:solidFill>
                <a:srgbClr val="37DE98"/>
              </a:solidFill>
              <a:latin typeface="GalanoGrotesque-Light ☞" charset="0"/>
              <a:ea typeface="GalanoGrotesque-Light ☞" charset="0"/>
              <a:cs typeface="GalanoGrotesque-Light ☞" charset="0"/>
            </a:endParaRPr>
          </a:p>
        </p:txBody>
      </p:sp>
      <p:pic>
        <p:nvPicPr>
          <p:cNvPr id="7" name="6 Marcador de posición de imagen"/>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1978" b="1978"/>
          <a:stretch>
            <a:fillRect/>
          </a:stretch>
        </p:blipFill>
        <p:spPr/>
      </p:pic>
    </p:spTree>
    <p:extLst>
      <p:ext uri="{BB962C8B-B14F-4D97-AF65-F5344CB8AC3E}">
        <p14:creationId xmlns:p14="http://schemas.microsoft.com/office/powerpoint/2010/main" val="20882976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5242" y="927441"/>
            <a:ext cx="3908887" cy="1200329"/>
          </a:xfrm>
          <a:prstGeom prst="rect">
            <a:avLst/>
          </a:prstGeom>
          <a:noFill/>
        </p:spPr>
        <p:txBody>
          <a:bodyPr wrap="square" rtlCol="0">
            <a:spAutoFit/>
          </a:bodyPr>
          <a:lstStyle/>
          <a:p>
            <a:r>
              <a:rPr lang="es-ES_tradnl" sz="7200" b="1" dirty="0" smtClean="0">
                <a:solidFill>
                  <a:srgbClr val="3A67A2"/>
                </a:solidFill>
                <a:latin typeface="GalanoGrotesque-Bold ☞" charset="0"/>
                <a:ea typeface="GalanoGrotesque-Bold ☞" charset="0"/>
                <a:cs typeface="GalanoGrotesque-Bold ☞" charset="0"/>
              </a:rPr>
              <a:t>3</a:t>
            </a:r>
            <a:endParaRPr lang="en-US" b="1" dirty="0">
              <a:solidFill>
                <a:srgbClr val="3A67A2"/>
              </a:solidFill>
              <a:latin typeface="GalanoGrotesque-Bold ☞" charset="0"/>
              <a:ea typeface="GalanoGrotesque-Bold ☞" charset="0"/>
              <a:cs typeface="GalanoGrotesque-Bold ☞" charset="0"/>
            </a:endParaRPr>
          </a:p>
        </p:txBody>
      </p:sp>
      <p:sp>
        <p:nvSpPr>
          <p:cNvPr id="4" name="TextBox 3"/>
          <p:cNvSpPr txBox="1"/>
          <p:nvPr/>
        </p:nvSpPr>
        <p:spPr>
          <a:xfrm>
            <a:off x="745237" y="2281897"/>
            <a:ext cx="5350763" cy="3416320"/>
          </a:xfrm>
          <a:prstGeom prst="rect">
            <a:avLst/>
          </a:prstGeom>
          <a:noFill/>
        </p:spPr>
        <p:txBody>
          <a:bodyPr wrap="square" rtlCol="0">
            <a:spAutoFit/>
          </a:bodyPr>
          <a:lstStyle/>
          <a:p>
            <a:pPr marL="285750" indent="-285750">
              <a:buFont typeface="Arial" pitchFamily="34" charset="0"/>
              <a:buChar char="•"/>
            </a:pPr>
            <a:r>
              <a:rPr lang="es-ES" dirty="0" smtClean="0">
                <a:latin typeface="GalanoGrotesque-Light ☞" charset="0"/>
                <a:ea typeface="GalanoGrotesque-Light ☞" charset="0"/>
                <a:cs typeface="GalanoGrotesque-Light ☞" charset="0"/>
              </a:rPr>
              <a:t>Campaña para publicar datos de vectores y hospedadores de enfermedades humanas</a:t>
            </a:r>
          </a:p>
          <a:p>
            <a:pPr marL="285750" indent="-285750">
              <a:buFont typeface="Arial" pitchFamily="34" charset="0"/>
              <a:buChar char="•"/>
            </a:pPr>
            <a:r>
              <a:rPr lang="es-ES" dirty="0" smtClean="0">
                <a:latin typeface="GalanoGrotesque-Light ☞" charset="0"/>
                <a:ea typeface="GalanoGrotesque-Light ☞" charset="0"/>
                <a:cs typeface="GalanoGrotesque-Light ☞" charset="0"/>
              </a:rPr>
              <a:t>GBIF ya soporta datos de colecciones, observaciones en campo, ciencia ciudadana pero debe integrar más para convertirse en una plataforma que permita la evaluación de datos y elaboración de modelos</a:t>
            </a:r>
          </a:p>
          <a:p>
            <a:pPr marL="285750" indent="-285750">
              <a:buFont typeface="Arial" pitchFamily="34" charset="0"/>
              <a:buChar char="•"/>
            </a:pPr>
            <a:r>
              <a:rPr lang="es-ES" dirty="0" smtClean="0">
                <a:latin typeface="GalanoGrotesque-Light ☞" charset="0"/>
                <a:ea typeface="GalanoGrotesque-Light ☞" charset="0"/>
                <a:cs typeface="GalanoGrotesque-Light ☞" charset="0"/>
              </a:rPr>
              <a:t>Datos de literatura</a:t>
            </a:r>
          </a:p>
          <a:p>
            <a:pPr marL="285750" indent="-285750">
              <a:buFont typeface="Arial" pitchFamily="34" charset="0"/>
              <a:buChar char="•"/>
            </a:pPr>
            <a:r>
              <a:rPr lang="es-ES" dirty="0" smtClean="0">
                <a:latin typeface="GalanoGrotesque-Light ☞" charset="0"/>
                <a:ea typeface="GalanoGrotesque-Light ☞" charset="0"/>
                <a:cs typeface="GalanoGrotesque-Light ☞" charset="0"/>
              </a:rPr>
              <a:t>Información </a:t>
            </a:r>
            <a:r>
              <a:rPr lang="es-ES" dirty="0">
                <a:latin typeface="GalanoGrotesque-Light ☞" charset="0"/>
                <a:ea typeface="GalanoGrotesque-Light ☞" charset="0"/>
                <a:cs typeface="GalanoGrotesque-Light ☞" charset="0"/>
              </a:rPr>
              <a:t>de </a:t>
            </a:r>
            <a:r>
              <a:rPr lang="es-ES" dirty="0" smtClean="0">
                <a:latin typeface="GalanoGrotesque-Light ☞" charset="0"/>
                <a:ea typeface="GalanoGrotesque-Light ☞" charset="0"/>
                <a:cs typeface="GalanoGrotesque-Light ☞" charset="0"/>
              </a:rPr>
              <a:t>especies</a:t>
            </a:r>
          </a:p>
          <a:p>
            <a:pPr marL="285750" indent="-285750">
              <a:buFont typeface="Arial" pitchFamily="34" charset="0"/>
              <a:buChar char="•"/>
            </a:pPr>
            <a:r>
              <a:rPr lang="es-ES" dirty="0" smtClean="0">
                <a:latin typeface="GalanoGrotesque-Light ☞" charset="0"/>
                <a:ea typeface="GalanoGrotesque-Light ☞" charset="0"/>
                <a:cs typeface="GalanoGrotesque-Light ☞" charset="0"/>
              </a:rPr>
              <a:t>Datos moleculares - incorporar OTUS (basados en secuencias de ADN) en el GBIF </a:t>
            </a:r>
            <a:r>
              <a:rPr lang="es-ES" dirty="0" err="1" smtClean="0">
                <a:latin typeface="GalanoGrotesque-Light ☞" charset="0"/>
                <a:ea typeface="GalanoGrotesque-Light ☞" charset="0"/>
                <a:cs typeface="GalanoGrotesque-Light ☞" charset="0"/>
              </a:rPr>
              <a:t>Backbone</a:t>
            </a:r>
            <a:endParaRPr lang="es-ES" dirty="0" smtClean="0">
              <a:latin typeface="GalanoGrotesque-Light ☞" charset="0"/>
              <a:ea typeface="GalanoGrotesque-Light ☞" charset="0"/>
              <a:cs typeface="GalanoGrotesque-Light ☞" charset="0"/>
            </a:endParaRPr>
          </a:p>
          <a:p>
            <a:pPr marL="742950" lvl="1" indent="-285750">
              <a:buFont typeface="Arial" pitchFamily="34" charset="0"/>
              <a:buChar char="•"/>
            </a:pPr>
            <a:endParaRPr lang="es-ES" dirty="0" smtClean="0">
              <a:latin typeface="GalanoGrotesque-Light ☞" charset="0"/>
              <a:ea typeface="GalanoGrotesque-Light ☞" charset="0"/>
              <a:cs typeface="GalanoGrotesque-Light ☞" charset="0"/>
            </a:endParaRPr>
          </a:p>
        </p:txBody>
      </p:sp>
      <p:sp>
        <p:nvSpPr>
          <p:cNvPr id="6" name="TextBox 5"/>
          <p:cNvSpPr txBox="1"/>
          <p:nvPr/>
        </p:nvSpPr>
        <p:spPr>
          <a:xfrm>
            <a:off x="1334252" y="1158989"/>
            <a:ext cx="4761748" cy="830997"/>
          </a:xfrm>
          <a:prstGeom prst="rect">
            <a:avLst/>
          </a:prstGeom>
          <a:noFill/>
        </p:spPr>
        <p:txBody>
          <a:bodyPr wrap="square" rtlCol="0">
            <a:spAutoFit/>
          </a:bodyPr>
          <a:lstStyle/>
          <a:p>
            <a:r>
              <a:rPr lang="es-ES_tradnl" sz="2400" dirty="0">
                <a:solidFill>
                  <a:srgbClr val="37DE98"/>
                </a:solidFill>
                <a:latin typeface="GalanoGrotesque-Light ☞" charset="0"/>
                <a:ea typeface="GalanoGrotesque-Light ☞" charset="0"/>
                <a:cs typeface="GalanoGrotesque-Light ☞" charset="0"/>
              </a:rPr>
              <a:t>Rellenar vacíos de información</a:t>
            </a:r>
            <a:endParaRPr lang="en-US" sz="2400" dirty="0">
              <a:solidFill>
                <a:srgbClr val="37DE98"/>
              </a:solidFill>
              <a:latin typeface="GalanoGrotesque-Light ☞" charset="0"/>
              <a:ea typeface="GalanoGrotesque-Light ☞" charset="0"/>
              <a:cs typeface="GalanoGrotesque-Light ☞" charset="0"/>
            </a:endParaRPr>
          </a:p>
          <a:p>
            <a:r>
              <a:rPr lang="es-ES_tradnl" sz="2400" dirty="0" smtClean="0">
                <a:solidFill>
                  <a:srgbClr val="37DE98"/>
                </a:solidFill>
                <a:latin typeface="GalanoGrotesque-Light ☞" charset="0"/>
                <a:ea typeface="GalanoGrotesque-Light ☞" charset="0"/>
                <a:cs typeface="GalanoGrotesque-Light ☞" charset="0"/>
              </a:rPr>
              <a:t>3.b. Ampliar flujos de datos</a:t>
            </a:r>
            <a:endParaRPr lang="en-US" sz="2400" dirty="0">
              <a:solidFill>
                <a:srgbClr val="37DE98"/>
              </a:solidFill>
              <a:latin typeface="GalanoGrotesque-Light ☞" charset="0"/>
              <a:ea typeface="GalanoGrotesque-Light ☞" charset="0"/>
              <a:cs typeface="GalanoGrotesque-Light ☞" charset="0"/>
            </a:endParaRPr>
          </a:p>
        </p:txBody>
      </p:sp>
      <p:pic>
        <p:nvPicPr>
          <p:cNvPr id="7" name="6 Marcador de posición de imagen"/>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1695" r="11695"/>
          <a:stretch>
            <a:fillRect/>
          </a:stretch>
        </p:blipFill>
        <p:spPr>
          <a:ln>
            <a:solidFill>
              <a:srgbClr val="CCFB62"/>
            </a:solidFill>
          </a:ln>
        </p:spPr>
      </p:pic>
    </p:spTree>
    <p:extLst>
      <p:ext uri="{BB962C8B-B14F-4D97-AF65-F5344CB8AC3E}">
        <p14:creationId xmlns:p14="http://schemas.microsoft.com/office/powerpoint/2010/main" val="8750479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8913" y="0"/>
            <a:ext cx="9683087" cy="6858000"/>
          </a:xfrm>
          <a:prstGeom prst="rect">
            <a:avLst/>
          </a:prstGeom>
        </p:spPr>
      </p:pic>
      <p:sp>
        <p:nvSpPr>
          <p:cNvPr id="6" name="TextBox 26"/>
          <p:cNvSpPr txBox="1"/>
          <p:nvPr/>
        </p:nvSpPr>
        <p:spPr>
          <a:xfrm>
            <a:off x="302650" y="847936"/>
            <a:ext cx="3908887" cy="1569660"/>
          </a:xfrm>
          <a:prstGeom prst="rect">
            <a:avLst/>
          </a:prstGeom>
          <a:noFill/>
        </p:spPr>
        <p:txBody>
          <a:bodyPr wrap="square" rtlCol="0">
            <a:spAutoFit/>
          </a:bodyPr>
          <a:lstStyle/>
          <a:p>
            <a:r>
              <a:rPr lang="es-ES" sz="3200" dirty="0">
                <a:solidFill>
                  <a:srgbClr val="3A67A2"/>
                </a:solidFill>
                <a:latin typeface="GalanoGrotesque-Bold ☞" charset="0"/>
                <a:ea typeface="GalanoGrotesque-Bold ☞" charset="0"/>
                <a:cs typeface="GalanoGrotesque-Bold ☞" charset="0"/>
              </a:rPr>
              <a:t>Datos moleculares - incorporar OTUS en el GBIF </a:t>
            </a:r>
            <a:r>
              <a:rPr lang="es-ES" sz="3200" dirty="0" err="1">
                <a:solidFill>
                  <a:srgbClr val="3A67A2"/>
                </a:solidFill>
                <a:latin typeface="GalanoGrotesque-Bold ☞" charset="0"/>
                <a:ea typeface="GalanoGrotesque-Bold ☞" charset="0"/>
                <a:cs typeface="GalanoGrotesque-Bold ☞" charset="0"/>
              </a:rPr>
              <a:t>Backbone</a:t>
            </a:r>
            <a:endParaRPr lang="es-ES" sz="3200" dirty="0">
              <a:solidFill>
                <a:srgbClr val="3A67A2"/>
              </a:solidFill>
              <a:latin typeface="GalanoGrotesque-Bold ☞" charset="0"/>
              <a:ea typeface="GalanoGrotesque-Bold ☞" charset="0"/>
              <a:cs typeface="GalanoGrotesque-Bold ☞" charset="0"/>
            </a:endParaRPr>
          </a:p>
        </p:txBody>
      </p:sp>
    </p:spTree>
    <p:extLst>
      <p:ext uri="{BB962C8B-B14F-4D97-AF65-F5344CB8AC3E}">
        <p14:creationId xmlns:p14="http://schemas.microsoft.com/office/powerpoint/2010/main" val="17389138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9550" y="0"/>
            <a:ext cx="10995608" cy="6786764"/>
          </a:xfrm>
        </p:spPr>
      </p:pic>
    </p:spTree>
    <p:extLst>
      <p:ext uri="{BB962C8B-B14F-4D97-AF65-F5344CB8AC3E}">
        <p14:creationId xmlns:p14="http://schemas.microsoft.com/office/powerpoint/2010/main" val="8863361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159" y="0"/>
            <a:ext cx="12857827" cy="6739128"/>
          </a:xfrm>
        </p:spPr>
      </p:pic>
    </p:spTree>
    <p:extLst>
      <p:ext uri="{BB962C8B-B14F-4D97-AF65-F5344CB8AC3E}">
        <p14:creationId xmlns:p14="http://schemas.microsoft.com/office/powerpoint/2010/main" val="33461177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Marcador de posición de imagen"/>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6003" r="26003"/>
          <a:stretch>
            <a:fillRect/>
          </a:stretch>
        </p:blipFill>
        <p:spPr/>
      </p:pic>
      <p:sp>
        <p:nvSpPr>
          <p:cNvPr id="3" name="TextBox 2"/>
          <p:cNvSpPr txBox="1"/>
          <p:nvPr/>
        </p:nvSpPr>
        <p:spPr>
          <a:xfrm>
            <a:off x="745242" y="927441"/>
            <a:ext cx="3908887" cy="1200329"/>
          </a:xfrm>
          <a:prstGeom prst="rect">
            <a:avLst/>
          </a:prstGeom>
          <a:noFill/>
        </p:spPr>
        <p:txBody>
          <a:bodyPr wrap="square" rtlCol="0">
            <a:spAutoFit/>
          </a:bodyPr>
          <a:lstStyle/>
          <a:p>
            <a:r>
              <a:rPr lang="es-ES_tradnl" sz="7200" b="1" dirty="0" smtClean="0">
                <a:solidFill>
                  <a:srgbClr val="3A67A2"/>
                </a:solidFill>
                <a:latin typeface="GalanoGrotesque-Bold ☞" charset="0"/>
                <a:ea typeface="GalanoGrotesque-Bold ☞" charset="0"/>
                <a:cs typeface="GalanoGrotesque-Bold ☞" charset="0"/>
              </a:rPr>
              <a:t>3</a:t>
            </a:r>
            <a:endParaRPr lang="en-US" b="1" dirty="0">
              <a:solidFill>
                <a:srgbClr val="3A67A2"/>
              </a:solidFill>
              <a:latin typeface="GalanoGrotesque-Bold ☞" charset="0"/>
              <a:ea typeface="GalanoGrotesque-Bold ☞" charset="0"/>
              <a:cs typeface="GalanoGrotesque-Bold ☞" charset="0"/>
            </a:endParaRPr>
          </a:p>
        </p:txBody>
      </p:sp>
      <p:sp>
        <p:nvSpPr>
          <p:cNvPr id="4" name="TextBox 3"/>
          <p:cNvSpPr txBox="1"/>
          <p:nvPr/>
        </p:nvSpPr>
        <p:spPr>
          <a:xfrm>
            <a:off x="745237" y="2358897"/>
            <a:ext cx="5350763" cy="3139321"/>
          </a:xfrm>
          <a:prstGeom prst="rect">
            <a:avLst/>
          </a:prstGeom>
          <a:noFill/>
        </p:spPr>
        <p:txBody>
          <a:bodyPr wrap="square" rtlCol="0">
            <a:spAutoFit/>
          </a:bodyPr>
          <a:lstStyle/>
          <a:p>
            <a:pPr marL="285750" indent="-285750">
              <a:buFont typeface="Arial" pitchFamily="34" charset="0"/>
              <a:buChar char="•"/>
            </a:pPr>
            <a:r>
              <a:rPr lang="es-ES" dirty="0" smtClean="0">
                <a:latin typeface="GalanoGrotesque-Light ☞" charset="0"/>
                <a:ea typeface="GalanoGrotesque-Light ☞" charset="0"/>
                <a:cs typeface="GalanoGrotesque-Light ☞" charset="0"/>
              </a:rPr>
              <a:t>Trabajar </a:t>
            </a:r>
            <a:r>
              <a:rPr lang="es-ES" dirty="0">
                <a:latin typeface="GalanoGrotesque-Light ☞" charset="0"/>
                <a:ea typeface="GalanoGrotesque-Light ☞" charset="0"/>
                <a:cs typeface="GalanoGrotesque-Light ☞" charset="0"/>
              </a:rPr>
              <a:t>con el </a:t>
            </a:r>
            <a:r>
              <a:rPr lang="es-ES" dirty="0" smtClean="0">
                <a:latin typeface="GalanoGrotesque-Light ☞" charset="0"/>
                <a:ea typeface="GalanoGrotesque-Light ☞" charset="0"/>
                <a:cs typeface="GalanoGrotesque-Light ☞" charset="0"/>
              </a:rPr>
              <a:t>proyecto </a:t>
            </a:r>
            <a:r>
              <a:rPr lang="es-ES" dirty="0" err="1">
                <a:latin typeface="GalanoGrotesque-Light ☞" charset="0"/>
                <a:ea typeface="GalanoGrotesque-Light ☞" charset="0"/>
                <a:cs typeface="GalanoGrotesque-Light ☞" charset="0"/>
              </a:rPr>
              <a:t>DiSSCo</a:t>
            </a:r>
            <a:r>
              <a:rPr lang="es-ES" dirty="0">
                <a:latin typeface="GalanoGrotesque-Light ☞" charset="0"/>
                <a:ea typeface="GalanoGrotesque-Light ☞" charset="0"/>
                <a:cs typeface="GalanoGrotesque-Light ☞" charset="0"/>
              </a:rPr>
              <a:t> para maximizar las oportunidades de movilizar datos de colecciones de instituciones europeas, incluso en países que aún no participan en </a:t>
            </a:r>
            <a:r>
              <a:rPr lang="es-ES" dirty="0" smtClean="0">
                <a:latin typeface="GalanoGrotesque-Light ☞" charset="0"/>
                <a:ea typeface="GalanoGrotesque-Light ☞" charset="0"/>
                <a:cs typeface="GalanoGrotesque-Light ☞" charset="0"/>
              </a:rPr>
              <a:t>GBIF</a:t>
            </a:r>
          </a:p>
          <a:p>
            <a:pPr marL="285750" indent="-285750">
              <a:buFont typeface="Arial" pitchFamily="34" charset="0"/>
              <a:buChar char="•"/>
            </a:pPr>
            <a:r>
              <a:rPr lang="es-ES" dirty="0" smtClean="0">
                <a:latin typeface="GalanoGrotesque-Light ☞" charset="0"/>
                <a:ea typeface="GalanoGrotesque-Light ☞" charset="0"/>
                <a:cs typeface="GalanoGrotesque-Light ☞" charset="0"/>
              </a:rPr>
              <a:t>Publicación de datos del sector privado</a:t>
            </a:r>
          </a:p>
          <a:p>
            <a:pPr marL="285750" indent="-285750">
              <a:buFont typeface="Arial" pitchFamily="34" charset="0"/>
              <a:buChar char="•"/>
            </a:pPr>
            <a:r>
              <a:rPr lang="es-ES" dirty="0">
                <a:latin typeface="GalanoGrotesque-Light ☞" charset="0"/>
                <a:ea typeface="GalanoGrotesque-Light ☞" charset="0"/>
                <a:cs typeface="GalanoGrotesque-Light ☞" charset="0"/>
              </a:rPr>
              <a:t>Trabajar con </a:t>
            </a:r>
            <a:r>
              <a:rPr lang="es-ES" dirty="0" err="1">
                <a:latin typeface="GalanoGrotesque-Light ☞" charset="0"/>
                <a:ea typeface="GalanoGrotesque-Light ☞" charset="0"/>
                <a:cs typeface="GalanoGrotesque-Light ☞" charset="0"/>
              </a:rPr>
              <a:t>iNaturalist</a:t>
            </a:r>
            <a:r>
              <a:rPr lang="es-ES" dirty="0">
                <a:latin typeface="GalanoGrotesque-Light ☞" charset="0"/>
                <a:ea typeface="GalanoGrotesque-Light ☞" charset="0"/>
                <a:cs typeface="GalanoGrotesque-Light ☞" charset="0"/>
              </a:rPr>
              <a:t>, </a:t>
            </a:r>
            <a:r>
              <a:rPr lang="es-ES" dirty="0" err="1">
                <a:latin typeface="GalanoGrotesque-Light ☞" charset="0"/>
                <a:ea typeface="GalanoGrotesque-Light ☞" charset="0"/>
                <a:cs typeface="GalanoGrotesque-Light ☞" charset="0"/>
              </a:rPr>
              <a:t>iDigBio</a:t>
            </a:r>
            <a:r>
              <a:rPr lang="es-ES" dirty="0">
                <a:latin typeface="GalanoGrotesque-Light ☞" charset="0"/>
                <a:ea typeface="GalanoGrotesque-Light ☞" charset="0"/>
                <a:cs typeface="GalanoGrotesque-Light ☞" charset="0"/>
              </a:rPr>
              <a:t> y la comunidad de nodos para maximizar las oportunidades de participación pública en la movilización de datos </a:t>
            </a:r>
            <a:r>
              <a:rPr lang="es-ES" dirty="0" smtClean="0">
                <a:latin typeface="GalanoGrotesque-Light ☞" charset="0"/>
                <a:ea typeface="GalanoGrotesque-Light ☞" charset="0"/>
                <a:cs typeface="GalanoGrotesque-Light ☞" charset="0"/>
              </a:rPr>
              <a:t>obtenidos de City </a:t>
            </a:r>
            <a:r>
              <a:rPr lang="es-ES" dirty="0" err="1">
                <a:latin typeface="GalanoGrotesque-Light ☞" charset="0"/>
                <a:ea typeface="GalanoGrotesque-Light ☞" charset="0"/>
                <a:cs typeface="GalanoGrotesque-Light ☞" charset="0"/>
              </a:rPr>
              <a:t>Nature</a:t>
            </a:r>
            <a:r>
              <a:rPr lang="es-ES" dirty="0">
                <a:latin typeface="GalanoGrotesque-Light ☞" charset="0"/>
                <a:ea typeface="GalanoGrotesque-Light ☞" charset="0"/>
                <a:cs typeface="GalanoGrotesque-Light ☞" charset="0"/>
              </a:rPr>
              <a:t> </a:t>
            </a:r>
            <a:r>
              <a:rPr lang="es-ES" dirty="0" err="1">
                <a:latin typeface="GalanoGrotesque-Light ☞" charset="0"/>
                <a:ea typeface="GalanoGrotesque-Light ☞" charset="0"/>
                <a:cs typeface="GalanoGrotesque-Light ☞" charset="0"/>
              </a:rPr>
              <a:t>Challenge</a:t>
            </a:r>
            <a:r>
              <a:rPr lang="es-ES" dirty="0">
                <a:latin typeface="GalanoGrotesque-Light ☞" charset="0"/>
                <a:ea typeface="GalanoGrotesque-Light ☞" charset="0"/>
                <a:cs typeface="GalanoGrotesque-Light ☞" charset="0"/>
              </a:rPr>
              <a:t> y </a:t>
            </a:r>
            <a:r>
              <a:rPr lang="es-ES" dirty="0" err="1">
                <a:latin typeface="GalanoGrotesque-Light ☞" charset="0"/>
                <a:ea typeface="GalanoGrotesque-Light ☞" charset="0"/>
                <a:cs typeface="GalanoGrotesque-Light ☞" charset="0"/>
              </a:rPr>
              <a:t>WeDigBio</a:t>
            </a:r>
            <a:endParaRPr lang="es-ES" dirty="0" smtClean="0">
              <a:latin typeface="GalanoGrotesque-Light ☞" charset="0"/>
              <a:ea typeface="GalanoGrotesque-Light ☞" charset="0"/>
              <a:cs typeface="GalanoGrotesque-Light ☞" charset="0"/>
            </a:endParaRPr>
          </a:p>
          <a:p>
            <a:pPr marL="742950" lvl="1" indent="-285750">
              <a:buFont typeface="Arial" pitchFamily="34" charset="0"/>
              <a:buChar char="•"/>
            </a:pPr>
            <a:endParaRPr lang="es-ES" dirty="0" smtClean="0">
              <a:latin typeface="GalanoGrotesque-Light ☞" charset="0"/>
              <a:ea typeface="GalanoGrotesque-Light ☞" charset="0"/>
              <a:cs typeface="GalanoGrotesque-Light ☞" charset="0"/>
            </a:endParaRPr>
          </a:p>
        </p:txBody>
      </p:sp>
      <p:sp>
        <p:nvSpPr>
          <p:cNvPr id="5" name="TextBox 5"/>
          <p:cNvSpPr txBox="1"/>
          <p:nvPr/>
        </p:nvSpPr>
        <p:spPr>
          <a:xfrm>
            <a:off x="1334252" y="1158989"/>
            <a:ext cx="4761748" cy="1200329"/>
          </a:xfrm>
          <a:prstGeom prst="rect">
            <a:avLst/>
          </a:prstGeom>
          <a:noFill/>
        </p:spPr>
        <p:txBody>
          <a:bodyPr wrap="square" rtlCol="0">
            <a:spAutoFit/>
          </a:bodyPr>
          <a:lstStyle/>
          <a:p>
            <a:r>
              <a:rPr lang="es-ES_tradnl" sz="2400" dirty="0">
                <a:solidFill>
                  <a:srgbClr val="37DE98"/>
                </a:solidFill>
                <a:latin typeface="GalanoGrotesque-Light ☞" charset="0"/>
                <a:ea typeface="GalanoGrotesque-Light ☞" charset="0"/>
                <a:cs typeface="GalanoGrotesque-Light ☞" charset="0"/>
              </a:rPr>
              <a:t>Rellenar vacíos de información</a:t>
            </a:r>
            <a:endParaRPr lang="en-US" sz="2400" dirty="0">
              <a:solidFill>
                <a:srgbClr val="37DE98"/>
              </a:solidFill>
              <a:latin typeface="GalanoGrotesque-Light ☞" charset="0"/>
              <a:ea typeface="GalanoGrotesque-Light ☞" charset="0"/>
              <a:cs typeface="GalanoGrotesque-Light ☞" charset="0"/>
            </a:endParaRPr>
          </a:p>
          <a:p>
            <a:r>
              <a:rPr lang="es-ES_tradnl" sz="2400" dirty="0" smtClean="0">
                <a:solidFill>
                  <a:srgbClr val="37DE98"/>
                </a:solidFill>
                <a:latin typeface="GalanoGrotesque-Light ☞" charset="0"/>
                <a:ea typeface="GalanoGrotesque-Light ☞" charset="0"/>
                <a:cs typeface="GalanoGrotesque-Light ☞" charset="0"/>
              </a:rPr>
              <a:t>3.c. Involucrar a los propietarios de datos</a:t>
            </a:r>
            <a:endParaRPr lang="en-US" sz="2400" dirty="0">
              <a:solidFill>
                <a:srgbClr val="37DE98"/>
              </a:solidFill>
              <a:latin typeface="GalanoGrotesque-Light ☞" charset="0"/>
              <a:ea typeface="GalanoGrotesque-Light ☞" charset="0"/>
              <a:cs typeface="GalanoGrotesque-Light ☞" charset="0"/>
            </a:endParaRPr>
          </a:p>
        </p:txBody>
      </p:sp>
      <p:pic>
        <p:nvPicPr>
          <p:cNvPr id="7" name="6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4588" y="-213509"/>
            <a:ext cx="2260962" cy="2281897"/>
          </a:xfrm>
          <a:prstGeom prst="rect">
            <a:avLst/>
          </a:prstGeom>
        </p:spPr>
      </p:pic>
    </p:spTree>
    <p:extLst>
      <p:ext uri="{BB962C8B-B14F-4D97-AF65-F5344CB8AC3E}">
        <p14:creationId xmlns:p14="http://schemas.microsoft.com/office/powerpoint/2010/main" val="37867698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1"/>
          <p:cNvSpPr/>
          <p:nvPr/>
        </p:nvSpPr>
        <p:spPr>
          <a:xfrm>
            <a:off x="0" y="0"/>
            <a:ext cx="12192000" cy="6858000"/>
          </a:xfrm>
          <a:prstGeom prst="rect">
            <a:avLst/>
          </a:prstGeom>
          <a:solidFill>
            <a:srgbClr val="3A67A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3" name="Group 2"/>
          <p:cNvGrpSpPr/>
          <p:nvPr/>
        </p:nvGrpSpPr>
        <p:grpSpPr>
          <a:xfrm>
            <a:off x="3904026" y="4088269"/>
            <a:ext cx="2117518" cy="2087776"/>
            <a:chOff x="3904026" y="2197901"/>
            <a:chExt cx="2117518" cy="2087776"/>
          </a:xfrm>
        </p:grpSpPr>
        <p:sp>
          <p:nvSpPr>
            <p:cNvPr id="45" name="Oval 44"/>
            <p:cNvSpPr/>
            <p:nvPr/>
          </p:nvSpPr>
          <p:spPr>
            <a:xfrm>
              <a:off x="4578578" y="2197901"/>
              <a:ext cx="771526" cy="771526"/>
            </a:xfrm>
            <a:prstGeom prst="ellipse">
              <a:avLst/>
            </a:prstGeom>
            <a:noFill/>
            <a:ln w="19050">
              <a:solidFill>
                <a:srgbClr val="37DE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6" name="Shape 2525"/>
            <p:cNvSpPr/>
            <p:nvPr/>
          </p:nvSpPr>
          <p:spPr>
            <a:xfrm>
              <a:off x="4793182" y="2412505"/>
              <a:ext cx="342318" cy="342318"/>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rgbClr val="37DE98"/>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bg1"/>
                </a:solidFill>
              </a:endParaRPr>
            </a:p>
          </p:txBody>
        </p:sp>
        <p:sp>
          <p:nvSpPr>
            <p:cNvPr id="91" name="TextBox 90"/>
            <p:cNvSpPr txBox="1"/>
            <p:nvPr/>
          </p:nvSpPr>
          <p:spPr>
            <a:xfrm>
              <a:off x="4561328" y="3135655"/>
              <a:ext cx="783868" cy="307777"/>
            </a:xfrm>
            <a:prstGeom prst="rect">
              <a:avLst/>
            </a:prstGeom>
            <a:noFill/>
          </p:spPr>
          <p:txBody>
            <a:bodyPr wrap="none" lIns="0" tIns="0" rIns="0" bIns="0" rtlCol="0">
              <a:spAutoFit/>
            </a:bodyPr>
            <a:lstStyle/>
            <a:p>
              <a:pPr algn="ctr"/>
              <a:r>
                <a:rPr lang="en-US" sz="2000" b="1" dirty="0" smtClean="0">
                  <a:solidFill>
                    <a:schemeClr val="bg1"/>
                  </a:solidFill>
                  <a:latin typeface="GalanoGrotesque-SemiBold ☞" charset="0"/>
                  <a:ea typeface="GalanoGrotesque-SemiBold ☞" charset="0"/>
                  <a:cs typeface="GalanoGrotesque-SemiBold ☞" charset="0"/>
                </a:rPr>
                <a:t>41.332</a:t>
              </a:r>
            </a:p>
          </p:txBody>
        </p:sp>
        <p:sp>
          <p:nvSpPr>
            <p:cNvPr id="92" name="TextBox 91"/>
            <p:cNvSpPr txBox="1"/>
            <p:nvPr/>
          </p:nvSpPr>
          <p:spPr>
            <a:xfrm flipH="1">
              <a:off x="3904026" y="3593180"/>
              <a:ext cx="2117518" cy="692497"/>
            </a:xfrm>
            <a:prstGeom prst="rect">
              <a:avLst/>
            </a:prstGeom>
            <a:noFill/>
          </p:spPr>
          <p:txBody>
            <a:bodyPr wrap="square" lIns="0" tIns="0" rIns="0" bIns="0" rtlCol="0">
              <a:spAutoFit/>
            </a:bodyPr>
            <a:lstStyle/>
            <a:p>
              <a:pPr algn="ctr">
                <a:lnSpc>
                  <a:spcPct val="125000"/>
                </a:lnSpc>
              </a:pPr>
              <a:r>
                <a:rPr lang="en-US" sz="1200" b="1" dirty="0" err="1" smtClean="0">
                  <a:solidFill>
                    <a:schemeClr val="bg1"/>
                  </a:solidFill>
                  <a:latin typeface="GalanoGrotesque-Light ☞" charset="0"/>
                  <a:ea typeface="GalanoGrotesque-Light ☞" charset="0"/>
                  <a:cs typeface="GalanoGrotesque-Light ☞" charset="0"/>
                </a:rPr>
                <a:t>Juegos</a:t>
              </a:r>
              <a:r>
                <a:rPr lang="en-US" sz="1200" b="1" dirty="0" smtClean="0">
                  <a:solidFill>
                    <a:schemeClr val="bg1"/>
                  </a:solidFill>
                  <a:latin typeface="GalanoGrotesque-Light ☞" charset="0"/>
                  <a:ea typeface="GalanoGrotesque-Light ☞" charset="0"/>
                  <a:cs typeface="GalanoGrotesque-Light ☞" charset="0"/>
                </a:rPr>
                <a:t> de </a:t>
              </a:r>
              <a:r>
                <a:rPr lang="en-US" sz="1200" b="1" dirty="0" err="1" smtClean="0">
                  <a:solidFill>
                    <a:schemeClr val="bg1"/>
                  </a:solidFill>
                  <a:latin typeface="GalanoGrotesque-Light ☞" charset="0"/>
                  <a:ea typeface="GalanoGrotesque-Light ☞" charset="0"/>
                  <a:cs typeface="GalanoGrotesque-Light ☞" charset="0"/>
                </a:rPr>
                <a:t>datos</a:t>
              </a:r>
              <a:r>
                <a:rPr lang="en-US" sz="1200" dirty="0" smtClean="0">
                  <a:solidFill>
                    <a:schemeClr val="bg1"/>
                  </a:solidFill>
                  <a:latin typeface="GalanoGrotesque-Light ☞" charset="0"/>
                  <a:ea typeface="GalanoGrotesque-Light ☞" charset="0"/>
                  <a:cs typeface="GalanoGrotesque-Light ☞" charset="0"/>
                </a:rPr>
                <a:t> (occurrence, checklists, sampling-event data, metadata) </a:t>
              </a:r>
              <a:endParaRPr lang="en-US" sz="1200" dirty="0">
                <a:solidFill>
                  <a:schemeClr val="bg1"/>
                </a:solidFill>
                <a:latin typeface="GalanoGrotesque-Light ☞" charset="0"/>
                <a:ea typeface="GalanoGrotesque-Light ☞" charset="0"/>
                <a:cs typeface="GalanoGrotesque-Light ☞" charset="0"/>
              </a:endParaRPr>
            </a:p>
          </p:txBody>
        </p:sp>
      </p:grpSp>
      <p:grpSp>
        <p:nvGrpSpPr>
          <p:cNvPr id="16" name="Group 15"/>
          <p:cNvGrpSpPr/>
          <p:nvPr/>
        </p:nvGrpSpPr>
        <p:grpSpPr>
          <a:xfrm>
            <a:off x="1665192" y="1769276"/>
            <a:ext cx="2117518" cy="1853738"/>
            <a:chOff x="1665005" y="4151177"/>
            <a:chExt cx="2117518" cy="1853738"/>
          </a:xfrm>
        </p:grpSpPr>
        <p:grpSp>
          <p:nvGrpSpPr>
            <p:cNvPr id="81" name="Group 80"/>
            <p:cNvGrpSpPr/>
            <p:nvPr/>
          </p:nvGrpSpPr>
          <p:grpSpPr>
            <a:xfrm>
              <a:off x="2338188" y="4151177"/>
              <a:ext cx="771526" cy="771526"/>
              <a:chOff x="3469847" y="4444333"/>
              <a:chExt cx="771526" cy="771526"/>
            </a:xfrm>
          </p:grpSpPr>
          <p:sp>
            <p:nvSpPr>
              <p:cNvPr id="83" name="Oval 82"/>
              <p:cNvSpPr/>
              <p:nvPr/>
            </p:nvSpPr>
            <p:spPr>
              <a:xfrm>
                <a:off x="3469847" y="4444333"/>
                <a:ext cx="771526" cy="771526"/>
              </a:xfrm>
              <a:prstGeom prst="ellipse">
                <a:avLst/>
              </a:prstGeom>
              <a:noFill/>
              <a:ln w="19050">
                <a:solidFill>
                  <a:srgbClr val="37DE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4" name="Shape 2525"/>
              <p:cNvSpPr/>
              <p:nvPr/>
            </p:nvSpPr>
            <p:spPr>
              <a:xfrm>
                <a:off x="3684451" y="4658937"/>
                <a:ext cx="342318" cy="342318"/>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rgbClr val="37DE98"/>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bg1"/>
                  </a:solidFill>
                </a:endParaRPr>
              </a:p>
            </p:txBody>
          </p:sp>
        </p:grpSp>
        <p:sp>
          <p:nvSpPr>
            <p:cNvPr id="97" name="TextBox 96"/>
            <p:cNvSpPr txBox="1"/>
            <p:nvPr/>
          </p:nvSpPr>
          <p:spPr>
            <a:xfrm>
              <a:off x="1904816" y="5096747"/>
              <a:ext cx="1638269" cy="307777"/>
            </a:xfrm>
            <a:prstGeom prst="rect">
              <a:avLst/>
            </a:prstGeom>
            <a:noFill/>
          </p:spPr>
          <p:txBody>
            <a:bodyPr wrap="none" lIns="0" tIns="0" rIns="0" bIns="0" rtlCol="0">
              <a:spAutoFit/>
            </a:bodyPr>
            <a:lstStyle/>
            <a:p>
              <a:r>
                <a:rPr lang="en-US" sz="2000" b="1" dirty="0" smtClean="0">
                  <a:solidFill>
                    <a:schemeClr val="bg1"/>
                  </a:solidFill>
                  <a:latin typeface="GalanoGrotesque-SemiBold ☞" charset="0"/>
                  <a:ea typeface="GalanoGrotesque-SemiBold ☞" charset="0"/>
                  <a:cs typeface="GalanoGrotesque-SemiBold ☞" charset="0"/>
                </a:rPr>
                <a:t>1.023.477.936</a:t>
              </a:r>
            </a:p>
          </p:txBody>
        </p:sp>
        <p:sp>
          <p:nvSpPr>
            <p:cNvPr id="98" name="TextBox 97"/>
            <p:cNvSpPr txBox="1"/>
            <p:nvPr/>
          </p:nvSpPr>
          <p:spPr>
            <a:xfrm flipH="1">
              <a:off x="1665005" y="5312418"/>
              <a:ext cx="2117518" cy="692497"/>
            </a:xfrm>
            <a:prstGeom prst="rect">
              <a:avLst/>
            </a:prstGeom>
            <a:noFill/>
          </p:spPr>
          <p:txBody>
            <a:bodyPr wrap="square" lIns="0" tIns="0" rIns="0" bIns="0" rtlCol="0">
              <a:spAutoFit/>
            </a:bodyPr>
            <a:lstStyle/>
            <a:p>
              <a:pPr algn="ctr">
                <a:lnSpc>
                  <a:spcPct val="125000"/>
                </a:lnSpc>
              </a:pPr>
              <a:endParaRPr lang="en-US" sz="1200" b="1" dirty="0" smtClean="0">
                <a:solidFill>
                  <a:schemeClr val="bg1"/>
                </a:solidFill>
                <a:latin typeface="GalanoGrotesque-Light ☞" charset="0"/>
                <a:ea typeface="GalanoGrotesque-Light ☞" charset="0"/>
                <a:cs typeface="GalanoGrotesque-Light ☞" charset="0"/>
              </a:endParaRPr>
            </a:p>
            <a:p>
              <a:pPr algn="ctr">
                <a:lnSpc>
                  <a:spcPct val="125000"/>
                </a:lnSpc>
              </a:pPr>
              <a:r>
                <a:rPr lang="en-US" sz="1200" b="1" dirty="0" err="1" smtClean="0">
                  <a:solidFill>
                    <a:schemeClr val="bg1"/>
                  </a:solidFill>
                  <a:latin typeface="GalanoGrotesque-Light ☞" charset="0"/>
                  <a:ea typeface="GalanoGrotesque-Light ☞" charset="0"/>
                  <a:cs typeface="GalanoGrotesque-Light ☞" charset="0"/>
                </a:rPr>
                <a:t>Registros</a:t>
              </a:r>
              <a:r>
                <a:rPr lang="en-US" sz="1200" dirty="0" smtClean="0">
                  <a:solidFill>
                    <a:schemeClr val="bg1"/>
                  </a:solidFill>
                  <a:latin typeface="GalanoGrotesque-Light ☞" charset="0"/>
                  <a:ea typeface="GalanoGrotesque-Light ☞" charset="0"/>
                  <a:cs typeface="GalanoGrotesque-Light ☞" charset="0"/>
                </a:rPr>
                <a:t> </a:t>
              </a:r>
              <a:endParaRPr lang="en-US" sz="1200" dirty="0">
                <a:solidFill>
                  <a:schemeClr val="bg1"/>
                </a:solidFill>
                <a:latin typeface="GalanoGrotesque-Light ☞" charset="0"/>
                <a:ea typeface="GalanoGrotesque-Light ☞" charset="0"/>
                <a:cs typeface="GalanoGrotesque-Light ☞" charset="0"/>
              </a:endParaRPr>
            </a:p>
            <a:p>
              <a:pPr algn="ctr">
                <a:lnSpc>
                  <a:spcPct val="125000"/>
                </a:lnSpc>
              </a:pPr>
              <a:r>
                <a:rPr lang="en-US" sz="1200" dirty="0">
                  <a:solidFill>
                    <a:schemeClr val="bg1"/>
                  </a:solidFill>
                  <a:latin typeface="GalanoGrotesque-Light ☞" charset="0"/>
                  <a:ea typeface="GalanoGrotesque-Light ☞" charset="0"/>
                  <a:cs typeface="GalanoGrotesque-Light ☞" charset="0"/>
                </a:rPr>
                <a:t>(occurrence records</a:t>
              </a:r>
              <a:r>
                <a:rPr lang="en-US" sz="1200" dirty="0" smtClean="0">
                  <a:solidFill>
                    <a:schemeClr val="bg1"/>
                  </a:solidFill>
                  <a:latin typeface="GalanoGrotesque-Light ☞" charset="0"/>
                  <a:ea typeface="GalanoGrotesque-Light ☞" charset="0"/>
                  <a:cs typeface="GalanoGrotesque-Light ☞" charset="0"/>
                </a:rPr>
                <a:t>)</a:t>
              </a:r>
              <a:endParaRPr lang="en-US" sz="1200" dirty="0">
                <a:solidFill>
                  <a:schemeClr val="bg1"/>
                </a:solidFill>
                <a:latin typeface="GalanoGrotesque-Light ☞" charset="0"/>
                <a:ea typeface="GalanoGrotesque-Light ☞" charset="0"/>
                <a:cs typeface="GalanoGrotesque-Light ☞" charset="0"/>
              </a:endParaRPr>
            </a:p>
          </p:txBody>
        </p:sp>
      </p:grpSp>
      <p:grpSp>
        <p:nvGrpSpPr>
          <p:cNvPr id="13" name="Group 12"/>
          <p:cNvGrpSpPr/>
          <p:nvPr/>
        </p:nvGrpSpPr>
        <p:grpSpPr>
          <a:xfrm>
            <a:off x="3894503" y="1769276"/>
            <a:ext cx="2117518" cy="1785947"/>
            <a:chOff x="3900447" y="4151177"/>
            <a:chExt cx="2117518" cy="1785947"/>
          </a:xfrm>
        </p:grpSpPr>
        <p:grpSp>
          <p:nvGrpSpPr>
            <p:cNvPr id="86" name="Group 85"/>
            <p:cNvGrpSpPr/>
            <p:nvPr/>
          </p:nvGrpSpPr>
          <p:grpSpPr>
            <a:xfrm>
              <a:off x="4578578" y="4151177"/>
              <a:ext cx="771526" cy="771526"/>
              <a:chOff x="5710237" y="4444333"/>
              <a:chExt cx="771526" cy="771526"/>
            </a:xfrm>
          </p:grpSpPr>
          <p:sp>
            <p:nvSpPr>
              <p:cNvPr id="87" name="Shape 2526"/>
              <p:cNvSpPr/>
              <p:nvPr/>
            </p:nvSpPr>
            <p:spPr>
              <a:xfrm>
                <a:off x="5924841" y="4658937"/>
                <a:ext cx="342318" cy="34231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4236" y="16752"/>
                    </a:moveTo>
                    <a:cubicBezTo>
                      <a:pt x="14001" y="16887"/>
                      <a:pt x="13921" y="17188"/>
                      <a:pt x="14057" y="17422"/>
                    </a:cubicBezTo>
                    <a:cubicBezTo>
                      <a:pt x="14192" y="17658"/>
                      <a:pt x="14493" y="17738"/>
                      <a:pt x="14727" y="17602"/>
                    </a:cubicBezTo>
                    <a:cubicBezTo>
                      <a:pt x="14962" y="17467"/>
                      <a:pt x="15042" y="17167"/>
                      <a:pt x="14907" y="16932"/>
                    </a:cubicBezTo>
                    <a:cubicBezTo>
                      <a:pt x="14771" y="16697"/>
                      <a:pt x="14472" y="16617"/>
                      <a:pt x="14236" y="16752"/>
                    </a:cubicBezTo>
                    <a:moveTo>
                      <a:pt x="10800" y="11782"/>
                    </a:moveTo>
                    <a:cubicBezTo>
                      <a:pt x="10258" y="11782"/>
                      <a:pt x="9818" y="11342"/>
                      <a:pt x="9818" y="10800"/>
                    </a:cubicBezTo>
                    <a:cubicBezTo>
                      <a:pt x="9818" y="10258"/>
                      <a:pt x="10258" y="9818"/>
                      <a:pt x="10800" y="9818"/>
                    </a:cubicBezTo>
                    <a:cubicBezTo>
                      <a:pt x="11342" y="9818"/>
                      <a:pt x="11782" y="10258"/>
                      <a:pt x="11782" y="10800"/>
                    </a:cubicBezTo>
                    <a:cubicBezTo>
                      <a:pt x="11782" y="11342"/>
                      <a:pt x="11342" y="11782"/>
                      <a:pt x="10800" y="11782"/>
                    </a:cubicBezTo>
                    <a:moveTo>
                      <a:pt x="15218" y="10309"/>
                    </a:moveTo>
                    <a:lnTo>
                      <a:pt x="12694" y="10309"/>
                    </a:lnTo>
                    <a:cubicBezTo>
                      <a:pt x="12515" y="9624"/>
                      <a:pt x="11978" y="9084"/>
                      <a:pt x="11291" y="8906"/>
                    </a:cubicBezTo>
                    <a:lnTo>
                      <a:pt x="11291" y="3436"/>
                    </a:lnTo>
                    <a:cubicBezTo>
                      <a:pt x="11291" y="3166"/>
                      <a:pt x="11071" y="2945"/>
                      <a:pt x="10800" y="2945"/>
                    </a:cubicBezTo>
                    <a:cubicBezTo>
                      <a:pt x="10529" y="2945"/>
                      <a:pt x="10309" y="3166"/>
                      <a:pt x="10309" y="3436"/>
                    </a:cubicBezTo>
                    <a:lnTo>
                      <a:pt x="10309" y="8906"/>
                    </a:lnTo>
                    <a:cubicBezTo>
                      <a:pt x="9464" y="9125"/>
                      <a:pt x="8836" y="9886"/>
                      <a:pt x="8836" y="10800"/>
                    </a:cubicBezTo>
                    <a:cubicBezTo>
                      <a:pt x="8836" y="11885"/>
                      <a:pt x="9716" y="12764"/>
                      <a:pt x="10800" y="12764"/>
                    </a:cubicBezTo>
                    <a:cubicBezTo>
                      <a:pt x="11714" y="12764"/>
                      <a:pt x="12476" y="12137"/>
                      <a:pt x="12694" y="11291"/>
                    </a:cubicBezTo>
                    <a:lnTo>
                      <a:pt x="15218" y="11291"/>
                    </a:lnTo>
                    <a:cubicBezTo>
                      <a:pt x="15489" y="11291"/>
                      <a:pt x="15709" y="11072"/>
                      <a:pt x="15709" y="10800"/>
                    </a:cubicBezTo>
                    <a:cubicBezTo>
                      <a:pt x="15709" y="10529"/>
                      <a:pt x="15489" y="10309"/>
                      <a:pt x="15218" y="10309"/>
                    </a:cubicBezTo>
                    <a:moveTo>
                      <a:pt x="16932" y="6693"/>
                    </a:moveTo>
                    <a:cubicBezTo>
                      <a:pt x="16697" y="6829"/>
                      <a:pt x="16616" y="7129"/>
                      <a:pt x="16752" y="7364"/>
                    </a:cubicBezTo>
                    <a:cubicBezTo>
                      <a:pt x="16887" y="7599"/>
                      <a:pt x="17188" y="7679"/>
                      <a:pt x="17422" y="7543"/>
                    </a:cubicBezTo>
                    <a:cubicBezTo>
                      <a:pt x="17657" y="7408"/>
                      <a:pt x="17737" y="7108"/>
                      <a:pt x="17602" y="6873"/>
                    </a:cubicBezTo>
                    <a:cubicBezTo>
                      <a:pt x="17467" y="6638"/>
                      <a:pt x="17166" y="6557"/>
                      <a:pt x="16932" y="6693"/>
                    </a:cubicBezTo>
                    <a:moveTo>
                      <a:pt x="10800" y="17673"/>
                    </a:moveTo>
                    <a:cubicBezTo>
                      <a:pt x="10529" y="17673"/>
                      <a:pt x="10309" y="17893"/>
                      <a:pt x="10309" y="18164"/>
                    </a:cubicBezTo>
                    <a:cubicBezTo>
                      <a:pt x="10309" y="18435"/>
                      <a:pt x="10529" y="18655"/>
                      <a:pt x="10800" y="18655"/>
                    </a:cubicBezTo>
                    <a:cubicBezTo>
                      <a:pt x="11071" y="18655"/>
                      <a:pt x="11291" y="18435"/>
                      <a:pt x="11291" y="18164"/>
                    </a:cubicBezTo>
                    <a:cubicBezTo>
                      <a:pt x="11291" y="17893"/>
                      <a:pt x="11071" y="17673"/>
                      <a:pt x="10800" y="17673"/>
                    </a:cubicBezTo>
                    <a:moveTo>
                      <a:pt x="17422" y="14057"/>
                    </a:moveTo>
                    <a:cubicBezTo>
                      <a:pt x="17188" y="13921"/>
                      <a:pt x="16887" y="14001"/>
                      <a:pt x="16752" y="14236"/>
                    </a:cubicBezTo>
                    <a:cubicBezTo>
                      <a:pt x="16616" y="14472"/>
                      <a:pt x="16697" y="14772"/>
                      <a:pt x="16932" y="14907"/>
                    </a:cubicBezTo>
                    <a:cubicBezTo>
                      <a:pt x="17166" y="15043"/>
                      <a:pt x="17467" y="14962"/>
                      <a:pt x="17602" y="14727"/>
                    </a:cubicBezTo>
                    <a:cubicBezTo>
                      <a:pt x="17737" y="14492"/>
                      <a:pt x="17657" y="14192"/>
                      <a:pt x="17422" y="14057"/>
                    </a:cubicBezTo>
                    <a:moveTo>
                      <a:pt x="4668" y="6693"/>
                    </a:moveTo>
                    <a:cubicBezTo>
                      <a:pt x="4433" y="6557"/>
                      <a:pt x="4133" y="6638"/>
                      <a:pt x="3998" y="6873"/>
                    </a:cubicBezTo>
                    <a:cubicBezTo>
                      <a:pt x="3863" y="7108"/>
                      <a:pt x="3942" y="7408"/>
                      <a:pt x="4178" y="7543"/>
                    </a:cubicBezTo>
                    <a:cubicBezTo>
                      <a:pt x="4412" y="7679"/>
                      <a:pt x="4713" y="7599"/>
                      <a:pt x="4848" y="7364"/>
                    </a:cubicBezTo>
                    <a:cubicBezTo>
                      <a:pt x="4984" y="7129"/>
                      <a:pt x="4903" y="6829"/>
                      <a:pt x="4668" y="6693"/>
                    </a:cubicBezTo>
                    <a:moveTo>
                      <a:pt x="14236" y="4848"/>
                    </a:moveTo>
                    <a:cubicBezTo>
                      <a:pt x="14472" y="4984"/>
                      <a:pt x="14771" y="4903"/>
                      <a:pt x="14907" y="4669"/>
                    </a:cubicBezTo>
                    <a:cubicBezTo>
                      <a:pt x="15042" y="4434"/>
                      <a:pt x="14962" y="4134"/>
                      <a:pt x="14727" y="3998"/>
                    </a:cubicBezTo>
                    <a:cubicBezTo>
                      <a:pt x="14493" y="3863"/>
                      <a:pt x="14192" y="3943"/>
                      <a:pt x="14057" y="4178"/>
                    </a:cubicBezTo>
                    <a:cubicBezTo>
                      <a:pt x="13921" y="4412"/>
                      <a:pt x="14001" y="4713"/>
                      <a:pt x="14236" y="4848"/>
                    </a:cubicBezTo>
                    <a:moveTo>
                      <a:pt x="3436" y="10309"/>
                    </a:moveTo>
                    <a:cubicBezTo>
                      <a:pt x="3166" y="10309"/>
                      <a:pt x="2945" y="10529"/>
                      <a:pt x="2945" y="10800"/>
                    </a:cubicBezTo>
                    <a:cubicBezTo>
                      <a:pt x="2945" y="11072"/>
                      <a:pt x="3166" y="11291"/>
                      <a:pt x="3436" y="11291"/>
                    </a:cubicBezTo>
                    <a:cubicBezTo>
                      <a:pt x="3707" y="11291"/>
                      <a:pt x="3927" y="11072"/>
                      <a:pt x="3927" y="10800"/>
                    </a:cubicBezTo>
                    <a:cubicBezTo>
                      <a:pt x="3927" y="10529"/>
                      <a:pt x="3707" y="10309"/>
                      <a:pt x="3436" y="10309"/>
                    </a:cubicBezTo>
                    <a:moveTo>
                      <a:pt x="6873" y="3998"/>
                    </a:moveTo>
                    <a:cubicBezTo>
                      <a:pt x="6638" y="4134"/>
                      <a:pt x="6558" y="4434"/>
                      <a:pt x="6693" y="4669"/>
                    </a:cubicBezTo>
                    <a:cubicBezTo>
                      <a:pt x="6829" y="4903"/>
                      <a:pt x="7129" y="4984"/>
                      <a:pt x="7364" y="4848"/>
                    </a:cubicBezTo>
                    <a:cubicBezTo>
                      <a:pt x="7599" y="4713"/>
                      <a:pt x="7679" y="4412"/>
                      <a:pt x="7543" y="4178"/>
                    </a:cubicBezTo>
                    <a:cubicBezTo>
                      <a:pt x="7408" y="3943"/>
                      <a:pt x="7108" y="3863"/>
                      <a:pt x="6873" y="3998"/>
                    </a:cubicBezTo>
                    <a:moveTo>
                      <a:pt x="4178" y="14057"/>
                    </a:moveTo>
                    <a:cubicBezTo>
                      <a:pt x="3942" y="14192"/>
                      <a:pt x="3863" y="14492"/>
                      <a:pt x="3998" y="14727"/>
                    </a:cubicBezTo>
                    <a:cubicBezTo>
                      <a:pt x="4133" y="14962"/>
                      <a:pt x="4433" y="15043"/>
                      <a:pt x="4668" y="14907"/>
                    </a:cubicBezTo>
                    <a:cubicBezTo>
                      <a:pt x="4903" y="14772"/>
                      <a:pt x="4984" y="14472"/>
                      <a:pt x="4848" y="14236"/>
                    </a:cubicBezTo>
                    <a:cubicBezTo>
                      <a:pt x="4713" y="14001"/>
                      <a:pt x="4412" y="13921"/>
                      <a:pt x="4178" y="14057"/>
                    </a:cubicBezTo>
                    <a:moveTo>
                      <a:pt x="7364" y="16752"/>
                    </a:moveTo>
                    <a:cubicBezTo>
                      <a:pt x="7129" y="16617"/>
                      <a:pt x="6829" y="16697"/>
                      <a:pt x="6693" y="16932"/>
                    </a:cubicBezTo>
                    <a:cubicBezTo>
                      <a:pt x="6558" y="17167"/>
                      <a:pt x="6638" y="17467"/>
                      <a:pt x="6873" y="17602"/>
                    </a:cubicBezTo>
                    <a:cubicBezTo>
                      <a:pt x="7108" y="17738"/>
                      <a:pt x="7408" y="17658"/>
                      <a:pt x="7543" y="17422"/>
                    </a:cubicBezTo>
                    <a:cubicBezTo>
                      <a:pt x="7679" y="17188"/>
                      <a:pt x="7599" y="16887"/>
                      <a:pt x="7364" y="16752"/>
                    </a:cubicBezTo>
                    <a:moveTo>
                      <a:pt x="18164" y="10309"/>
                    </a:moveTo>
                    <a:cubicBezTo>
                      <a:pt x="17893" y="10309"/>
                      <a:pt x="17673" y="10529"/>
                      <a:pt x="17673" y="10800"/>
                    </a:cubicBezTo>
                    <a:cubicBezTo>
                      <a:pt x="17673" y="11072"/>
                      <a:pt x="17893" y="11291"/>
                      <a:pt x="18164" y="11291"/>
                    </a:cubicBezTo>
                    <a:cubicBezTo>
                      <a:pt x="18434" y="11291"/>
                      <a:pt x="18655" y="11072"/>
                      <a:pt x="18655" y="10800"/>
                    </a:cubicBezTo>
                    <a:cubicBezTo>
                      <a:pt x="18655" y="10529"/>
                      <a:pt x="18434" y="10309"/>
                      <a:pt x="18164" y="10309"/>
                    </a:cubicBezTo>
                  </a:path>
                </a:pathLst>
              </a:custGeom>
              <a:solidFill>
                <a:srgbClr val="37DE98"/>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bg1"/>
                  </a:solidFill>
                </a:endParaRPr>
              </a:p>
            </p:txBody>
          </p:sp>
          <p:sp>
            <p:nvSpPr>
              <p:cNvPr id="88" name="Oval 87"/>
              <p:cNvSpPr/>
              <p:nvPr/>
            </p:nvSpPr>
            <p:spPr>
              <a:xfrm>
                <a:off x="5710237" y="4444333"/>
                <a:ext cx="771526" cy="771526"/>
              </a:xfrm>
              <a:prstGeom prst="ellipse">
                <a:avLst/>
              </a:prstGeom>
              <a:noFill/>
              <a:ln w="19050">
                <a:solidFill>
                  <a:srgbClr val="37DE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99" name="TextBox 98"/>
            <p:cNvSpPr txBox="1"/>
            <p:nvPr/>
          </p:nvSpPr>
          <p:spPr>
            <a:xfrm>
              <a:off x="4382148" y="5096747"/>
              <a:ext cx="1196097" cy="307777"/>
            </a:xfrm>
            <a:prstGeom prst="rect">
              <a:avLst/>
            </a:prstGeom>
            <a:noFill/>
          </p:spPr>
          <p:txBody>
            <a:bodyPr wrap="none" lIns="0" tIns="0" rIns="0" bIns="0" rtlCol="0">
              <a:spAutoFit/>
            </a:bodyPr>
            <a:lstStyle/>
            <a:p>
              <a:r>
                <a:rPr lang="en-US" sz="2000" b="1" dirty="0" smtClean="0">
                  <a:solidFill>
                    <a:schemeClr val="bg1"/>
                  </a:solidFill>
                  <a:latin typeface="GalanoGrotesque-SemiBold ☞" charset="0"/>
                  <a:ea typeface="GalanoGrotesque-SemiBold ☞" charset="0"/>
                  <a:cs typeface="GalanoGrotesque-SemiBold ☞" charset="0"/>
                </a:rPr>
                <a:t>117.000 M</a:t>
              </a:r>
            </a:p>
          </p:txBody>
        </p:sp>
        <p:sp>
          <p:nvSpPr>
            <p:cNvPr id="100" name="TextBox 99"/>
            <p:cNvSpPr txBox="1"/>
            <p:nvPr/>
          </p:nvSpPr>
          <p:spPr>
            <a:xfrm flipH="1">
              <a:off x="3900447" y="5475459"/>
              <a:ext cx="2117518" cy="461665"/>
            </a:xfrm>
            <a:prstGeom prst="rect">
              <a:avLst/>
            </a:prstGeom>
            <a:noFill/>
          </p:spPr>
          <p:txBody>
            <a:bodyPr wrap="square" lIns="0" tIns="0" rIns="0" bIns="0" rtlCol="0">
              <a:spAutoFit/>
            </a:bodyPr>
            <a:lstStyle/>
            <a:p>
              <a:pPr algn="ctr">
                <a:lnSpc>
                  <a:spcPct val="125000"/>
                </a:lnSpc>
              </a:pPr>
              <a:r>
                <a:rPr lang="en-US" sz="1200" dirty="0" smtClean="0">
                  <a:solidFill>
                    <a:schemeClr val="bg1"/>
                  </a:solidFill>
                  <a:latin typeface="GalanoGrotesque-Light ☞" charset="0"/>
                  <a:ea typeface="GalanoGrotesque-Light ☞" charset="0"/>
                  <a:cs typeface="GalanoGrotesque-Light ☞" charset="0"/>
                </a:rPr>
                <a:t>Media </a:t>
              </a:r>
              <a:r>
                <a:rPr lang="en-US" sz="1200" dirty="0" err="1">
                  <a:solidFill>
                    <a:schemeClr val="bg1"/>
                  </a:solidFill>
                  <a:latin typeface="GalanoGrotesque-Light ☞" charset="0"/>
                  <a:ea typeface="GalanoGrotesque-Light ☞" charset="0"/>
                  <a:cs typeface="GalanoGrotesque-Light ☞" charset="0"/>
                </a:rPr>
                <a:t>r</a:t>
              </a:r>
              <a:r>
                <a:rPr lang="en-US" sz="1200" dirty="0" err="1" smtClean="0">
                  <a:solidFill>
                    <a:schemeClr val="bg1"/>
                  </a:solidFill>
                  <a:latin typeface="GalanoGrotesque-Light ☞" charset="0"/>
                  <a:ea typeface="GalanoGrotesque-Light ☞" charset="0"/>
                  <a:cs typeface="GalanoGrotesque-Light ☞" charset="0"/>
                </a:rPr>
                <a:t>egistros</a:t>
              </a:r>
              <a:r>
                <a:rPr lang="en-US" sz="1200" dirty="0" smtClean="0">
                  <a:solidFill>
                    <a:schemeClr val="bg1"/>
                  </a:solidFill>
                  <a:latin typeface="GalanoGrotesque-Light ☞" charset="0"/>
                  <a:ea typeface="GalanoGrotesque-Light ☞" charset="0"/>
                  <a:cs typeface="GalanoGrotesque-Light ☞" charset="0"/>
                </a:rPr>
                <a:t> </a:t>
              </a:r>
              <a:r>
                <a:rPr lang="en-US" sz="1200" dirty="0" err="1" smtClean="0">
                  <a:solidFill>
                    <a:schemeClr val="bg1"/>
                  </a:solidFill>
                  <a:latin typeface="GalanoGrotesque-Light ☞" charset="0"/>
                  <a:ea typeface="GalanoGrotesque-Light ☞" charset="0"/>
                  <a:cs typeface="GalanoGrotesque-Light ☞" charset="0"/>
                </a:rPr>
                <a:t>descargados</a:t>
              </a:r>
              <a:r>
                <a:rPr lang="en-US" sz="1200" dirty="0" smtClean="0">
                  <a:solidFill>
                    <a:schemeClr val="bg1"/>
                  </a:solidFill>
                  <a:latin typeface="GalanoGrotesque-Light ☞" charset="0"/>
                  <a:ea typeface="GalanoGrotesque-Light ☞" charset="0"/>
                  <a:cs typeface="GalanoGrotesque-Light ☞" charset="0"/>
                </a:rPr>
                <a:t> al </a:t>
              </a:r>
              <a:r>
                <a:rPr lang="en-US" sz="1200" dirty="0" err="1" smtClean="0">
                  <a:solidFill>
                    <a:schemeClr val="bg1"/>
                  </a:solidFill>
                  <a:latin typeface="GalanoGrotesque-Light ☞" charset="0"/>
                  <a:ea typeface="GalanoGrotesque-Light ☞" charset="0"/>
                  <a:cs typeface="GalanoGrotesque-Light ☞" charset="0"/>
                </a:rPr>
                <a:t>mes</a:t>
              </a:r>
              <a:r>
                <a:rPr lang="en-US" sz="1200" dirty="0" smtClean="0">
                  <a:solidFill>
                    <a:schemeClr val="bg1"/>
                  </a:solidFill>
                  <a:latin typeface="GalanoGrotesque-Light ☞" charset="0"/>
                  <a:ea typeface="GalanoGrotesque-Light ☞" charset="0"/>
                  <a:cs typeface="GalanoGrotesque-Light ☞" charset="0"/>
                </a:rPr>
                <a:t> (2018)</a:t>
              </a:r>
              <a:endParaRPr lang="en-US" sz="1200" dirty="0">
                <a:solidFill>
                  <a:schemeClr val="bg1"/>
                </a:solidFill>
                <a:latin typeface="GalanoGrotesque-Light ☞" charset="0"/>
                <a:ea typeface="GalanoGrotesque-Light ☞" charset="0"/>
                <a:cs typeface="GalanoGrotesque-Light ☞" charset="0"/>
              </a:endParaRPr>
            </a:p>
          </p:txBody>
        </p:sp>
      </p:grpSp>
      <p:pic>
        <p:nvPicPr>
          <p:cNvPr id="106" name="Picture 105"/>
          <p:cNvPicPr>
            <a:picLocks noChangeAspect="1"/>
          </p:cNvPicPr>
          <p:nvPr/>
        </p:nvPicPr>
        <p:blipFill>
          <a:blip r:embed="rId3"/>
          <a:stretch>
            <a:fillRect/>
          </a:stretch>
        </p:blipFill>
        <p:spPr>
          <a:xfrm>
            <a:off x="10261600" y="6181436"/>
            <a:ext cx="1092200" cy="203200"/>
          </a:xfrm>
          <a:prstGeom prst="rect">
            <a:avLst/>
          </a:prstGeom>
        </p:spPr>
      </p:pic>
      <p:sp>
        <p:nvSpPr>
          <p:cNvPr id="52" name="TextBox 2"/>
          <p:cNvSpPr txBox="1"/>
          <p:nvPr/>
        </p:nvSpPr>
        <p:spPr>
          <a:xfrm>
            <a:off x="745242" y="927441"/>
            <a:ext cx="5741283" cy="369332"/>
          </a:xfrm>
          <a:prstGeom prst="rect">
            <a:avLst/>
          </a:prstGeom>
          <a:noFill/>
        </p:spPr>
        <p:txBody>
          <a:bodyPr wrap="square" rtlCol="0">
            <a:spAutoFit/>
          </a:bodyPr>
          <a:lstStyle/>
          <a:p>
            <a:r>
              <a:rPr lang="es-ES_tradnl" dirty="0" smtClean="0">
                <a:solidFill>
                  <a:schemeClr val="bg1"/>
                </a:solidFill>
                <a:latin typeface="GalanoGrotesque-Bold ☞" charset="0"/>
                <a:ea typeface="GalanoGrotesque-Bold ☞" charset="0"/>
                <a:cs typeface="GalanoGrotesque-Bold ☞" charset="0"/>
              </a:rPr>
              <a:t>¿Qué es GBIF? – Estadísticas (Octubre 2018)</a:t>
            </a:r>
            <a:endParaRPr lang="en-US" dirty="0">
              <a:solidFill>
                <a:schemeClr val="bg1"/>
              </a:solidFill>
              <a:latin typeface="GalanoGrotesque-Bold ☞" charset="0"/>
              <a:ea typeface="GalanoGrotesque-Bold ☞" charset="0"/>
              <a:cs typeface="GalanoGrotesque-Bold ☞" charset="0"/>
            </a:endParaRPr>
          </a:p>
        </p:txBody>
      </p:sp>
      <p:grpSp>
        <p:nvGrpSpPr>
          <p:cNvPr id="10" name="9 Grupo"/>
          <p:cNvGrpSpPr/>
          <p:nvPr/>
        </p:nvGrpSpPr>
        <p:grpSpPr>
          <a:xfrm>
            <a:off x="6190682" y="4088269"/>
            <a:ext cx="2117518" cy="1588515"/>
            <a:chOff x="6190682" y="1769276"/>
            <a:chExt cx="2117518" cy="1588515"/>
          </a:xfrm>
        </p:grpSpPr>
        <p:grpSp>
          <p:nvGrpSpPr>
            <p:cNvPr id="5" name="Group 4"/>
            <p:cNvGrpSpPr/>
            <p:nvPr/>
          </p:nvGrpSpPr>
          <p:grpSpPr>
            <a:xfrm>
              <a:off x="6190682" y="1769276"/>
              <a:ext cx="2117518" cy="1588515"/>
              <a:chOff x="6190682" y="2197901"/>
              <a:chExt cx="2117518" cy="1588515"/>
            </a:xfrm>
          </p:grpSpPr>
          <p:sp>
            <p:nvSpPr>
              <p:cNvPr id="51" name="Oval 50"/>
              <p:cNvSpPr/>
              <p:nvPr/>
            </p:nvSpPr>
            <p:spPr>
              <a:xfrm>
                <a:off x="6863678" y="2197901"/>
                <a:ext cx="771526" cy="771526"/>
              </a:xfrm>
              <a:prstGeom prst="ellipse">
                <a:avLst/>
              </a:prstGeom>
              <a:noFill/>
              <a:ln w="19050">
                <a:solidFill>
                  <a:srgbClr val="37DE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3" name="TextBox 92"/>
              <p:cNvSpPr txBox="1"/>
              <p:nvPr/>
            </p:nvSpPr>
            <p:spPr>
              <a:xfrm>
                <a:off x="7110350" y="3126889"/>
                <a:ext cx="285335" cy="307777"/>
              </a:xfrm>
              <a:prstGeom prst="rect">
                <a:avLst/>
              </a:prstGeom>
              <a:noFill/>
            </p:spPr>
            <p:txBody>
              <a:bodyPr wrap="none" lIns="0" tIns="0" rIns="0" bIns="0" rtlCol="0">
                <a:spAutoFit/>
              </a:bodyPr>
              <a:lstStyle/>
              <a:p>
                <a:r>
                  <a:rPr lang="en-US" sz="2000" b="1" dirty="0" smtClean="0">
                    <a:solidFill>
                      <a:schemeClr val="bg1"/>
                    </a:solidFill>
                    <a:latin typeface="GalanoGrotesque-SemiBold ☞" charset="0"/>
                    <a:ea typeface="GalanoGrotesque-SemiBold ☞" charset="0"/>
                    <a:cs typeface="GalanoGrotesque-SemiBold ☞" charset="0"/>
                  </a:rPr>
                  <a:t>59</a:t>
                </a:r>
              </a:p>
            </p:txBody>
          </p:sp>
          <p:sp>
            <p:nvSpPr>
              <p:cNvPr id="94" name="TextBox 93"/>
              <p:cNvSpPr txBox="1"/>
              <p:nvPr/>
            </p:nvSpPr>
            <p:spPr>
              <a:xfrm flipH="1">
                <a:off x="6190682" y="3578217"/>
                <a:ext cx="2117518" cy="208199"/>
              </a:xfrm>
              <a:prstGeom prst="rect">
                <a:avLst/>
              </a:prstGeom>
              <a:noFill/>
            </p:spPr>
            <p:txBody>
              <a:bodyPr wrap="square" lIns="0" tIns="0" rIns="0" bIns="0" rtlCol="0">
                <a:spAutoFit/>
              </a:bodyPr>
              <a:lstStyle/>
              <a:p>
                <a:pPr algn="ctr">
                  <a:lnSpc>
                    <a:spcPct val="125000"/>
                  </a:lnSpc>
                </a:pPr>
                <a:r>
                  <a:rPr lang="en-US" sz="1200" dirty="0" err="1" smtClean="0">
                    <a:solidFill>
                      <a:schemeClr val="bg1"/>
                    </a:solidFill>
                    <a:latin typeface="GalanoGrotesque-Light ☞" charset="0"/>
                    <a:ea typeface="GalanoGrotesque-Light ☞" charset="0"/>
                    <a:cs typeface="GalanoGrotesque-Light ☞" charset="0"/>
                  </a:rPr>
                  <a:t>Países</a:t>
                </a:r>
                <a:r>
                  <a:rPr lang="en-US" sz="1200" dirty="0" smtClean="0">
                    <a:solidFill>
                      <a:schemeClr val="bg1"/>
                    </a:solidFill>
                    <a:latin typeface="GalanoGrotesque-Light ☞" charset="0"/>
                    <a:ea typeface="GalanoGrotesque-Light ☞" charset="0"/>
                    <a:cs typeface="GalanoGrotesque-Light ☞" charset="0"/>
                  </a:rPr>
                  <a:t> </a:t>
                </a:r>
                <a:r>
                  <a:rPr lang="en-US" sz="1200" dirty="0" err="1" smtClean="0">
                    <a:solidFill>
                      <a:schemeClr val="bg1"/>
                    </a:solidFill>
                    <a:latin typeface="GalanoGrotesque-Light ☞" charset="0"/>
                    <a:ea typeface="GalanoGrotesque-Light ☞" charset="0"/>
                    <a:cs typeface="GalanoGrotesque-Light ☞" charset="0"/>
                  </a:rPr>
                  <a:t>participantes</a:t>
                </a:r>
                <a:r>
                  <a:rPr lang="en-US" sz="1200" dirty="0" smtClean="0">
                    <a:solidFill>
                      <a:schemeClr val="bg1"/>
                    </a:solidFill>
                    <a:latin typeface="GalanoGrotesque-Light ☞" charset="0"/>
                    <a:ea typeface="GalanoGrotesque-Light ☞" charset="0"/>
                    <a:cs typeface="GalanoGrotesque-Light ☞" charset="0"/>
                  </a:rPr>
                  <a:t> </a:t>
                </a:r>
                <a:endParaRPr lang="en-US" sz="1200" dirty="0">
                  <a:solidFill>
                    <a:schemeClr val="bg1"/>
                  </a:solidFill>
                  <a:latin typeface="GalanoGrotesque-Light ☞" charset="0"/>
                  <a:ea typeface="GalanoGrotesque-Light ☞" charset="0"/>
                  <a:cs typeface="GalanoGrotesque-Light ☞" charset="0"/>
                </a:endParaRPr>
              </a:p>
            </p:txBody>
          </p:sp>
        </p:grpSp>
        <p:sp>
          <p:nvSpPr>
            <p:cNvPr id="4" name="3 Estrella de 5 puntas"/>
            <p:cNvSpPr/>
            <p:nvPr/>
          </p:nvSpPr>
          <p:spPr>
            <a:xfrm>
              <a:off x="7069337" y="1983880"/>
              <a:ext cx="360205" cy="342318"/>
            </a:xfrm>
            <a:prstGeom prst="star5">
              <a:avLst/>
            </a:prstGeom>
            <a:noFill/>
            <a:ln w="19050">
              <a:solidFill>
                <a:srgbClr val="37DE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grpSp>
        <p:nvGrpSpPr>
          <p:cNvPr id="12" name="11 Grupo"/>
          <p:cNvGrpSpPr/>
          <p:nvPr/>
        </p:nvGrpSpPr>
        <p:grpSpPr>
          <a:xfrm>
            <a:off x="8431072" y="4088269"/>
            <a:ext cx="2117518" cy="1578990"/>
            <a:chOff x="8431072" y="1769276"/>
            <a:chExt cx="2117518" cy="1578990"/>
          </a:xfrm>
        </p:grpSpPr>
        <p:grpSp>
          <p:nvGrpSpPr>
            <p:cNvPr id="7" name="Group 6"/>
            <p:cNvGrpSpPr/>
            <p:nvPr/>
          </p:nvGrpSpPr>
          <p:grpSpPr>
            <a:xfrm>
              <a:off x="8431072" y="1769276"/>
              <a:ext cx="2117518" cy="1578990"/>
              <a:chOff x="8431072" y="2197901"/>
              <a:chExt cx="2117518" cy="1578990"/>
            </a:xfrm>
          </p:grpSpPr>
          <p:sp>
            <p:nvSpPr>
              <p:cNvPr id="56" name="Oval 55"/>
              <p:cNvSpPr/>
              <p:nvPr/>
            </p:nvSpPr>
            <p:spPr>
              <a:xfrm>
                <a:off x="9104068" y="2197901"/>
                <a:ext cx="771526" cy="771526"/>
              </a:xfrm>
              <a:prstGeom prst="ellipse">
                <a:avLst/>
              </a:prstGeom>
              <a:noFill/>
              <a:ln w="19050">
                <a:solidFill>
                  <a:srgbClr val="37DE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5" name="TextBox 94"/>
              <p:cNvSpPr txBox="1"/>
              <p:nvPr/>
            </p:nvSpPr>
            <p:spPr>
              <a:xfrm>
                <a:off x="9347163" y="3121246"/>
                <a:ext cx="285335" cy="307777"/>
              </a:xfrm>
              <a:prstGeom prst="rect">
                <a:avLst/>
              </a:prstGeom>
              <a:noFill/>
            </p:spPr>
            <p:txBody>
              <a:bodyPr wrap="none" lIns="0" tIns="0" rIns="0" bIns="0" rtlCol="0">
                <a:spAutoFit/>
              </a:bodyPr>
              <a:lstStyle/>
              <a:p>
                <a:r>
                  <a:rPr lang="en-US" sz="2000" b="1" dirty="0" smtClean="0">
                    <a:solidFill>
                      <a:schemeClr val="bg1"/>
                    </a:solidFill>
                    <a:latin typeface="GalanoGrotesque-SemiBold ☞" charset="0"/>
                    <a:ea typeface="GalanoGrotesque-SemiBold ☞" charset="0"/>
                    <a:cs typeface="GalanoGrotesque-SemiBold ☞" charset="0"/>
                  </a:rPr>
                  <a:t>38</a:t>
                </a:r>
              </a:p>
            </p:txBody>
          </p:sp>
          <p:sp>
            <p:nvSpPr>
              <p:cNvPr id="96" name="TextBox 95"/>
              <p:cNvSpPr txBox="1"/>
              <p:nvPr/>
            </p:nvSpPr>
            <p:spPr>
              <a:xfrm flipH="1">
                <a:off x="8431072" y="3568692"/>
                <a:ext cx="2117518" cy="208199"/>
              </a:xfrm>
              <a:prstGeom prst="rect">
                <a:avLst/>
              </a:prstGeom>
              <a:noFill/>
            </p:spPr>
            <p:txBody>
              <a:bodyPr wrap="square" lIns="0" tIns="0" rIns="0" bIns="0" rtlCol="0">
                <a:spAutoFit/>
              </a:bodyPr>
              <a:lstStyle/>
              <a:p>
                <a:pPr algn="ctr">
                  <a:lnSpc>
                    <a:spcPct val="125000"/>
                  </a:lnSpc>
                </a:pPr>
                <a:r>
                  <a:rPr lang="en-US" sz="1200" dirty="0" err="1" smtClean="0">
                    <a:solidFill>
                      <a:schemeClr val="bg1"/>
                    </a:solidFill>
                    <a:latin typeface="GalanoGrotesque-Light ☞" charset="0"/>
                    <a:ea typeface="GalanoGrotesque-Light ☞" charset="0"/>
                    <a:cs typeface="GalanoGrotesque-Light ☞" charset="0"/>
                  </a:rPr>
                  <a:t>Organizaciones</a:t>
                </a:r>
                <a:r>
                  <a:rPr lang="en-US" sz="1200" dirty="0" smtClean="0">
                    <a:solidFill>
                      <a:schemeClr val="bg1"/>
                    </a:solidFill>
                    <a:latin typeface="GalanoGrotesque-Light ☞" charset="0"/>
                    <a:ea typeface="GalanoGrotesque-Light ☞" charset="0"/>
                    <a:cs typeface="GalanoGrotesque-Light ☞" charset="0"/>
                  </a:rPr>
                  <a:t> </a:t>
                </a:r>
                <a:r>
                  <a:rPr lang="en-US" sz="1200" dirty="0" err="1" smtClean="0">
                    <a:solidFill>
                      <a:schemeClr val="bg1"/>
                    </a:solidFill>
                    <a:latin typeface="GalanoGrotesque-Light ☞" charset="0"/>
                    <a:ea typeface="GalanoGrotesque-Light ☞" charset="0"/>
                    <a:cs typeface="GalanoGrotesque-Light ☞" charset="0"/>
                  </a:rPr>
                  <a:t>participantes</a:t>
                </a:r>
                <a:endParaRPr lang="en-US" sz="1200" dirty="0">
                  <a:solidFill>
                    <a:schemeClr val="bg1"/>
                  </a:solidFill>
                  <a:latin typeface="GalanoGrotesque-Light ☞" charset="0"/>
                  <a:ea typeface="GalanoGrotesque-Light ☞" charset="0"/>
                  <a:cs typeface="GalanoGrotesque-Light ☞" charset="0"/>
                </a:endParaRPr>
              </a:p>
            </p:txBody>
          </p:sp>
        </p:grpSp>
        <p:sp>
          <p:nvSpPr>
            <p:cNvPr id="9" name="8 Cinta curvada hacia abajo"/>
            <p:cNvSpPr/>
            <p:nvPr/>
          </p:nvSpPr>
          <p:spPr>
            <a:xfrm>
              <a:off x="9249279" y="2028715"/>
              <a:ext cx="481104" cy="252648"/>
            </a:xfrm>
            <a:prstGeom prst="ellipseRibbon">
              <a:avLst/>
            </a:prstGeom>
            <a:noFill/>
            <a:ln w="19050">
              <a:solidFill>
                <a:srgbClr val="37DE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grpSp>
        <p:nvGrpSpPr>
          <p:cNvPr id="17" name="16 Grupo"/>
          <p:cNvGrpSpPr/>
          <p:nvPr/>
        </p:nvGrpSpPr>
        <p:grpSpPr>
          <a:xfrm>
            <a:off x="1671291" y="4096555"/>
            <a:ext cx="2117518" cy="1540890"/>
            <a:chOff x="1665192" y="3973385"/>
            <a:chExt cx="2117518" cy="1540890"/>
          </a:xfrm>
        </p:grpSpPr>
        <p:grpSp>
          <p:nvGrpSpPr>
            <p:cNvPr id="2" name="Group 1"/>
            <p:cNvGrpSpPr/>
            <p:nvPr/>
          </p:nvGrpSpPr>
          <p:grpSpPr>
            <a:xfrm>
              <a:off x="1665192" y="3973385"/>
              <a:ext cx="2117518" cy="1540890"/>
              <a:chOff x="1642837" y="2197901"/>
              <a:chExt cx="2117518" cy="1540890"/>
            </a:xfrm>
          </p:grpSpPr>
          <p:sp>
            <p:nvSpPr>
              <p:cNvPr id="72" name="Oval 71"/>
              <p:cNvSpPr/>
              <p:nvPr/>
            </p:nvSpPr>
            <p:spPr>
              <a:xfrm>
                <a:off x="2315833" y="2197901"/>
                <a:ext cx="771526" cy="771526"/>
              </a:xfrm>
              <a:prstGeom prst="ellipse">
                <a:avLst/>
              </a:prstGeom>
              <a:noFill/>
              <a:ln w="19050">
                <a:solidFill>
                  <a:srgbClr val="37DE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3" name="TextBox 72"/>
              <p:cNvSpPr txBox="1"/>
              <p:nvPr/>
            </p:nvSpPr>
            <p:spPr>
              <a:xfrm>
                <a:off x="2374314" y="3083523"/>
                <a:ext cx="641201" cy="307777"/>
              </a:xfrm>
              <a:prstGeom prst="rect">
                <a:avLst/>
              </a:prstGeom>
              <a:noFill/>
            </p:spPr>
            <p:txBody>
              <a:bodyPr wrap="none" lIns="0" tIns="0" rIns="0" bIns="0" rtlCol="0">
                <a:spAutoFit/>
              </a:bodyPr>
              <a:lstStyle/>
              <a:p>
                <a:r>
                  <a:rPr lang="en-US" sz="2000" b="1" dirty="0" smtClean="0">
                    <a:solidFill>
                      <a:schemeClr val="bg1"/>
                    </a:solidFill>
                    <a:latin typeface="GalanoGrotesque-SemiBold ☞" charset="0"/>
                    <a:ea typeface="GalanoGrotesque-SemiBold ☞" charset="0"/>
                    <a:cs typeface="GalanoGrotesque-SemiBold ☞" charset="0"/>
                  </a:rPr>
                  <a:t>1.282</a:t>
                </a:r>
                <a:endParaRPr lang="en-US" sz="2000" b="1" dirty="0">
                  <a:solidFill>
                    <a:schemeClr val="bg1"/>
                  </a:solidFill>
                  <a:latin typeface="GalanoGrotesque-SemiBold ☞" charset="0"/>
                  <a:ea typeface="GalanoGrotesque-SemiBold ☞" charset="0"/>
                  <a:cs typeface="GalanoGrotesque-SemiBold ☞" charset="0"/>
                </a:endParaRPr>
              </a:p>
            </p:txBody>
          </p:sp>
          <p:sp>
            <p:nvSpPr>
              <p:cNvPr id="74" name="TextBox 73"/>
              <p:cNvSpPr txBox="1"/>
              <p:nvPr/>
            </p:nvSpPr>
            <p:spPr>
              <a:xfrm flipH="1">
                <a:off x="1642837" y="3530592"/>
                <a:ext cx="2117518" cy="208199"/>
              </a:xfrm>
              <a:prstGeom prst="rect">
                <a:avLst/>
              </a:prstGeom>
              <a:noFill/>
            </p:spPr>
            <p:txBody>
              <a:bodyPr wrap="square" lIns="0" tIns="0" rIns="0" bIns="0" rtlCol="0">
                <a:spAutoFit/>
              </a:bodyPr>
              <a:lstStyle/>
              <a:p>
                <a:pPr algn="ctr">
                  <a:lnSpc>
                    <a:spcPct val="125000"/>
                  </a:lnSpc>
                </a:pPr>
                <a:r>
                  <a:rPr lang="en-US" sz="1200" dirty="0" err="1">
                    <a:solidFill>
                      <a:schemeClr val="bg1"/>
                    </a:solidFill>
                    <a:latin typeface="GalanoGrotesque-Light ☞" charset="0"/>
                    <a:ea typeface="GalanoGrotesque-Light ☞" charset="0"/>
                    <a:cs typeface="GalanoGrotesque-Light ☞" charset="0"/>
                  </a:rPr>
                  <a:t>Publicadores</a:t>
                </a:r>
                <a:endParaRPr lang="en-US" sz="1200" dirty="0">
                  <a:solidFill>
                    <a:schemeClr val="bg1"/>
                  </a:solidFill>
                  <a:latin typeface="GalanoGrotesque-Light ☞" charset="0"/>
                  <a:ea typeface="GalanoGrotesque-Light ☞" charset="0"/>
                  <a:cs typeface="GalanoGrotesque-Light ☞" charset="0"/>
                </a:endParaRPr>
              </a:p>
            </p:txBody>
          </p:sp>
        </p:grpSp>
        <p:sp>
          <p:nvSpPr>
            <p:cNvPr id="15" name="14 Cara sonriente"/>
            <p:cNvSpPr/>
            <p:nvPr/>
          </p:nvSpPr>
          <p:spPr>
            <a:xfrm>
              <a:off x="2548144" y="4199034"/>
              <a:ext cx="338252" cy="320228"/>
            </a:xfrm>
            <a:prstGeom prst="smileyFace">
              <a:avLst/>
            </a:prstGeom>
            <a:noFill/>
            <a:ln w="19050">
              <a:solidFill>
                <a:srgbClr val="37DE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grpSp>
        <p:nvGrpSpPr>
          <p:cNvPr id="19" name="18 Grupo"/>
          <p:cNvGrpSpPr/>
          <p:nvPr/>
        </p:nvGrpSpPr>
        <p:grpSpPr>
          <a:xfrm>
            <a:off x="8328346" y="1765594"/>
            <a:ext cx="2117518" cy="1803881"/>
            <a:chOff x="6190682" y="3979727"/>
            <a:chExt cx="2117518" cy="1803881"/>
          </a:xfrm>
        </p:grpSpPr>
        <p:grpSp>
          <p:nvGrpSpPr>
            <p:cNvPr id="14" name="Group 13"/>
            <p:cNvGrpSpPr/>
            <p:nvPr/>
          </p:nvGrpSpPr>
          <p:grpSpPr>
            <a:xfrm>
              <a:off x="6190682" y="3979727"/>
              <a:ext cx="2117518" cy="1803881"/>
              <a:chOff x="6190682" y="4151177"/>
              <a:chExt cx="2117518" cy="1803881"/>
            </a:xfrm>
          </p:grpSpPr>
          <p:sp>
            <p:nvSpPr>
              <p:cNvPr id="62" name="Oval 61"/>
              <p:cNvSpPr/>
              <p:nvPr/>
            </p:nvSpPr>
            <p:spPr>
              <a:xfrm>
                <a:off x="6863678" y="4151177"/>
                <a:ext cx="771526" cy="771526"/>
              </a:xfrm>
              <a:prstGeom prst="ellipse">
                <a:avLst/>
              </a:prstGeom>
              <a:noFill/>
              <a:ln w="19050">
                <a:solidFill>
                  <a:srgbClr val="37DE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1" name="TextBox 100"/>
              <p:cNvSpPr txBox="1"/>
              <p:nvPr/>
            </p:nvSpPr>
            <p:spPr>
              <a:xfrm>
                <a:off x="6786172" y="5049781"/>
                <a:ext cx="1016304" cy="307777"/>
              </a:xfrm>
              <a:prstGeom prst="rect">
                <a:avLst/>
              </a:prstGeom>
              <a:noFill/>
            </p:spPr>
            <p:txBody>
              <a:bodyPr wrap="none" lIns="0" tIns="0" rIns="0" bIns="0" rtlCol="0">
                <a:spAutoFit/>
              </a:bodyPr>
              <a:lstStyle/>
              <a:p>
                <a:r>
                  <a:rPr lang="en-US" sz="2000" b="1" dirty="0" smtClean="0">
                    <a:solidFill>
                      <a:schemeClr val="bg1"/>
                    </a:solidFill>
                    <a:latin typeface="GalanoGrotesque-SemiBold ☞" charset="0"/>
                    <a:ea typeface="GalanoGrotesque-SemiBold ☞" charset="0"/>
                    <a:cs typeface="GalanoGrotesque-SemiBold ☞" charset="0"/>
                  </a:rPr>
                  <a:t>~2 al </a:t>
                </a:r>
                <a:r>
                  <a:rPr lang="en-US" sz="2000" b="1" dirty="0" err="1" smtClean="0">
                    <a:solidFill>
                      <a:schemeClr val="bg1"/>
                    </a:solidFill>
                    <a:latin typeface="GalanoGrotesque-SemiBold ☞" charset="0"/>
                    <a:ea typeface="GalanoGrotesque-SemiBold ☞" charset="0"/>
                    <a:cs typeface="GalanoGrotesque-SemiBold ☞" charset="0"/>
                  </a:rPr>
                  <a:t>día</a:t>
                </a:r>
                <a:endParaRPr lang="en-US" sz="1400" b="1" dirty="0" smtClean="0">
                  <a:solidFill>
                    <a:schemeClr val="bg1"/>
                  </a:solidFill>
                  <a:latin typeface="GalanoGrotesque-SemiBold ☞" charset="0"/>
                  <a:ea typeface="GalanoGrotesque-SemiBold ☞" charset="0"/>
                  <a:cs typeface="GalanoGrotesque-SemiBold ☞" charset="0"/>
                </a:endParaRPr>
              </a:p>
            </p:txBody>
          </p:sp>
          <p:sp>
            <p:nvSpPr>
              <p:cNvPr id="102" name="TextBox 101"/>
              <p:cNvSpPr txBox="1"/>
              <p:nvPr/>
            </p:nvSpPr>
            <p:spPr>
              <a:xfrm flipH="1">
                <a:off x="6190682" y="5493393"/>
                <a:ext cx="2117518" cy="461665"/>
              </a:xfrm>
              <a:prstGeom prst="rect">
                <a:avLst/>
              </a:prstGeom>
              <a:noFill/>
            </p:spPr>
            <p:txBody>
              <a:bodyPr wrap="square" lIns="0" tIns="0" rIns="0" bIns="0" rtlCol="0">
                <a:spAutoFit/>
              </a:bodyPr>
              <a:lstStyle/>
              <a:p>
                <a:pPr algn="ctr">
                  <a:lnSpc>
                    <a:spcPct val="125000"/>
                  </a:lnSpc>
                </a:pPr>
                <a:r>
                  <a:rPr lang="en-US" sz="1200" dirty="0" err="1" smtClean="0">
                    <a:solidFill>
                      <a:schemeClr val="bg1"/>
                    </a:solidFill>
                    <a:latin typeface="GalanoGrotesque-Light ☞" charset="0"/>
                    <a:ea typeface="GalanoGrotesque-Light ☞" charset="0"/>
                    <a:cs typeface="GalanoGrotesque-Light ☞" charset="0"/>
                  </a:rPr>
                  <a:t>Artículos</a:t>
                </a:r>
                <a:r>
                  <a:rPr lang="en-US" sz="1200" dirty="0" smtClean="0">
                    <a:solidFill>
                      <a:schemeClr val="bg1"/>
                    </a:solidFill>
                    <a:latin typeface="GalanoGrotesque-Light ☞" charset="0"/>
                    <a:ea typeface="GalanoGrotesque-Light ☞" charset="0"/>
                    <a:cs typeface="GalanoGrotesque-Light ☞" charset="0"/>
                  </a:rPr>
                  <a:t> (</a:t>
                </a:r>
                <a:r>
                  <a:rPr lang="en-US" sz="1200" dirty="0" err="1" smtClean="0">
                    <a:solidFill>
                      <a:schemeClr val="bg1"/>
                    </a:solidFill>
                    <a:latin typeface="GalanoGrotesque-Light ☞" charset="0"/>
                    <a:ea typeface="GalanoGrotesque-Light ☞" charset="0"/>
                    <a:cs typeface="GalanoGrotesque-Light ☞" charset="0"/>
                  </a:rPr>
                  <a:t>usos</a:t>
                </a:r>
                <a:r>
                  <a:rPr lang="en-US" sz="1200" dirty="0" smtClean="0">
                    <a:solidFill>
                      <a:schemeClr val="bg1"/>
                    </a:solidFill>
                    <a:latin typeface="GalanoGrotesque-Light ☞" charset="0"/>
                    <a:ea typeface="GalanoGrotesque-Light ☞" charset="0"/>
                    <a:cs typeface="GalanoGrotesque-Light ☞" charset="0"/>
                  </a:rPr>
                  <a:t>) </a:t>
                </a:r>
                <a:r>
                  <a:rPr lang="en-US" sz="1200" dirty="0" err="1" smtClean="0">
                    <a:solidFill>
                      <a:schemeClr val="bg1"/>
                    </a:solidFill>
                    <a:latin typeface="GalanoGrotesque-Light ☞" charset="0"/>
                    <a:ea typeface="GalanoGrotesque-Light ☞" charset="0"/>
                    <a:cs typeface="GalanoGrotesque-Light ☞" charset="0"/>
                  </a:rPr>
                  <a:t>que</a:t>
                </a:r>
                <a:r>
                  <a:rPr lang="en-US" sz="1200" dirty="0" smtClean="0">
                    <a:solidFill>
                      <a:schemeClr val="bg1"/>
                    </a:solidFill>
                    <a:latin typeface="GalanoGrotesque-Light ☞" charset="0"/>
                    <a:ea typeface="GalanoGrotesque-Light ☞" charset="0"/>
                    <a:cs typeface="GalanoGrotesque-Light ☞" charset="0"/>
                  </a:rPr>
                  <a:t> </a:t>
                </a:r>
                <a:r>
                  <a:rPr lang="en-US" sz="1200" dirty="0" err="1" smtClean="0">
                    <a:solidFill>
                      <a:schemeClr val="bg1"/>
                    </a:solidFill>
                    <a:latin typeface="GalanoGrotesque-Light ☞" charset="0"/>
                    <a:ea typeface="GalanoGrotesque-Light ☞" charset="0"/>
                    <a:cs typeface="GalanoGrotesque-Light ☞" charset="0"/>
                  </a:rPr>
                  <a:t>utilizan</a:t>
                </a:r>
                <a:r>
                  <a:rPr lang="en-US" sz="1200" dirty="0" smtClean="0">
                    <a:solidFill>
                      <a:schemeClr val="bg1"/>
                    </a:solidFill>
                    <a:latin typeface="GalanoGrotesque-Light ☞" charset="0"/>
                    <a:ea typeface="GalanoGrotesque-Light ☞" charset="0"/>
                    <a:cs typeface="GalanoGrotesque-Light ☞" charset="0"/>
                  </a:rPr>
                  <a:t> </a:t>
                </a:r>
                <a:r>
                  <a:rPr lang="en-US" sz="1200" dirty="0" err="1" smtClean="0">
                    <a:solidFill>
                      <a:schemeClr val="bg1"/>
                    </a:solidFill>
                    <a:latin typeface="GalanoGrotesque-Light ☞" charset="0"/>
                    <a:ea typeface="GalanoGrotesque-Light ☞" charset="0"/>
                    <a:cs typeface="GalanoGrotesque-Light ☞" charset="0"/>
                  </a:rPr>
                  <a:t>datos</a:t>
                </a:r>
                <a:r>
                  <a:rPr lang="en-US" sz="1200" dirty="0" smtClean="0">
                    <a:solidFill>
                      <a:schemeClr val="bg1"/>
                    </a:solidFill>
                    <a:latin typeface="GalanoGrotesque-Light ☞" charset="0"/>
                    <a:ea typeface="GalanoGrotesque-Light ☞" charset="0"/>
                    <a:cs typeface="GalanoGrotesque-Light ☞" charset="0"/>
                  </a:rPr>
                  <a:t> de GBIF (2017)</a:t>
                </a:r>
                <a:endParaRPr lang="en-US" sz="1200" dirty="0">
                  <a:solidFill>
                    <a:schemeClr val="bg1"/>
                  </a:solidFill>
                  <a:latin typeface="GalanoGrotesque-Light ☞" charset="0"/>
                  <a:ea typeface="GalanoGrotesque-Light ☞" charset="0"/>
                  <a:cs typeface="GalanoGrotesque-Light ☞" charset="0"/>
                </a:endParaRPr>
              </a:p>
            </p:txBody>
          </p:sp>
        </p:grpSp>
        <p:sp>
          <p:nvSpPr>
            <p:cNvPr id="18" name="17 Nube"/>
            <p:cNvSpPr/>
            <p:nvPr/>
          </p:nvSpPr>
          <p:spPr>
            <a:xfrm>
              <a:off x="6978894" y="4194331"/>
              <a:ext cx="541093" cy="342318"/>
            </a:xfrm>
            <a:prstGeom prst="cloud">
              <a:avLst/>
            </a:prstGeom>
            <a:noFill/>
            <a:ln w="19050">
              <a:solidFill>
                <a:srgbClr val="37DE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pic>
        <p:nvPicPr>
          <p:cNvPr id="47" name="Picture 2" descr="Z:\Imagenes\Logos\Logo-GBIF-OR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237" y="5619749"/>
            <a:ext cx="1382301" cy="916927"/>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18 Grupo"/>
          <p:cNvGrpSpPr/>
          <p:nvPr/>
        </p:nvGrpSpPr>
        <p:grpSpPr>
          <a:xfrm>
            <a:off x="6148785" y="1769276"/>
            <a:ext cx="2117518" cy="1803881"/>
            <a:chOff x="6190682" y="3979727"/>
            <a:chExt cx="2117518" cy="1803881"/>
          </a:xfrm>
        </p:grpSpPr>
        <p:grpSp>
          <p:nvGrpSpPr>
            <p:cNvPr id="50" name="Group 13"/>
            <p:cNvGrpSpPr/>
            <p:nvPr/>
          </p:nvGrpSpPr>
          <p:grpSpPr>
            <a:xfrm>
              <a:off x="6190682" y="3979727"/>
              <a:ext cx="2117518" cy="1803881"/>
              <a:chOff x="6190682" y="4151177"/>
              <a:chExt cx="2117518" cy="1803881"/>
            </a:xfrm>
          </p:grpSpPr>
          <p:sp>
            <p:nvSpPr>
              <p:cNvPr id="54" name="Oval 61"/>
              <p:cNvSpPr/>
              <p:nvPr/>
            </p:nvSpPr>
            <p:spPr>
              <a:xfrm>
                <a:off x="6863678" y="4151177"/>
                <a:ext cx="771526" cy="771526"/>
              </a:xfrm>
              <a:prstGeom prst="ellipse">
                <a:avLst/>
              </a:prstGeom>
              <a:noFill/>
              <a:ln w="19050">
                <a:solidFill>
                  <a:srgbClr val="37DE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5" name="TextBox 100"/>
              <p:cNvSpPr txBox="1"/>
              <p:nvPr/>
            </p:nvSpPr>
            <p:spPr>
              <a:xfrm>
                <a:off x="6786172" y="5049781"/>
                <a:ext cx="926536" cy="307777"/>
              </a:xfrm>
              <a:prstGeom prst="rect">
                <a:avLst/>
              </a:prstGeom>
              <a:noFill/>
            </p:spPr>
            <p:txBody>
              <a:bodyPr wrap="none" lIns="0" tIns="0" rIns="0" bIns="0" rtlCol="0">
                <a:spAutoFit/>
              </a:bodyPr>
              <a:lstStyle/>
              <a:p>
                <a:r>
                  <a:rPr lang="en-US" sz="2000" b="1" dirty="0" smtClean="0">
                    <a:solidFill>
                      <a:schemeClr val="bg1"/>
                    </a:solidFill>
                    <a:latin typeface="GalanoGrotesque-SemiBold ☞" charset="0"/>
                    <a:ea typeface="GalanoGrotesque-SemiBold ☞" charset="0"/>
                    <a:cs typeface="GalanoGrotesque-SemiBold ☞" charset="0"/>
                  </a:rPr>
                  <a:t>159.127</a:t>
                </a:r>
                <a:endParaRPr lang="en-US" sz="1400" b="1" dirty="0" smtClean="0">
                  <a:solidFill>
                    <a:schemeClr val="bg1"/>
                  </a:solidFill>
                  <a:latin typeface="GalanoGrotesque-SemiBold ☞" charset="0"/>
                  <a:ea typeface="GalanoGrotesque-SemiBold ☞" charset="0"/>
                  <a:cs typeface="GalanoGrotesque-SemiBold ☞" charset="0"/>
                </a:endParaRPr>
              </a:p>
            </p:txBody>
          </p:sp>
          <p:sp>
            <p:nvSpPr>
              <p:cNvPr id="57" name="TextBox 101"/>
              <p:cNvSpPr txBox="1"/>
              <p:nvPr/>
            </p:nvSpPr>
            <p:spPr>
              <a:xfrm flipH="1">
                <a:off x="6190682" y="5493393"/>
                <a:ext cx="2117518" cy="461665"/>
              </a:xfrm>
              <a:prstGeom prst="rect">
                <a:avLst/>
              </a:prstGeom>
              <a:noFill/>
            </p:spPr>
            <p:txBody>
              <a:bodyPr wrap="square" lIns="0" tIns="0" rIns="0" bIns="0" rtlCol="0">
                <a:spAutoFit/>
              </a:bodyPr>
              <a:lstStyle/>
              <a:p>
                <a:pPr algn="ctr">
                  <a:lnSpc>
                    <a:spcPct val="125000"/>
                  </a:lnSpc>
                </a:pPr>
                <a:r>
                  <a:rPr lang="en-US" sz="1200" dirty="0" smtClean="0">
                    <a:solidFill>
                      <a:schemeClr val="bg1"/>
                    </a:solidFill>
                    <a:latin typeface="GalanoGrotesque-Light ☞" charset="0"/>
                    <a:ea typeface="GalanoGrotesque-Light ☞" charset="0"/>
                    <a:cs typeface="GalanoGrotesque-Light ☞" charset="0"/>
                  </a:rPr>
                  <a:t>Media </a:t>
                </a:r>
                <a:r>
                  <a:rPr lang="en-US" sz="1200" dirty="0" err="1" smtClean="0">
                    <a:solidFill>
                      <a:schemeClr val="bg1"/>
                    </a:solidFill>
                    <a:latin typeface="GalanoGrotesque-Light ☞" charset="0"/>
                    <a:ea typeface="GalanoGrotesque-Light ☞" charset="0"/>
                    <a:cs typeface="GalanoGrotesque-Light ☞" charset="0"/>
                  </a:rPr>
                  <a:t>páginas</a:t>
                </a:r>
                <a:r>
                  <a:rPr lang="en-US" sz="1200" dirty="0" smtClean="0">
                    <a:solidFill>
                      <a:schemeClr val="bg1"/>
                    </a:solidFill>
                    <a:latin typeface="GalanoGrotesque-Light ☞" charset="0"/>
                    <a:ea typeface="GalanoGrotesque-Light ☞" charset="0"/>
                    <a:cs typeface="GalanoGrotesque-Light ☞" charset="0"/>
                  </a:rPr>
                  <a:t> </a:t>
                </a:r>
                <a:r>
                  <a:rPr lang="en-US" sz="1200" dirty="0" err="1" smtClean="0">
                    <a:solidFill>
                      <a:schemeClr val="bg1"/>
                    </a:solidFill>
                    <a:latin typeface="GalanoGrotesque-Light ☞" charset="0"/>
                    <a:ea typeface="GalanoGrotesque-Light ☞" charset="0"/>
                    <a:cs typeface="GalanoGrotesque-Light ☞" charset="0"/>
                  </a:rPr>
                  <a:t>visitadas</a:t>
                </a:r>
                <a:r>
                  <a:rPr lang="en-US" sz="1200" dirty="0" smtClean="0">
                    <a:solidFill>
                      <a:schemeClr val="bg1"/>
                    </a:solidFill>
                    <a:latin typeface="GalanoGrotesque-Light ☞" charset="0"/>
                    <a:ea typeface="GalanoGrotesque-Light ☞" charset="0"/>
                    <a:cs typeface="GalanoGrotesque-Light ☞" charset="0"/>
                  </a:rPr>
                  <a:t/>
                </a:r>
                <a:br>
                  <a:rPr lang="en-US" sz="1200" dirty="0" smtClean="0">
                    <a:solidFill>
                      <a:schemeClr val="bg1"/>
                    </a:solidFill>
                    <a:latin typeface="GalanoGrotesque-Light ☞" charset="0"/>
                    <a:ea typeface="GalanoGrotesque-Light ☞" charset="0"/>
                    <a:cs typeface="GalanoGrotesque-Light ☞" charset="0"/>
                  </a:rPr>
                </a:br>
                <a:r>
                  <a:rPr lang="en-US" sz="1200" dirty="0" err="1" smtClean="0">
                    <a:solidFill>
                      <a:schemeClr val="bg1"/>
                    </a:solidFill>
                    <a:latin typeface="GalanoGrotesque-Light ☞" charset="0"/>
                    <a:ea typeface="GalanoGrotesque-Light ☞" charset="0"/>
                    <a:cs typeface="GalanoGrotesque-Light ☞" charset="0"/>
                  </a:rPr>
                  <a:t>mes</a:t>
                </a:r>
                <a:r>
                  <a:rPr lang="en-US" sz="1200" dirty="0" smtClean="0">
                    <a:solidFill>
                      <a:schemeClr val="bg1"/>
                    </a:solidFill>
                    <a:latin typeface="GalanoGrotesque-Light ☞" charset="0"/>
                    <a:ea typeface="GalanoGrotesque-Light ☞" charset="0"/>
                    <a:cs typeface="GalanoGrotesque-Light ☞" charset="0"/>
                  </a:rPr>
                  <a:t> (2018)</a:t>
                </a:r>
                <a:endParaRPr lang="en-US" sz="1200" dirty="0">
                  <a:solidFill>
                    <a:schemeClr val="bg1"/>
                  </a:solidFill>
                  <a:latin typeface="GalanoGrotesque-Light ☞" charset="0"/>
                  <a:ea typeface="GalanoGrotesque-Light ☞" charset="0"/>
                  <a:cs typeface="GalanoGrotesque-Light ☞" charset="0"/>
                </a:endParaRPr>
              </a:p>
            </p:txBody>
          </p:sp>
        </p:grpSp>
        <p:sp>
          <p:nvSpPr>
            <p:cNvPr id="53" name="17 Nube"/>
            <p:cNvSpPr/>
            <p:nvPr/>
          </p:nvSpPr>
          <p:spPr>
            <a:xfrm>
              <a:off x="6978894" y="4194331"/>
              <a:ext cx="541093" cy="342318"/>
            </a:xfrm>
            <a:prstGeom prst="cloud">
              <a:avLst/>
            </a:prstGeom>
            <a:noFill/>
            <a:ln w="19050">
              <a:solidFill>
                <a:srgbClr val="37DE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18754791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p:nvPr/>
        </p:nvSpPr>
        <p:spPr>
          <a:xfrm>
            <a:off x="745242" y="927441"/>
            <a:ext cx="3908887" cy="1200329"/>
          </a:xfrm>
          <a:prstGeom prst="rect">
            <a:avLst/>
          </a:prstGeom>
          <a:noFill/>
        </p:spPr>
        <p:txBody>
          <a:bodyPr wrap="square" rtlCol="0">
            <a:spAutoFit/>
          </a:bodyPr>
          <a:lstStyle/>
          <a:p>
            <a:r>
              <a:rPr lang="es-ES_tradnl" sz="7200" b="1" dirty="0">
                <a:solidFill>
                  <a:srgbClr val="3A67A2"/>
                </a:solidFill>
                <a:latin typeface="GalanoGrotesque-Bold ☞" charset="0"/>
                <a:ea typeface="GalanoGrotesque-Bold ☞" charset="0"/>
                <a:cs typeface="GalanoGrotesque-Bold ☞" charset="0"/>
              </a:rPr>
              <a:t>4</a:t>
            </a:r>
            <a:endParaRPr lang="en-US" b="1" dirty="0">
              <a:solidFill>
                <a:srgbClr val="3A67A2"/>
              </a:solidFill>
              <a:latin typeface="GalanoGrotesque-Bold ☞" charset="0"/>
              <a:ea typeface="GalanoGrotesque-Bold ☞" charset="0"/>
              <a:cs typeface="GalanoGrotesque-Bold ☞" charset="0"/>
            </a:endParaRPr>
          </a:p>
        </p:txBody>
      </p:sp>
      <p:sp>
        <p:nvSpPr>
          <p:cNvPr id="5" name="TextBox 5"/>
          <p:cNvSpPr txBox="1"/>
          <p:nvPr/>
        </p:nvSpPr>
        <p:spPr>
          <a:xfrm>
            <a:off x="1423704" y="1112105"/>
            <a:ext cx="5643018" cy="830997"/>
          </a:xfrm>
          <a:prstGeom prst="rect">
            <a:avLst/>
          </a:prstGeom>
          <a:noFill/>
        </p:spPr>
        <p:txBody>
          <a:bodyPr wrap="square" rtlCol="0">
            <a:spAutoFit/>
          </a:bodyPr>
          <a:lstStyle/>
          <a:p>
            <a:r>
              <a:rPr lang="es-ES" sz="2400" dirty="0" smtClean="0">
                <a:solidFill>
                  <a:srgbClr val="37DE98"/>
                </a:solidFill>
                <a:latin typeface="GalanoGrotesque-Light ☞" charset="0"/>
                <a:ea typeface="GalanoGrotesque-Light ☞" charset="0"/>
                <a:cs typeface="GalanoGrotesque-Light ☞" charset="0"/>
              </a:rPr>
              <a:t>Mejorar la calidad de los datos</a:t>
            </a:r>
            <a:endParaRPr lang="en-US" sz="2400" dirty="0">
              <a:solidFill>
                <a:srgbClr val="37DE98"/>
              </a:solidFill>
              <a:latin typeface="GalanoGrotesque-Light ☞" charset="0"/>
              <a:ea typeface="GalanoGrotesque-Light ☞" charset="0"/>
              <a:cs typeface="GalanoGrotesque-Light ☞" charset="0"/>
            </a:endParaRPr>
          </a:p>
          <a:p>
            <a:r>
              <a:rPr lang="es-ES_tradnl" sz="2400" dirty="0" smtClean="0">
                <a:solidFill>
                  <a:srgbClr val="37DE98"/>
                </a:solidFill>
                <a:latin typeface="GalanoGrotesque-Light ☞" charset="0"/>
                <a:ea typeface="GalanoGrotesque-Light ☞" charset="0"/>
                <a:cs typeface="GalanoGrotesque-Light ☞" charset="0"/>
              </a:rPr>
              <a:t>4.a. Asegurar persistencia de los datos</a:t>
            </a:r>
            <a:endParaRPr lang="en-US" sz="2400" dirty="0">
              <a:solidFill>
                <a:srgbClr val="37DE98"/>
              </a:solidFill>
              <a:latin typeface="GalanoGrotesque-Light ☞" charset="0"/>
              <a:ea typeface="GalanoGrotesque-Light ☞" charset="0"/>
              <a:cs typeface="GalanoGrotesque-Light ☞" charset="0"/>
            </a:endParaRPr>
          </a:p>
        </p:txBody>
      </p:sp>
      <p:sp>
        <p:nvSpPr>
          <p:cNvPr id="6" name="TextBox 3"/>
          <p:cNvSpPr txBox="1"/>
          <p:nvPr/>
        </p:nvSpPr>
        <p:spPr>
          <a:xfrm>
            <a:off x="745237" y="2281897"/>
            <a:ext cx="5350763" cy="2308324"/>
          </a:xfrm>
          <a:prstGeom prst="rect">
            <a:avLst/>
          </a:prstGeom>
          <a:noFill/>
        </p:spPr>
        <p:txBody>
          <a:bodyPr wrap="square" rtlCol="0">
            <a:spAutoFit/>
          </a:bodyPr>
          <a:lstStyle/>
          <a:p>
            <a:pPr marL="285750" indent="-285750">
              <a:buFont typeface="Arial" pitchFamily="34" charset="0"/>
              <a:buChar char="•"/>
            </a:pPr>
            <a:r>
              <a:rPr lang="es-ES" dirty="0" smtClean="0">
                <a:latin typeface="GalanoGrotesque-Light ☞" charset="0"/>
                <a:ea typeface="GalanoGrotesque-Light ☞" charset="0"/>
                <a:cs typeface="GalanoGrotesque-Light ☞" charset="0"/>
              </a:rPr>
              <a:t>Aumentar </a:t>
            </a:r>
            <a:r>
              <a:rPr lang="es-ES" dirty="0">
                <a:latin typeface="GalanoGrotesque-Light ☞" charset="0"/>
                <a:ea typeface="GalanoGrotesque-Light ☞" charset="0"/>
                <a:cs typeface="GalanoGrotesque-Light ☞" charset="0"/>
              </a:rPr>
              <a:t>la comunicación </a:t>
            </a:r>
            <a:r>
              <a:rPr lang="es-ES" dirty="0" smtClean="0">
                <a:latin typeface="GalanoGrotesque-Light ☞" charset="0"/>
                <a:ea typeface="GalanoGrotesque-Light ☞" charset="0"/>
                <a:cs typeface="GalanoGrotesque-Light ☞" charset="0"/>
              </a:rPr>
              <a:t>para:</a:t>
            </a:r>
          </a:p>
          <a:p>
            <a:pPr marL="742950" lvl="1" indent="-285750">
              <a:buFont typeface="Arial" pitchFamily="34" charset="0"/>
              <a:buChar char="•"/>
            </a:pPr>
            <a:r>
              <a:rPr lang="es-ES" dirty="0" smtClean="0">
                <a:latin typeface="GalanoGrotesque-Light ☞" charset="0"/>
                <a:ea typeface="GalanoGrotesque-Light ☞" charset="0"/>
                <a:cs typeface="GalanoGrotesque-Light ☞" charset="0"/>
              </a:rPr>
              <a:t>mejorar </a:t>
            </a:r>
            <a:r>
              <a:rPr lang="es-ES" dirty="0">
                <a:latin typeface="GalanoGrotesque-Light ☞" charset="0"/>
                <a:ea typeface="GalanoGrotesque-Light ☞" charset="0"/>
                <a:cs typeface="GalanoGrotesque-Light ☞" charset="0"/>
              </a:rPr>
              <a:t>las recomendaciones </a:t>
            </a:r>
            <a:r>
              <a:rPr lang="es-ES" dirty="0" smtClean="0">
                <a:latin typeface="GalanoGrotesque-Light ☞" charset="0"/>
                <a:ea typeface="GalanoGrotesque-Light ☞" charset="0"/>
                <a:cs typeface="GalanoGrotesque-Light ☞" charset="0"/>
              </a:rPr>
              <a:t>sobre buenas prácticas en la </a:t>
            </a:r>
            <a:r>
              <a:rPr lang="es-ES" dirty="0">
                <a:latin typeface="GalanoGrotesque-Light ☞" charset="0"/>
                <a:ea typeface="GalanoGrotesque-Light ☞" charset="0"/>
                <a:cs typeface="GalanoGrotesque-Light ☞" charset="0"/>
              </a:rPr>
              <a:t>citación </a:t>
            </a:r>
            <a:r>
              <a:rPr lang="es-ES" dirty="0" smtClean="0">
                <a:latin typeface="GalanoGrotesque-Light ☞" charset="0"/>
                <a:ea typeface="GalanoGrotesque-Light ☞" charset="0"/>
                <a:cs typeface="GalanoGrotesque-Light ☞" charset="0"/>
              </a:rPr>
              <a:t>de los datos</a:t>
            </a:r>
          </a:p>
          <a:p>
            <a:pPr marL="742950" lvl="1" indent="-285750">
              <a:buFont typeface="Arial" pitchFamily="34" charset="0"/>
              <a:buChar char="•"/>
            </a:pPr>
            <a:r>
              <a:rPr lang="es-ES" dirty="0" smtClean="0">
                <a:latin typeface="GalanoGrotesque-Light ☞" charset="0"/>
                <a:ea typeface="GalanoGrotesque-Light ☞" charset="0"/>
                <a:cs typeface="GalanoGrotesque-Light ☞" charset="0"/>
              </a:rPr>
              <a:t>Reconocer </a:t>
            </a:r>
            <a:r>
              <a:rPr lang="es-ES" dirty="0">
                <a:latin typeface="GalanoGrotesque-Light ☞" charset="0"/>
                <a:ea typeface="GalanoGrotesque-Light ☞" charset="0"/>
                <a:cs typeface="GalanoGrotesque-Light ☞" charset="0"/>
              </a:rPr>
              <a:t>GBIF como una </a:t>
            </a:r>
            <a:r>
              <a:rPr lang="es-ES" dirty="0" smtClean="0">
                <a:latin typeface="GalanoGrotesque-Light ☞" charset="0"/>
                <a:ea typeface="GalanoGrotesque-Light ☞" charset="0"/>
                <a:cs typeface="GalanoGrotesque-Light ☞" charset="0"/>
              </a:rPr>
              <a:t>red de </a:t>
            </a:r>
            <a:r>
              <a:rPr lang="es-ES" dirty="0">
                <a:latin typeface="GalanoGrotesque-Light ☞" charset="0"/>
                <a:ea typeface="GalanoGrotesque-Light ☞" charset="0"/>
                <a:cs typeface="GalanoGrotesque-Light ☞" charset="0"/>
              </a:rPr>
              <a:t>repositorios de datos de </a:t>
            </a:r>
            <a:r>
              <a:rPr lang="es-ES" dirty="0" smtClean="0">
                <a:latin typeface="GalanoGrotesque-Light ☞" charset="0"/>
                <a:ea typeface="GalanoGrotesque-Light ☞" charset="0"/>
                <a:cs typeface="GalanoGrotesque-Light ☞" charset="0"/>
              </a:rPr>
              <a:t>confianza</a:t>
            </a:r>
          </a:p>
          <a:p>
            <a:pPr marL="742950" lvl="1" indent="-285750">
              <a:buFont typeface="Arial" pitchFamily="34" charset="0"/>
              <a:buChar char="•"/>
            </a:pPr>
            <a:r>
              <a:rPr lang="es-ES" dirty="0" smtClean="0">
                <a:latin typeface="GalanoGrotesque-Light ☞" charset="0"/>
                <a:ea typeface="GalanoGrotesque-Light ☞" charset="0"/>
                <a:cs typeface="GalanoGrotesque-Light ☞" charset="0"/>
              </a:rPr>
              <a:t>Aumentar </a:t>
            </a:r>
            <a:r>
              <a:rPr lang="es-ES" dirty="0">
                <a:latin typeface="GalanoGrotesque-Light ☞" charset="0"/>
                <a:ea typeface="GalanoGrotesque-Light ☞" charset="0"/>
                <a:cs typeface="GalanoGrotesque-Light ☞" charset="0"/>
              </a:rPr>
              <a:t>el reconocimiento </a:t>
            </a:r>
            <a:r>
              <a:rPr lang="es-ES" dirty="0" smtClean="0">
                <a:latin typeface="GalanoGrotesque-Light ☞" charset="0"/>
                <a:ea typeface="GalanoGrotesque-Light ☞" charset="0"/>
                <a:cs typeface="GalanoGrotesque-Light ☞" charset="0"/>
              </a:rPr>
              <a:t>de los datos movilizados a través de GBIF como FAIR data</a:t>
            </a:r>
          </a:p>
        </p:txBody>
      </p:sp>
      <p:pic>
        <p:nvPicPr>
          <p:cNvPr id="2050" name="Picture 2" descr="CoreTrustSe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070940"/>
            <a:ext cx="1190625" cy="1190625"/>
          </a:xfrm>
          <a:prstGeom prst="rect">
            <a:avLst/>
          </a:prstGeom>
          <a:noFill/>
          <a:extLst>
            <a:ext uri="{909E8E84-426E-40DD-AFC4-6F175D3DCCD1}">
              <a14:hiddenFill xmlns:a14="http://schemas.microsoft.com/office/drawing/2010/main">
                <a:solidFill>
                  <a:srgbClr val="FFFFFF"/>
                </a:solidFill>
              </a14:hiddenFill>
            </a:ext>
          </a:extLst>
        </p:spPr>
      </p:pic>
      <p:pic>
        <p:nvPicPr>
          <p:cNvPr id="8" name="7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8358" y="2281897"/>
            <a:ext cx="3115110" cy="3315163"/>
          </a:xfrm>
          <a:prstGeom prst="rect">
            <a:avLst/>
          </a:prstGeom>
        </p:spPr>
      </p:pic>
    </p:spTree>
    <p:extLst>
      <p:ext uri="{BB962C8B-B14F-4D97-AF65-F5344CB8AC3E}">
        <p14:creationId xmlns:p14="http://schemas.microsoft.com/office/powerpoint/2010/main" val="18884988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p:nvPr/>
        </p:nvSpPr>
        <p:spPr>
          <a:xfrm>
            <a:off x="745237" y="1136169"/>
            <a:ext cx="3908887" cy="1200329"/>
          </a:xfrm>
          <a:prstGeom prst="rect">
            <a:avLst/>
          </a:prstGeom>
          <a:noFill/>
        </p:spPr>
        <p:txBody>
          <a:bodyPr wrap="square" rtlCol="0">
            <a:spAutoFit/>
          </a:bodyPr>
          <a:lstStyle/>
          <a:p>
            <a:r>
              <a:rPr lang="es-ES_tradnl" sz="7200" b="1" dirty="0">
                <a:solidFill>
                  <a:srgbClr val="3A67A2"/>
                </a:solidFill>
                <a:latin typeface="GalanoGrotesque-Bold ☞" charset="0"/>
                <a:ea typeface="GalanoGrotesque-Bold ☞" charset="0"/>
                <a:cs typeface="GalanoGrotesque-Bold ☞" charset="0"/>
              </a:rPr>
              <a:t>4</a:t>
            </a:r>
            <a:endParaRPr lang="en-US" b="1" dirty="0">
              <a:solidFill>
                <a:srgbClr val="3A67A2"/>
              </a:solidFill>
              <a:latin typeface="GalanoGrotesque-Bold ☞" charset="0"/>
              <a:ea typeface="GalanoGrotesque-Bold ☞" charset="0"/>
              <a:cs typeface="GalanoGrotesque-Bold ☞" charset="0"/>
            </a:endParaRPr>
          </a:p>
        </p:txBody>
      </p:sp>
      <p:sp>
        <p:nvSpPr>
          <p:cNvPr id="5" name="TextBox 5"/>
          <p:cNvSpPr txBox="1"/>
          <p:nvPr/>
        </p:nvSpPr>
        <p:spPr>
          <a:xfrm>
            <a:off x="1433639" y="1318426"/>
            <a:ext cx="4761748" cy="830997"/>
          </a:xfrm>
          <a:prstGeom prst="rect">
            <a:avLst/>
          </a:prstGeom>
          <a:noFill/>
        </p:spPr>
        <p:txBody>
          <a:bodyPr wrap="square" rtlCol="0">
            <a:spAutoFit/>
          </a:bodyPr>
          <a:lstStyle/>
          <a:p>
            <a:r>
              <a:rPr lang="es-ES" sz="2400" dirty="0" smtClean="0">
                <a:solidFill>
                  <a:srgbClr val="37DE98"/>
                </a:solidFill>
                <a:latin typeface="GalanoGrotesque-Light ☞" charset="0"/>
                <a:ea typeface="GalanoGrotesque-Light ☞" charset="0"/>
                <a:cs typeface="GalanoGrotesque-Light ☞" charset="0"/>
              </a:rPr>
              <a:t>Mejorar la calidad de los datos</a:t>
            </a:r>
            <a:endParaRPr lang="en-US" sz="2400" dirty="0">
              <a:solidFill>
                <a:srgbClr val="37DE98"/>
              </a:solidFill>
              <a:latin typeface="GalanoGrotesque-Light ☞" charset="0"/>
              <a:ea typeface="GalanoGrotesque-Light ☞" charset="0"/>
              <a:cs typeface="GalanoGrotesque-Light ☞" charset="0"/>
            </a:endParaRPr>
          </a:p>
          <a:p>
            <a:r>
              <a:rPr lang="es-ES_tradnl" sz="2400" dirty="0" smtClean="0">
                <a:solidFill>
                  <a:srgbClr val="37DE98"/>
                </a:solidFill>
                <a:latin typeface="GalanoGrotesque-Light ☞" charset="0"/>
                <a:ea typeface="GalanoGrotesque-Light ☞" charset="0"/>
                <a:cs typeface="GalanoGrotesque-Light ☞" charset="0"/>
              </a:rPr>
              <a:t>4.b. Evaluar la calidad de datos</a:t>
            </a:r>
            <a:endParaRPr lang="en-US" sz="2400" dirty="0">
              <a:solidFill>
                <a:srgbClr val="37DE98"/>
              </a:solidFill>
              <a:latin typeface="GalanoGrotesque-Light ☞" charset="0"/>
              <a:ea typeface="GalanoGrotesque-Light ☞" charset="0"/>
              <a:cs typeface="GalanoGrotesque-Light ☞" charset="0"/>
            </a:endParaRPr>
          </a:p>
        </p:txBody>
      </p:sp>
      <p:sp>
        <p:nvSpPr>
          <p:cNvPr id="6" name="TextBox 3"/>
          <p:cNvSpPr txBox="1"/>
          <p:nvPr/>
        </p:nvSpPr>
        <p:spPr>
          <a:xfrm>
            <a:off x="745232" y="2490625"/>
            <a:ext cx="5350763" cy="1477328"/>
          </a:xfrm>
          <a:prstGeom prst="rect">
            <a:avLst/>
          </a:prstGeom>
          <a:noFill/>
        </p:spPr>
        <p:txBody>
          <a:bodyPr wrap="square" rtlCol="0">
            <a:spAutoFit/>
          </a:bodyPr>
          <a:lstStyle/>
          <a:p>
            <a:pPr marL="285750" indent="-285750">
              <a:buFont typeface="Arial" pitchFamily="34" charset="0"/>
              <a:buChar char="•"/>
            </a:pPr>
            <a:r>
              <a:rPr lang="es-ES" dirty="0">
                <a:latin typeface="GalanoGrotesque-Light ☞" charset="0"/>
                <a:ea typeface="GalanoGrotesque-Light ☞" charset="0"/>
                <a:cs typeface="GalanoGrotesque-Light ☞" charset="0"/>
              </a:rPr>
              <a:t>Revisar, consolidar y actualizar la documentación existente para los </a:t>
            </a:r>
            <a:r>
              <a:rPr lang="es-ES" dirty="0" smtClean="0">
                <a:latin typeface="GalanoGrotesque-Light ☞" charset="0"/>
                <a:ea typeface="GalanoGrotesque-Light ☞" charset="0"/>
                <a:cs typeface="GalanoGrotesque-Light ☞" charset="0"/>
              </a:rPr>
              <a:t>proveedores </a:t>
            </a:r>
            <a:r>
              <a:rPr lang="es-ES" dirty="0">
                <a:latin typeface="GalanoGrotesque-Light ☞" charset="0"/>
                <a:ea typeface="GalanoGrotesque-Light ☞" charset="0"/>
                <a:cs typeface="GalanoGrotesque-Light ☞" charset="0"/>
              </a:rPr>
              <a:t>de datos. En particular, proporcionar una guía clara sobre los requisitos mínimos </a:t>
            </a:r>
            <a:r>
              <a:rPr lang="es-ES" dirty="0" smtClean="0">
                <a:latin typeface="GalanoGrotesque-Light ☞" charset="0"/>
                <a:ea typeface="GalanoGrotesque-Light ☞" charset="0"/>
                <a:cs typeface="GalanoGrotesque-Light ☞" charset="0"/>
              </a:rPr>
              <a:t>de calidad que tienen que cumplir </a:t>
            </a:r>
            <a:r>
              <a:rPr lang="es-ES" dirty="0">
                <a:latin typeface="GalanoGrotesque-Light ☞" charset="0"/>
                <a:ea typeface="GalanoGrotesque-Light ☞" charset="0"/>
                <a:cs typeface="GalanoGrotesque-Light ☞" charset="0"/>
              </a:rPr>
              <a:t>los datos </a:t>
            </a:r>
            <a:r>
              <a:rPr lang="es-ES" dirty="0" smtClean="0">
                <a:latin typeface="GalanoGrotesque-Light ☞" charset="0"/>
                <a:ea typeface="GalanoGrotesque-Light ☞" charset="0"/>
                <a:cs typeface="GalanoGrotesque-Light ☞" charset="0"/>
              </a:rPr>
              <a:t>publicados.</a:t>
            </a:r>
          </a:p>
        </p:txBody>
      </p:sp>
      <p:sp>
        <p:nvSpPr>
          <p:cNvPr id="7" name="TextBox 2"/>
          <p:cNvSpPr txBox="1"/>
          <p:nvPr/>
        </p:nvSpPr>
        <p:spPr>
          <a:xfrm>
            <a:off x="6095995" y="1136168"/>
            <a:ext cx="3908887" cy="1200329"/>
          </a:xfrm>
          <a:prstGeom prst="rect">
            <a:avLst/>
          </a:prstGeom>
          <a:noFill/>
        </p:spPr>
        <p:txBody>
          <a:bodyPr wrap="square" rtlCol="0">
            <a:spAutoFit/>
          </a:bodyPr>
          <a:lstStyle/>
          <a:p>
            <a:r>
              <a:rPr lang="es-ES_tradnl" sz="7200" b="1" dirty="0">
                <a:solidFill>
                  <a:srgbClr val="3A67A2"/>
                </a:solidFill>
                <a:latin typeface="GalanoGrotesque-Bold ☞" charset="0"/>
                <a:ea typeface="GalanoGrotesque-Bold ☞" charset="0"/>
                <a:cs typeface="GalanoGrotesque-Bold ☞" charset="0"/>
              </a:rPr>
              <a:t>4</a:t>
            </a:r>
            <a:endParaRPr lang="en-US" b="1" dirty="0">
              <a:solidFill>
                <a:srgbClr val="3A67A2"/>
              </a:solidFill>
              <a:latin typeface="GalanoGrotesque-Bold ☞" charset="0"/>
              <a:ea typeface="GalanoGrotesque-Bold ☞" charset="0"/>
              <a:cs typeface="GalanoGrotesque-Bold ☞" charset="0"/>
            </a:endParaRPr>
          </a:p>
        </p:txBody>
      </p:sp>
      <p:sp>
        <p:nvSpPr>
          <p:cNvPr id="9" name="TextBox 5"/>
          <p:cNvSpPr txBox="1"/>
          <p:nvPr/>
        </p:nvSpPr>
        <p:spPr>
          <a:xfrm>
            <a:off x="6784397" y="1318425"/>
            <a:ext cx="4761748" cy="830997"/>
          </a:xfrm>
          <a:prstGeom prst="rect">
            <a:avLst/>
          </a:prstGeom>
          <a:noFill/>
        </p:spPr>
        <p:txBody>
          <a:bodyPr wrap="square" rtlCol="0">
            <a:spAutoFit/>
          </a:bodyPr>
          <a:lstStyle/>
          <a:p>
            <a:r>
              <a:rPr lang="es-ES" sz="2400" dirty="0" smtClean="0">
                <a:solidFill>
                  <a:srgbClr val="37DE98"/>
                </a:solidFill>
                <a:latin typeface="GalanoGrotesque-Light ☞" charset="0"/>
                <a:ea typeface="GalanoGrotesque-Light ☞" charset="0"/>
                <a:cs typeface="GalanoGrotesque-Light ☞" charset="0"/>
              </a:rPr>
              <a:t>Mejorar la calidad de los datos</a:t>
            </a:r>
            <a:endParaRPr lang="en-US" sz="2400" dirty="0">
              <a:solidFill>
                <a:srgbClr val="37DE98"/>
              </a:solidFill>
              <a:latin typeface="GalanoGrotesque-Light ☞" charset="0"/>
              <a:ea typeface="GalanoGrotesque-Light ☞" charset="0"/>
              <a:cs typeface="GalanoGrotesque-Light ☞" charset="0"/>
            </a:endParaRPr>
          </a:p>
          <a:p>
            <a:r>
              <a:rPr lang="es-ES_tradnl" sz="2400" dirty="0" smtClean="0">
                <a:solidFill>
                  <a:srgbClr val="37DE98"/>
                </a:solidFill>
                <a:latin typeface="GalanoGrotesque-Light ☞" charset="0"/>
                <a:ea typeface="GalanoGrotesque-Light ☞" charset="0"/>
                <a:cs typeface="GalanoGrotesque-Light ☞" charset="0"/>
              </a:rPr>
              <a:t>4.c. Habilitar la curación de datos</a:t>
            </a:r>
            <a:endParaRPr lang="en-US" sz="2400" dirty="0">
              <a:solidFill>
                <a:srgbClr val="37DE98"/>
              </a:solidFill>
              <a:latin typeface="GalanoGrotesque-Light ☞" charset="0"/>
              <a:ea typeface="GalanoGrotesque-Light ☞" charset="0"/>
              <a:cs typeface="GalanoGrotesque-Light ☞" charset="0"/>
            </a:endParaRPr>
          </a:p>
        </p:txBody>
      </p:sp>
      <p:sp>
        <p:nvSpPr>
          <p:cNvPr id="12" name="TextBox 3"/>
          <p:cNvSpPr txBox="1"/>
          <p:nvPr/>
        </p:nvSpPr>
        <p:spPr>
          <a:xfrm>
            <a:off x="6195382" y="2632302"/>
            <a:ext cx="5350763" cy="923330"/>
          </a:xfrm>
          <a:prstGeom prst="rect">
            <a:avLst/>
          </a:prstGeom>
          <a:noFill/>
        </p:spPr>
        <p:txBody>
          <a:bodyPr wrap="square" rtlCol="0">
            <a:spAutoFit/>
          </a:bodyPr>
          <a:lstStyle/>
          <a:p>
            <a:pPr marL="285750" indent="-285750">
              <a:buFont typeface="Arial" pitchFamily="34" charset="0"/>
              <a:buChar char="•"/>
            </a:pPr>
            <a:r>
              <a:rPr lang="es-ES" dirty="0">
                <a:latin typeface="GalanoGrotesque-Light ☞" charset="0"/>
                <a:ea typeface="GalanoGrotesque-Light ☞" charset="0"/>
                <a:cs typeface="GalanoGrotesque-Light ☞" charset="0"/>
              </a:rPr>
              <a:t>Continuar con la exploración del uso </a:t>
            </a:r>
            <a:r>
              <a:rPr lang="es-ES" dirty="0" smtClean="0">
                <a:latin typeface="GalanoGrotesque-Light ☞" charset="0"/>
                <a:ea typeface="GalanoGrotesque-Light ☞" charset="0"/>
                <a:cs typeface="GalanoGrotesque-Light ☞" charset="0"/>
              </a:rPr>
              <a:t>de identificadores </a:t>
            </a:r>
            <a:r>
              <a:rPr lang="es-ES" dirty="0">
                <a:latin typeface="GalanoGrotesque-Light ☞" charset="0"/>
                <a:ea typeface="GalanoGrotesque-Light ☞" charset="0"/>
                <a:cs typeface="GalanoGrotesque-Light ☞" charset="0"/>
              </a:rPr>
              <a:t>estables y de resolución permanente para </a:t>
            </a:r>
            <a:r>
              <a:rPr lang="es-ES" dirty="0" smtClean="0">
                <a:latin typeface="GalanoGrotesque-Light ☞" charset="0"/>
                <a:ea typeface="GalanoGrotesque-Light ☞" charset="0"/>
                <a:cs typeface="GalanoGrotesque-Light ☞" charset="0"/>
              </a:rPr>
              <a:t>todos </a:t>
            </a:r>
            <a:r>
              <a:rPr lang="es-ES" smtClean="0">
                <a:latin typeface="GalanoGrotesque-Light ☞" charset="0"/>
                <a:ea typeface="GalanoGrotesque-Light ☞" charset="0"/>
                <a:cs typeface="GalanoGrotesque-Light ☞" charset="0"/>
              </a:rPr>
              <a:t>los registros (UUID)</a:t>
            </a:r>
            <a:endParaRPr lang="es-ES" dirty="0" smtClean="0">
              <a:latin typeface="GalanoGrotesque-Light ☞" charset="0"/>
              <a:ea typeface="GalanoGrotesque-Light ☞" charset="0"/>
              <a:cs typeface="GalanoGrotesque-Light ☞" charset="0"/>
            </a:endParaRPr>
          </a:p>
        </p:txBody>
      </p:sp>
    </p:spTree>
    <p:extLst>
      <p:ext uri="{BB962C8B-B14F-4D97-AF65-F5344CB8AC3E}">
        <p14:creationId xmlns:p14="http://schemas.microsoft.com/office/powerpoint/2010/main" val="33483864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p:nvPr/>
        </p:nvSpPr>
        <p:spPr>
          <a:xfrm>
            <a:off x="312098" y="1136169"/>
            <a:ext cx="3908887" cy="1200329"/>
          </a:xfrm>
          <a:prstGeom prst="rect">
            <a:avLst/>
          </a:prstGeom>
          <a:noFill/>
        </p:spPr>
        <p:txBody>
          <a:bodyPr wrap="square" rtlCol="0">
            <a:spAutoFit/>
          </a:bodyPr>
          <a:lstStyle/>
          <a:p>
            <a:r>
              <a:rPr lang="es-ES_tradnl" sz="7200" b="1" dirty="0" smtClean="0">
                <a:solidFill>
                  <a:srgbClr val="3A67A2"/>
                </a:solidFill>
                <a:latin typeface="GalanoGrotesque-Bold ☞" charset="0"/>
                <a:ea typeface="GalanoGrotesque-Bold ☞" charset="0"/>
                <a:cs typeface="GalanoGrotesque-Bold ☞" charset="0"/>
              </a:rPr>
              <a:t>5</a:t>
            </a:r>
            <a:endParaRPr lang="en-US" b="1" dirty="0">
              <a:solidFill>
                <a:srgbClr val="3A67A2"/>
              </a:solidFill>
              <a:latin typeface="GalanoGrotesque-Bold ☞" charset="0"/>
              <a:ea typeface="GalanoGrotesque-Bold ☞" charset="0"/>
              <a:cs typeface="GalanoGrotesque-Bold ☞" charset="0"/>
            </a:endParaRPr>
          </a:p>
        </p:txBody>
      </p:sp>
      <p:sp>
        <p:nvSpPr>
          <p:cNvPr id="5" name="TextBox 5"/>
          <p:cNvSpPr txBox="1"/>
          <p:nvPr/>
        </p:nvSpPr>
        <p:spPr>
          <a:xfrm>
            <a:off x="1000499" y="1318426"/>
            <a:ext cx="4890159" cy="830997"/>
          </a:xfrm>
          <a:prstGeom prst="rect">
            <a:avLst/>
          </a:prstGeom>
          <a:noFill/>
        </p:spPr>
        <p:txBody>
          <a:bodyPr wrap="square" rtlCol="0">
            <a:spAutoFit/>
          </a:bodyPr>
          <a:lstStyle/>
          <a:p>
            <a:r>
              <a:rPr lang="es-ES" sz="2400" dirty="0">
                <a:solidFill>
                  <a:srgbClr val="37DE98"/>
                </a:solidFill>
                <a:latin typeface="GalanoGrotesque-Light ☞" charset="0"/>
                <a:ea typeface="GalanoGrotesque-Light ☞" charset="0"/>
                <a:cs typeface="GalanoGrotesque-Light ☞" charset="0"/>
              </a:rPr>
              <a:t>Hacer accesibles datos relevantes</a:t>
            </a:r>
          </a:p>
          <a:p>
            <a:r>
              <a:rPr lang="es-ES_tradnl" sz="2400" dirty="0" smtClean="0">
                <a:solidFill>
                  <a:srgbClr val="37DE98"/>
                </a:solidFill>
                <a:latin typeface="GalanoGrotesque-Light ☞" charset="0"/>
                <a:ea typeface="GalanoGrotesque-Light ☞" charset="0"/>
                <a:cs typeface="GalanoGrotesque-Light ☞" charset="0"/>
              </a:rPr>
              <a:t>5.a. Involucrar a la Academia</a:t>
            </a:r>
            <a:endParaRPr lang="en-US" sz="2400" dirty="0">
              <a:solidFill>
                <a:srgbClr val="37DE98"/>
              </a:solidFill>
              <a:latin typeface="GalanoGrotesque-Light ☞" charset="0"/>
              <a:ea typeface="GalanoGrotesque-Light ☞" charset="0"/>
              <a:cs typeface="GalanoGrotesque-Light ☞" charset="0"/>
            </a:endParaRPr>
          </a:p>
        </p:txBody>
      </p:sp>
      <p:sp>
        <p:nvSpPr>
          <p:cNvPr id="6" name="TextBox 3"/>
          <p:cNvSpPr txBox="1"/>
          <p:nvPr/>
        </p:nvSpPr>
        <p:spPr>
          <a:xfrm>
            <a:off x="494973" y="2490625"/>
            <a:ext cx="5350763" cy="3139321"/>
          </a:xfrm>
          <a:prstGeom prst="rect">
            <a:avLst/>
          </a:prstGeom>
          <a:noFill/>
        </p:spPr>
        <p:txBody>
          <a:bodyPr wrap="square" rtlCol="0">
            <a:spAutoFit/>
          </a:bodyPr>
          <a:lstStyle/>
          <a:p>
            <a:pPr marL="285750" indent="-285750">
              <a:buFont typeface="Arial" pitchFamily="34" charset="0"/>
              <a:buChar char="•"/>
            </a:pPr>
            <a:r>
              <a:rPr lang="es-ES" dirty="0" smtClean="0">
                <a:latin typeface="GalanoGrotesque-Light ☞" charset="0"/>
                <a:ea typeface="GalanoGrotesque-Light ☞" charset="0"/>
                <a:cs typeface="GalanoGrotesque-Light ☞" charset="0"/>
              </a:rPr>
              <a:t>Mejorar </a:t>
            </a:r>
            <a:r>
              <a:rPr lang="es-ES" dirty="0">
                <a:latin typeface="GalanoGrotesque-Light ☞" charset="0"/>
                <a:ea typeface="GalanoGrotesque-Light ☞" charset="0"/>
                <a:cs typeface="GalanoGrotesque-Light ☞" charset="0"/>
              </a:rPr>
              <a:t>el compromiso con las comunidades académicas a través de los Embajadores de Datos </a:t>
            </a:r>
            <a:r>
              <a:rPr lang="es-ES" dirty="0" smtClean="0">
                <a:latin typeface="GalanoGrotesque-Light ☞" charset="0"/>
                <a:ea typeface="GalanoGrotesque-Light ☞" charset="0"/>
                <a:cs typeface="GalanoGrotesque-Light ☞" charset="0"/>
              </a:rPr>
              <a:t>Abiertos de </a:t>
            </a:r>
            <a:r>
              <a:rPr lang="es-ES" dirty="0">
                <a:latin typeface="GalanoGrotesque-Light ☞" charset="0"/>
                <a:ea typeface="GalanoGrotesque-Light ☞" charset="0"/>
                <a:cs typeface="GalanoGrotesque-Light ☞" charset="0"/>
              </a:rPr>
              <a:t>Biodiversidad </a:t>
            </a:r>
            <a:r>
              <a:rPr lang="es-ES" dirty="0" smtClean="0">
                <a:latin typeface="GalanoGrotesque-Light ☞" charset="0"/>
                <a:ea typeface="GalanoGrotesque-Light ☞" charset="0"/>
                <a:cs typeface="GalanoGrotesque-Light ☞" charset="0"/>
              </a:rPr>
              <a:t>y compartir en la red, las </a:t>
            </a:r>
            <a:r>
              <a:rPr lang="es-ES" dirty="0">
                <a:latin typeface="GalanoGrotesque-Light ☞" charset="0"/>
                <a:ea typeface="GalanoGrotesque-Light ☞" charset="0"/>
                <a:cs typeface="GalanoGrotesque-Light ☞" charset="0"/>
              </a:rPr>
              <a:t>mejores prácticas de los nodos que promueven la informática de la biodiversidad en los currículos académicos</a:t>
            </a:r>
          </a:p>
          <a:p>
            <a:pPr marL="285750" indent="-285750">
              <a:buFont typeface="Arial" pitchFamily="34" charset="0"/>
              <a:buChar char="•"/>
            </a:pPr>
            <a:r>
              <a:rPr lang="es-ES" dirty="0" smtClean="0">
                <a:latin typeface="GalanoGrotesque-Light ☞" charset="0"/>
                <a:ea typeface="GalanoGrotesque-Light ☞" charset="0"/>
                <a:cs typeface="GalanoGrotesque-Light ☞" charset="0"/>
              </a:rPr>
              <a:t>Desarrollar </a:t>
            </a:r>
            <a:r>
              <a:rPr lang="es-ES" dirty="0">
                <a:latin typeface="GalanoGrotesque-Light ☞" charset="0"/>
                <a:ea typeface="GalanoGrotesque-Light ☞" charset="0"/>
                <a:cs typeface="GalanoGrotesque-Light ☞" charset="0"/>
              </a:rPr>
              <a:t>materiales para guiar a las </a:t>
            </a:r>
            <a:r>
              <a:rPr lang="es-ES" dirty="0" smtClean="0">
                <a:latin typeface="GalanoGrotesque-Light ☞" charset="0"/>
                <a:ea typeface="GalanoGrotesque-Light ☞" charset="0"/>
                <a:cs typeface="GalanoGrotesque-Light ☞" charset="0"/>
              </a:rPr>
              <a:t>comunidades académicas </a:t>
            </a:r>
            <a:r>
              <a:rPr lang="es-ES" dirty="0">
                <a:latin typeface="GalanoGrotesque-Light ☞" charset="0"/>
                <a:ea typeface="GalanoGrotesque-Light ☞" charset="0"/>
                <a:cs typeface="GalanoGrotesque-Light ☞" charset="0"/>
              </a:rPr>
              <a:t>sobre el uso de datos mediados por GBIF en áreas temáticas, por ejemplo. biología de </a:t>
            </a:r>
            <a:r>
              <a:rPr lang="es-ES" dirty="0" smtClean="0">
                <a:latin typeface="GalanoGrotesque-Light ☞" charset="0"/>
                <a:ea typeface="GalanoGrotesque-Light ☞" charset="0"/>
                <a:cs typeface="GalanoGrotesque-Light ☞" charset="0"/>
              </a:rPr>
              <a:t>la conservación, </a:t>
            </a:r>
            <a:r>
              <a:rPr lang="es-ES" smtClean="0">
                <a:latin typeface="GalanoGrotesque-Light ☞" charset="0"/>
                <a:ea typeface="GalanoGrotesque-Light ☞" charset="0"/>
                <a:cs typeface="GalanoGrotesque-Light ☞" charset="0"/>
              </a:rPr>
              <a:t>invasiones biológicas, </a:t>
            </a:r>
            <a:r>
              <a:rPr lang="es-ES" dirty="0" smtClean="0">
                <a:latin typeface="GalanoGrotesque-Light ☞" charset="0"/>
                <a:ea typeface="GalanoGrotesque-Light ☞" charset="0"/>
                <a:cs typeface="GalanoGrotesque-Light ☞" charset="0"/>
              </a:rPr>
              <a:t>epidemiología</a:t>
            </a:r>
          </a:p>
        </p:txBody>
      </p:sp>
      <p:sp>
        <p:nvSpPr>
          <p:cNvPr id="7" name="TextBox 2"/>
          <p:cNvSpPr txBox="1"/>
          <p:nvPr/>
        </p:nvSpPr>
        <p:spPr>
          <a:xfrm>
            <a:off x="5980492" y="1136168"/>
            <a:ext cx="3908887" cy="1200329"/>
          </a:xfrm>
          <a:prstGeom prst="rect">
            <a:avLst/>
          </a:prstGeom>
          <a:noFill/>
        </p:spPr>
        <p:txBody>
          <a:bodyPr wrap="square" rtlCol="0">
            <a:spAutoFit/>
          </a:bodyPr>
          <a:lstStyle/>
          <a:p>
            <a:r>
              <a:rPr lang="es-ES_tradnl" sz="7200" b="1">
                <a:solidFill>
                  <a:srgbClr val="3A67A2"/>
                </a:solidFill>
                <a:latin typeface="GalanoGrotesque-Bold ☞" charset="0"/>
                <a:ea typeface="GalanoGrotesque-Bold ☞" charset="0"/>
                <a:cs typeface="GalanoGrotesque-Bold ☞" charset="0"/>
              </a:rPr>
              <a:t>5</a:t>
            </a:r>
            <a:endParaRPr lang="en-US" sz="7200" b="1" dirty="0">
              <a:solidFill>
                <a:srgbClr val="3A67A2"/>
              </a:solidFill>
              <a:latin typeface="GalanoGrotesque-Bold ☞" charset="0"/>
              <a:ea typeface="GalanoGrotesque-Bold ☞" charset="0"/>
              <a:cs typeface="GalanoGrotesque-Bold ☞" charset="0"/>
            </a:endParaRPr>
          </a:p>
        </p:txBody>
      </p:sp>
      <p:sp>
        <p:nvSpPr>
          <p:cNvPr id="9" name="TextBox 5"/>
          <p:cNvSpPr txBox="1"/>
          <p:nvPr/>
        </p:nvSpPr>
        <p:spPr>
          <a:xfrm>
            <a:off x="6668894" y="1318425"/>
            <a:ext cx="5035426" cy="830997"/>
          </a:xfrm>
          <a:prstGeom prst="rect">
            <a:avLst/>
          </a:prstGeom>
          <a:noFill/>
        </p:spPr>
        <p:txBody>
          <a:bodyPr wrap="square" rtlCol="0">
            <a:spAutoFit/>
          </a:bodyPr>
          <a:lstStyle/>
          <a:p>
            <a:r>
              <a:rPr lang="es-ES" sz="2400" dirty="0">
                <a:solidFill>
                  <a:srgbClr val="37DE98"/>
                </a:solidFill>
                <a:latin typeface="GalanoGrotesque-Light ☞" charset="0"/>
                <a:ea typeface="GalanoGrotesque-Light ☞" charset="0"/>
                <a:cs typeface="GalanoGrotesque-Light ☞" charset="0"/>
              </a:rPr>
              <a:t>Hacer accesibles datos relevantes</a:t>
            </a:r>
          </a:p>
          <a:p>
            <a:r>
              <a:rPr lang="es-ES_tradnl" sz="2400" dirty="0" smtClean="0">
                <a:solidFill>
                  <a:srgbClr val="37DE98"/>
                </a:solidFill>
                <a:latin typeface="GalanoGrotesque-Light ☞" charset="0"/>
                <a:ea typeface="GalanoGrotesque-Light ☞" charset="0"/>
                <a:cs typeface="GalanoGrotesque-Light ☞" charset="0"/>
              </a:rPr>
              <a:t>5.d. Evaluar impacto</a:t>
            </a:r>
            <a:endParaRPr lang="en-US" sz="2400" dirty="0">
              <a:solidFill>
                <a:srgbClr val="37DE98"/>
              </a:solidFill>
              <a:latin typeface="GalanoGrotesque-Light ☞" charset="0"/>
              <a:ea typeface="GalanoGrotesque-Light ☞" charset="0"/>
              <a:cs typeface="GalanoGrotesque-Light ☞" charset="0"/>
            </a:endParaRPr>
          </a:p>
        </p:txBody>
      </p:sp>
      <p:sp>
        <p:nvSpPr>
          <p:cNvPr id="12" name="TextBox 3"/>
          <p:cNvSpPr txBox="1"/>
          <p:nvPr/>
        </p:nvSpPr>
        <p:spPr>
          <a:xfrm>
            <a:off x="6400800" y="2632302"/>
            <a:ext cx="5029842" cy="923330"/>
          </a:xfrm>
          <a:prstGeom prst="rect">
            <a:avLst/>
          </a:prstGeom>
          <a:noFill/>
        </p:spPr>
        <p:txBody>
          <a:bodyPr wrap="square" rtlCol="0">
            <a:spAutoFit/>
          </a:bodyPr>
          <a:lstStyle/>
          <a:p>
            <a:r>
              <a:rPr lang="es-ES" dirty="0" smtClean="0">
                <a:latin typeface="GalanoGrotesque-Light ☞" charset="0"/>
                <a:ea typeface="GalanoGrotesque-Light ☞" charset="0"/>
                <a:cs typeface="GalanoGrotesque-Light ☞" charset="0"/>
              </a:rPr>
              <a:t>Revisión externa de las funciones y operación de GBIF. 1ª evaluación en 2005, y ahora 20 años desde los Mega </a:t>
            </a:r>
            <a:r>
              <a:rPr lang="es-ES" dirty="0" err="1" smtClean="0">
                <a:latin typeface="GalanoGrotesque-Light ☞" charset="0"/>
                <a:ea typeface="GalanoGrotesque-Light ☞" charset="0"/>
                <a:cs typeface="GalanoGrotesque-Light ☞" charset="0"/>
              </a:rPr>
              <a:t>Science</a:t>
            </a:r>
            <a:r>
              <a:rPr lang="es-ES" dirty="0" smtClean="0">
                <a:latin typeface="GalanoGrotesque-Light ☞" charset="0"/>
                <a:ea typeface="GalanoGrotesque-Light ☞" charset="0"/>
                <a:cs typeface="GalanoGrotesque-Light ☞" charset="0"/>
              </a:rPr>
              <a:t> </a:t>
            </a:r>
            <a:r>
              <a:rPr lang="es-ES" dirty="0" err="1" smtClean="0">
                <a:latin typeface="GalanoGrotesque-Light ☞" charset="0"/>
                <a:ea typeface="GalanoGrotesque-Light ☞" charset="0"/>
                <a:cs typeface="GalanoGrotesque-Light ☞" charset="0"/>
              </a:rPr>
              <a:t>Forum</a:t>
            </a:r>
            <a:r>
              <a:rPr lang="es-ES" dirty="0" smtClean="0">
                <a:latin typeface="GalanoGrotesque-Light ☞" charset="0"/>
                <a:ea typeface="GalanoGrotesque-Light ☞" charset="0"/>
                <a:cs typeface="GalanoGrotesque-Light ☞" charset="0"/>
              </a:rPr>
              <a:t> (OCDE)</a:t>
            </a:r>
          </a:p>
        </p:txBody>
      </p:sp>
    </p:spTree>
    <p:extLst>
      <p:ext uri="{BB962C8B-B14F-4D97-AF65-F5344CB8AC3E}">
        <p14:creationId xmlns:p14="http://schemas.microsoft.com/office/powerpoint/2010/main" val="42914379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524000" y="1122363"/>
            <a:ext cx="9144000" cy="2387600"/>
          </a:xfrm>
          <a:prstGeom prst="rect">
            <a:avLst/>
          </a:prstGeom>
        </p:spPr>
        <p:txBody>
          <a:bodyPr/>
          <a:lstStyle/>
          <a:p>
            <a:endParaRPr lang="en-US"/>
          </a:p>
        </p:txBody>
      </p:sp>
      <p:sp>
        <p:nvSpPr>
          <p:cNvPr id="4" name="Rectangle 3"/>
          <p:cNvSpPr/>
          <p:nvPr/>
        </p:nvSpPr>
        <p:spPr>
          <a:xfrm>
            <a:off x="0" y="0"/>
            <a:ext cx="12192000" cy="5257800"/>
          </a:xfrm>
          <a:prstGeom prst="rect">
            <a:avLst/>
          </a:prstGeom>
          <a:solidFill>
            <a:srgbClr val="37DE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497180" y="2083962"/>
            <a:ext cx="3197639" cy="2123658"/>
          </a:xfrm>
          <a:prstGeom prst="rect">
            <a:avLst/>
          </a:prstGeom>
        </p:spPr>
        <p:txBody>
          <a:bodyPr wrap="square">
            <a:spAutoFit/>
          </a:bodyPr>
          <a:lstStyle/>
          <a:p>
            <a:pPr algn="ctr"/>
            <a:r>
              <a:rPr lang="es-ES_tradnl" sz="4400" dirty="0" smtClean="0">
                <a:solidFill>
                  <a:schemeClr val="bg1"/>
                </a:solidFill>
                <a:latin typeface="GalanoGrotesque-Regular ☞" charset="0"/>
                <a:ea typeface="GalanoGrotesque-Regular ☞" charset="0"/>
                <a:cs typeface="GalanoGrotesque-Regular ☞" charset="0"/>
              </a:rPr>
              <a:t>¡GRACIAS!</a:t>
            </a:r>
          </a:p>
          <a:p>
            <a:pPr algn="ctr"/>
            <a:r>
              <a:rPr lang="es-ES_tradnl" sz="1200" dirty="0" smtClean="0">
                <a:solidFill>
                  <a:schemeClr val="bg1"/>
                </a:solidFill>
                <a:latin typeface="GalanoGrotesque-Regular ☞" charset="0"/>
                <a:ea typeface="GalanoGrotesque-Regular ☞" charset="0"/>
                <a:cs typeface="GalanoGrotesque-Regular ☞" charset="0"/>
              </a:rPr>
              <a:t>Cristina Villaverde</a:t>
            </a:r>
          </a:p>
          <a:p>
            <a:pPr lvl="0" algn="ctr"/>
            <a:r>
              <a:rPr lang="es" sz="1200" dirty="0" smtClean="0">
                <a:solidFill>
                  <a:schemeClr val="bg1"/>
                </a:solidFill>
                <a:latin typeface="GalanoGrotesque-Regular ☞" charset="0"/>
                <a:ea typeface="GalanoGrotesque-Regular ☞" charset="0"/>
                <a:cs typeface="GalanoGrotesque-Regular ☞" charset="0"/>
                <a:sym typeface="Proxima Nova"/>
              </a:rPr>
              <a:t>cvillaverde@rjb.csic.es</a:t>
            </a:r>
            <a:endParaRPr lang="es-ES_tradnl" sz="1200" dirty="0" smtClean="0">
              <a:solidFill>
                <a:schemeClr val="bg1"/>
              </a:solidFill>
              <a:latin typeface="GalanoGrotesque-Regular ☞" charset="0"/>
              <a:ea typeface="GalanoGrotesque-Regular ☞" charset="0"/>
              <a:cs typeface="GalanoGrotesque-Regular ☞" charset="0"/>
              <a:sym typeface="Proxima Nova"/>
            </a:endParaRPr>
          </a:p>
          <a:p>
            <a:pPr algn="ctr"/>
            <a:r>
              <a:rPr lang="es" sz="1200" dirty="0" smtClean="0">
                <a:solidFill>
                  <a:schemeClr val="bg1"/>
                </a:solidFill>
                <a:latin typeface="GalanoGrotesque-Regular ☞" charset="0"/>
                <a:ea typeface="GalanoGrotesque-Regular ☞" charset="0"/>
                <a:cs typeface="GalanoGrotesque-Regular ☞" charset="0"/>
                <a:sym typeface="Proxima Nova"/>
              </a:rPr>
              <a:t>www.gbif.es</a:t>
            </a:r>
          </a:p>
          <a:p>
            <a:pPr algn="ctr"/>
            <a:r>
              <a:rPr lang="es" sz="1200" dirty="0" smtClean="0">
                <a:solidFill>
                  <a:schemeClr val="bg1"/>
                </a:solidFill>
                <a:latin typeface="GalanoGrotesque-Regular ☞" charset="0"/>
                <a:ea typeface="GalanoGrotesque-Regular ☞" charset="0"/>
                <a:cs typeface="GalanoGrotesque-Regular ☞" charset="0"/>
                <a:sym typeface="Proxima Nova"/>
              </a:rPr>
              <a:t>datos.gbif.es</a:t>
            </a:r>
            <a:endParaRPr lang="es" sz="1200" dirty="0">
              <a:solidFill>
                <a:schemeClr val="bg1"/>
              </a:solidFill>
              <a:latin typeface="GalanoGrotesque-Regular ☞" charset="0"/>
              <a:ea typeface="GalanoGrotesque-Regular ☞" charset="0"/>
              <a:cs typeface="GalanoGrotesque-Regular ☞" charset="0"/>
              <a:sym typeface="Proxima Nova"/>
            </a:endParaRPr>
          </a:p>
          <a:p>
            <a:pPr lvl="0" algn="ctr"/>
            <a:endParaRPr lang="es" sz="2000" dirty="0">
              <a:solidFill>
                <a:srgbClr val="999999"/>
              </a:solidFill>
              <a:latin typeface="Proxima Nova"/>
              <a:ea typeface="Proxima Nova"/>
              <a:cs typeface="Proxima Nova"/>
              <a:sym typeface="Proxima Nova"/>
            </a:endParaRPr>
          </a:p>
          <a:p>
            <a:pPr algn="ctr"/>
            <a:endParaRPr lang="es-ES_tradnl" sz="2000" dirty="0">
              <a:solidFill>
                <a:schemeClr val="bg1"/>
              </a:solidFill>
              <a:latin typeface="GalanoGrotesque-SemiBold ☞" charset="0"/>
              <a:ea typeface="GalanoGrotesque-SemiBold ☞" charset="0"/>
              <a:cs typeface="GalanoGrotesque-SemiBold ☞" charset="0"/>
            </a:endParaRPr>
          </a:p>
        </p:txBody>
      </p:sp>
      <p:pic>
        <p:nvPicPr>
          <p:cNvPr id="6" name="5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8925" y="5684347"/>
            <a:ext cx="912775" cy="607222"/>
          </a:xfrm>
          <a:prstGeom prst="rect">
            <a:avLst/>
          </a:prstGeom>
        </p:spPr>
      </p:pic>
      <p:pic>
        <p:nvPicPr>
          <p:cNvPr id="3074" name="Picture 2" descr="Z:\Imágenes\Logos\firma email (logo_nuev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6149" y="5664108"/>
            <a:ext cx="6496050" cy="6477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4177" y="5552829"/>
            <a:ext cx="2051824" cy="870257"/>
          </a:xfrm>
          <a:prstGeom prst="rect">
            <a:avLst/>
          </a:prstGeom>
        </p:spPr>
      </p:pic>
    </p:spTree>
    <p:extLst>
      <p:ext uri="{BB962C8B-B14F-4D97-AF65-F5344CB8AC3E}">
        <p14:creationId xmlns:p14="http://schemas.microsoft.com/office/powerpoint/2010/main" val="13905980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posición de imagen"/>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941" r="1941"/>
          <a:stretch>
            <a:fillRect/>
          </a:stretch>
        </p:blipFill>
        <p:spPr/>
      </p:pic>
    </p:spTree>
    <p:extLst>
      <p:ext uri="{BB962C8B-B14F-4D97-AF65-F5344CB8AC3E}">
        <p14:creationId xmlns:p14="http://schemas.microsoft.com/office/powerpoint/2010/main" val="10229638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93446" y="349188"/>
            <a:ext cx="10546466" cy="646331"/>
          </a:xfrm>
          <a:prstGeom prst="rect">
            <a:avLst/>
          </a:prstGeom>
          <a:noFill/>
        </p:spPr>
        <p:txBody>
          <a:bodyPr wrap="square" rtlCol="0">
            <a:spAutoFit/>
          </a:bodyPr>
          <a:lstStyle/>
          <a:p>
            <a:pPr algn="ctr"/>
            <a:r>
              <a:rPr lang="es-ES" sz="3600" dirty="0" smtClean="0">
                <a:solidFill>
                  <a:srgbClr val="37DE98"/>
                </a:solidFill>
                <a:latin typeface="GalanoGrotesque-Bold ☞" charset="0"/>
                <a:ea typeface="GalanoGrotesque-Bold ☞" charset="0"/>
                <a:cs typeface="GalanoGrotesque-Bold ☞" charset="0"/>
              </a:rPr>
              <a:t>Plan de implementación de GBIF y plan de trabajo</a:t>
            </a:r>
            <a:endParaRPr lang="es-ES" sz="3600" dirty="0">
              <a:solidFill>
                <a:srgbClr val="37DE98"/>
              </a:solidFill>
              <a:latin typeface="GalanoGrotesque-Bold ☞" charset="0"/>
              <a:ea typeface="GalanoGrotesque-Bold ☞" charset="0"/>
              <a:cs typeface="GalanoGrotesque-Bold ☞" charset="0"/>
            </a:endParaRPr>
          </a:p>
        </p:txBody>
      </p:sp>
      <p:pic>
        <p:nvPicPr>
          <p:cNvPr id="106" name="Picture 105"/>
          <p:cNvPicPr>
            <a:picLocks noChangeAspect="1"/>
          </p:cNvPicPr>
          <p:nvPr/>
        </p:nvPicPr>
        <p:blipFill>
          <a:blip r:embed="rId3"/>
          <a:stretch>
            <a:fillRect/>
          </a:stretch>
        </p:blipFill>
        <p:spPr>
          <a:xfrm>
            <a:off x="10261600" y="6181436"/>
            <a:ext cx="1092200" cy="203200"/>
          </a:xfrm>
          <a:prstGeom prst="rect">
            <a:avLst/>
          </a:prstGeom>
        </p:spPr>
      </p:pic>
      <p:pic>
        <p:nvPicPr>
          <p:cNvPr id="2" name="Picture 2" descr="C:\Users\villaverde\Documents\Cropper Captures\CropperCapture[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7822" y="1343025"/>
            <a:ext cx="8097715"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0570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Marcador de posición de imagen"/>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510" b="2510"/>
          <a:stretch>
            <a:fillRect/>
          </a:stretch>
        </p:blipFill>
        <p:spPr/>
      </p:pic>
      <p:sp>
        <p:nvSpPr>
          <p:cNvPr id="3" name="TextBox 2"/>
          <p:cNvSpPr txBox="1"/>
          <p:nvPr/>
        </p:nvSpPr>
        <p:spPr>
          <a:xfrm>
            <a:off x="745242" y="927441"/>
            <a:ext cx="3908887" cy="769441"/>
          </a:xfrm>
          <a:prstGeom prst="rect">
            <a:avLst/>
          </a:prstGeom>
          <a:noFill/>
        </p:spPr>
        <p:txBody>
          <a:bodyPr wrap="square" rtlCol="0">
            <a:spAutoFit/>
          </a:bodyPr>
          <a:lstStyle/>
          <a:p>
            <a:r>
              <a:rPr lang="es-ES_tradnl" sz="4400" b="1" dirty="0" smtClean="0">
                <a:solidFill>
                  <a:srgbClr val="3A67A2"/>
                </a:solidFill>
                <a:latin typeface="GalanoGrotesque-Bold ☞" charset="0"/>
                <a:ea typeface="GalanoGrotesque-Bold ☞" charset="0"/>
                <a:cs typeface="GalanoGrotesque-Bold ☞" charset="0"/>
              </a:rPr>
              <a:t>1</a:t>
            </a:r>
            <a:endParaRPr lang="en-US" b="1" dirty="0">
              <a:solidFill>
                <a:srgbClr val="3A67A2"/>
              </a:solidFill>
              <a:latin typeface="GalanoGrotesque-Bold ☞" charset="0"/>
              <a:ea typeface="GalanoGrotesque-Bold ☞" charset="0"/>
              <a:cs typeface="GalanoGrotesque-Bold ☞" charset="0"/>
            </a:endParaRPr>
          </a:p>
        </p:txBody>
      </p:sp>
      <p:sp>
        <p:nvSpPr>
          <p:cNvPr id="4" name="TextBox 3"/>
          <p:cNvSpPr txBox="1"/>
          <p:nvPr/>
        </p:nvSpPr>
        <p:spPr>
          <a:xfrm>
            <a:off x="745237" y="1981097"/>
            <a:ext cx="5350763" cy="1754326"/>
          </a:xfrm>
          <a:prstGeom prst="rect">
            <a:avLst/>
          </a:prstGeom>
          <a:noFill/>
        </p:spPr>
        <p:txBody>
          <a:bodyPr wrap="square" rtlCol="0">
            <a:spAutoFit/>
          </a:bodyPr>
          <a:lstStyle/>
          <a:p>
            <a:r>
              <a:rPr lang="es-ES" dirty="0">
                <a:latin typeface="GalanoGrotesque-Light ☞" charset="0"/>
                <a:ea typeface="GalanoGrotesque-Light ☞" charset="0"/>
                <a:cs typeface="GalanoGrotesque-Light ☞" charset="0"/>
              </a:rPr>
              <a:t>Asegurar que los gobiernos, los investigadores y los </a:t>
            </a:r>
            <a:r>
              <a:rPr lang="es-ES" dirty="0" smtClean="0">
                <a:latin typeface="GalanoGrotesque-Light ☞" charset="0"/>
                <a:ea typeface="GalanoGrotesque-Light ☞" charset="0"/>
                <a:cs typeface="GalanoGrotesque-Light ☞" charset="0"/>
              </a:rPr>
              <a:t>usuarios en general de GBIF </a:t>
            </a:r>
            <a:r>
              <a:rPr lang="es-ES" dirty="0">
                <a:latin typeface="GalanoGrotesque-Light ☞" charset="0"/>
                <a:ea typeface="GalanoGrotesque-Light ☞" charset="0"/>
                <a:cs typeface="GalanoGrotesque-Light ☞" charset="0"/>
              </a:rPr>
              <a:t>estén equipados y respaldados para compartir, mejorar y utilizar los datos a </a:t>
            </a:r>
            <a:r>
              <a:rPr lang="es-ES" dirty="0" smtClean="0">
                <a:latin typeface="GalanoGrotesque-Light ☞" charset="0"/>
                <a:ea typeface="GalanoGrotesque-Light ☞" charset="0"/>
                <a:cs typeface="GalanoGrotesque-Light ☞" charset="0"/>
              </a:rPr>
              <a:t>movilizados través </a:t>
            </a:r>
            <a:r>
              <a:rPr lang="es-ES" dirty="0">
                <a:latin typeface="GalanoGrotesque-Light ☞" charset="0"/>
                <a:ea typeface="GalanoGrotesque-Light ☞" charset="0"/>
                <a:cs typeface="GalanoGrotesque-Light ☞" charset="0"/>
              </a:rPr>
              <a:t>de la red de GBIF, independientemente de su ubicación geográfica, idioma o afiliación institucional</a:t>
            </a:r>
            <a:r>
              <a:rPr lang="es-ES" dirty="0" smtClean="0">
                <a:latin typeface="GalanoGrotesque-Light ☞" charset="0"/>
                <a:ea typeface="GalanoGrotesque-Light ☞" charset="0"/>
                <a:cs typeface="GalanoGrotesque-Light ☞" charset="0"/>
              </a:rPr>
              <a:t>.</a:t>
            </a:r>
            <a:endParaRPr lang="es-ES_tradnl" dirty="0">
              <a:latin typeface="GalanoGrotesque-Light ☞" charset="0"/>
              <a:ea typeface="GalanoGrotesque-Light ☞" charset="0"/>
              <a:cs typeface="GalanoGrotesque-Light ☞" charset="0"/>
            </a:endParaRPr>
          </a:p>
        </p:txBody>
      </p:sp>
      <p:sp>
        <p:nvSpPr>
          <p:cNvPr id="6" name="TextBox 5"/>
          <p:cNvSpPr txBox="1"/>
          <p:nvPr/>
        </p:nvSpPr>
        <p:spPr>
          <a:xfrm>
            <a:off x="1334252" y="1158989"/>
            <a:ext cx="3908887" cy="461665"/>
          </a:xfrm>
          <a:prstGeom prst="rect">
            <a:avLst/>
          </a:prstGeom>
          <a:noFill/>
        </p:spPr>
        <p:txBody>
          <a:bodyPr wrap="square" rtlCol="0">
            <a:spAutoFit/>
          </a:bodyPr>
          <a:lstStyle/>
          <a:p>
            <a:r>
              <a:rPr lang="es-ES_tradnl" sz="2400" dirty="0">
                <a:solidFill>
                  <a:srgbClr val="37DE98"/>
                </a:solidFill>
                <a:latin typeface="GalanoGrotesque-Light ☞" charset="0"/>
                <a:ea typeface="GalanoGrotesque-Light ☞" charset="0"/>
                <a:cs typeface="GalanoGrotesque-Light ☞" charset="0"/>
              </a:rPr>
              <a:t>Empoderar la red global</a:t>
            </a:r>
            <a:endParaRPr lang="en-US" sz="2400" dirty="0">
              <a:solidFill>
                <a:srgbClr val="37DE98"/>
              </a:solidFill>
              <a:latin typeface="GalanoGrotesque-Light ☞" charset="0"/>
              <a:ea typeface="GalanoGrotesque-Light ☞" charset="0"/>
              <a:cs typeface="GalanoGrotesque-Light ☞" charset="0"/>
            </a:endParaRPr>
          </a:p>
        </p:txBody>
      </p:sp>
    </p:spTree>
    <p:extLst>
      <p:ext uri="{BB962C8B-B14F-4D97-AF65-F5344CB8AC3E}">
        <p14:creationId xmlns:p14="http://schemas.microsoft.com/office/powerpoint/2010/main" val="11313592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Marcador de posición de imagen"/>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510" b="2510"/>
          <a:stretch>
            <a:fillRect/>
          </a:stretch>
        </p:blipFill>
        <p:spPr/>
      </p:pic>
      <p:sp>
        <p:nvSpPr>
          <p:cNvPr id="3" name="TextBox 2"/>
          <p:cNvSpPr txBox="1"/>
          <p:nvPr/>
        </p:nvSpPr>
        <p:spPr>
          <a:xfrm>
            <a:off x="745242" y="927441"/>
            <a:ext cx="3908887" cy="769441"/>
          </a:xfrm>
          <a:prstGeom prst="rect">
            <a:avLst/>
          </a:prstGeom>
          <a:noFill/>
        </p:spPr>
        <p:txBody>
          <a:bodyPr wrap="square" rtlCol="0">
            <a:spAutoFit/>
          </a:bodyPr>
          <a:lstStyle/>
          <a:p>
            <a:r>
              <a:rPr lang="es-ES_tradnl" sz="4400" b="1" dirty="0" smtClean="0">
                <a:solidFill>
                  <a:srgbClr val="3A67A2"/>
                </a:solidFill>
                <a:latin typeface="GalanoGrotesque-Bold ☞" charset="0"/>
                <a:ea typeface="GalanoGrotesque-Bold ☞" charset="0"/>
                <a:cs typeface="GalanoGrotesque-Bold ☞" charset="0"/>
              </a:rPr>
              <a:t>2</a:t>
            </a:r>
            <a:endParaRPr lang="en-US" b="1" dirty="0">
              <a:solidFill>
                <a:srgbClr val="3A67A2"/>
              </a:solidFill>
              <a:latin typeface="GalanoGrotesque-Bold ☞" charset="0"/>
              <a:ea typeface="GalanoGrotesque-Bold ☞" charset="0"/>
              <a:cs typeface="GalanoGrotesque-Bold ☞" charset="0"/>
            </a:endParaRPr>
          </a:p>
        </p:txBody>
      </p:sp>
      <p:sp>
        <p:nvSpPr>
          <p:cNvPr id="4" name="TextBox 3"/>
          <p:cNvSpPr txBox="1"/>
          <p:nvPr/>
        </p:nvSpPr>
        <p:spPr>
          <a:xfrm>
            <a:off x="745237" y="2426281"/>
            <a:ext cx="5350763" cy="1200329"/>
          </a:xfrm>
          <a:prstGeom prst="rect">
            <a:avLst/>
          </a:prstGeom>
          <a:noFill/>
        </p:spPr>
        <p:txBody>
          <a:bodyPr wrap="square" rtlCol="0">
            <a:spAutoFit/>
          </a:bodyPr>
          <a:lstStyle/>
          <a:p>
            <a:r>
              <a:rPr lang="es-ES" dirty="0">
                <a:latin typeface="GalanoGrotesque-Light ☞" charset="0"/>
                <a:ea typeface="GalanoGrotesque-Light ☞" charset="0"/>
                <a:cs typeface="GalanoGrotesque-Light ☞" charset="0"/>
              </a:rPr>
              <a:t>Proporcionar liderazgo, experiencia y herramientas para apoyar la integración de toda la información sobre biodiversidad como una base de conocimiento digital interconectada.</a:t>
            </a:r>
            <a:endParaRPr lang="es-ES_tradnl" dirty="0">
              <a:latin typeface="GalanoGrotesque-Light ☞" charset="0"/>
              <a:ea typeface="GalanoGrotesque-Light ☞" charset="0"/>
              <a:cs typeface="GalanoGrotesque-Light ☞" charset="0"/>
            </a:endParaRPr>
          </a:p>
        </p:txBody>
      </p:sp>
      <p:sp>
        <p:nvSpPr>
          <p:cNvPr id="6" name="TextBox 5"/>
          <p:cNvSpPr txBox="1"/>
          <p:nvPr/>
        </p:nvSpPr>
        <p:spPr>
          <a:xfrm>
            <a:off x="1334252" y="942413"/>
            <a:ext cx="4633411" cy="830997"/>
          </a:xfrm>
          <a:prstGeom prst="rect">
            <a:avLst/>
          </a:prstGeom>
          <a:noFill/>
        </p:spPr>
        <p:txBody>
          <a:bodyPr wrap="square" rtlCol="0">
            <a:spAutoFit/>
          </a:bodyPr>
          <a:lstStyle/>
          <a:p>
            <a:r>
              <a:rPr lang="es-ES" sz="2400" dirty="0">
                <a:solidFill>
                  <a:srgbClr val="37DE98"/>
                </a:solidFill>
                <a:latin typeface="GalanoGrotesque-Light ☞" charset="0"/>
                <a:ea typeface="GalanoGrotesque-Light ☞" charset="0"/>
                <a:cs typeface="GalanoGrotesque-Light ☞" charset="0"/>
              </a:rPr>
              <a:t>Reforzar la infraestructura de información en biodiversidad</a:t>
            </a:r>
            <a:endParaRPr lang="en-US" sz="2400" dirty="0">
              <a:solidFill>
                <a:srgbClr val="37DE98"/>
              </a:solidFill>
              <a:latin typeface="GalanoGrotesque-Light ☞" charset="0"/>
              <a:ea typeface="GalanoGrotesque-Light ☞" charset="0"/>
              <a:cs typeface="GalanoGrotesque-Light ☞" charset="0"/>
            </a:endParaRPr>
          </a:p>
        </p:txBody>
      </p:sp>
    </p:spTree>
    <p:extLst>
      <p:ext uri="{BB962C8B-B14F-4D97-AF65-F5344CB8AC3E}">
        <p14:creationId xmlns:p14="http://schemas.microsoft.com/office/powerpoint/2010/main" val="25147523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Marcador de posición de imagen"/>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510" b="2510"/>
          <a:stretch>
            <a:fillRect/>
          </a:stretch>
        </p:blipFill>
        <p:spPr/>
      </p:pic>
      <p:sp>
        <p:nvSpPr>
          <p:cNvPr id="3" name="TextBox 2"/>
          <p:cNvSpPr txBox="1"/>
          <p:nvPr/>
        </p:nvSpPr>
        <p:spPr>
          <a:xfrm>
            <a:off x="745242" y="927441"/>
            <a:ext cx="3908887" cy="769441"/>
          </a:xfrm>
          <a:prstGeom prst="rect">
            <a:avLst/>
          </a:prstGeom>
          <a:noFill/>
        </p:spPr>
        <p:txBody>
          <a:bodyPr wrap="square" rtlCol="0">
            <a:spAutoFit/>
          </a:bodyPr>
          <a:lstStyle/>
          <a:p>
            <a:r>
              <a:rPr lang="es-ES_tradnl" sz="4400" b="1" dirty="0" smtClean="0">
                <a:solidFill>
                  <a:srgbClr val="3A67A2"/>
                </a:solidFill>
                <a:latin typeface="GalanoGrotesque-Bold ☞" charset="0"/>
                <a:ea typeface="GalanoGrotesque-Bold ☞" charset="0"/>
                <a:cs typeface="GalanoGrotesque-Bold ☞" charset="0"/>
              </a:rPr>
              <a:t>3</a:t>
            </a:r>
            <a:endParaRPr lang="en-US" b="1" dirty="0">
              <a:solidFill>
                <a:srgbClr val="3A67A2"/>
              </a:solidFill>
              <a:latin typeface="GalanoGrotesque-Bold ☞" charset="0"/>
              <a:ea typeface="GalanoGrotesque-Bold ☞" charset="0"/>
              <a:cs typeface="GalanoGrotesque-Bold ☞" charset="0"/>
            </a:endParaRPr>
          </a:p>
        </p:txBody>
      </p:sp>
      <p:sp>
        <p:nvSpPr>
          <p:cNvPr id="4" name="TextBox 3"/>
          <p:cNvSpPr txBox="1"/>
          <p:nvPr/>
        </p:nvSpPr>
        <p:spPr>
          <a:xfrm>
            <a:off x="745237" y="1981097"/>
            <a:ext cx="5350763" cy="1754326"/>
          </a:xfrm>
          <a:prstGeom prst="rect">
            <a:avLst/>
          </a:prstGeom>
          <a:noFill/>
        </p:spPr>
        <p:txBody>
          <a:bodyPr wrap="square" rtlCol="0">
            <a:spAutoFit/>
          </a:bodyPr>
          <a:lstStyle/>
          <a:p>
            <a:r>
              <a:rPr lang="es-ES" dirty="0">
                <a:latin typeface="GalanoGrotesque-Light ☞" charset="0"/>
                <a:ea typeface="GalanoGrotesque-Light ☞" charset="0"/>
                <a:cs typeface="GalanoGrotesque-Light ☞" charset="0"/>
              </a:rPr>
              <a:t>Priorizar y promover la movilización de nuevos recursos de datos que combinados con los recursos existentes maximicen la cobertura, integridad y resolución de los datos de GBIF, particularmente en el contexto taxonómico, geográfico y temporal</a:t>
            </a:r>
            <a:r>
              <a:rPr lang="es-ES" dirty="0" smtClean="0">
                <a:latin typeface="GalanoGrotesque-Light ☞" charset="0"/>
                <a:ea typeface="GalanoGrotesque-Light ☞" charset="0"/>
                <a:cs typeface="GalanoGrotesque-Light ☞" charset="0"/>
              </a:rPr>
              <a:t>.</a:t>
            </a:r>
            <a:endParaRPr lang="es-ES_tradnl" dirty="0">
              <a:latin typeface="GalanoGrotesque-Light ☞" charset="0"/>
              <a:ea typeface="GalanoGrotesque-Light ☞" charset="0"/>
              <a:cs typeface="GalanoGrotesque-Light ☞" charset="0"/>
            </a:endParaRPr>
          </a:p>
        </p:txBody>
      </p:sp>
      <p:sp>
        <p:nvSpPr>
          <p:cNvPr id="6" name="TextBox 5"/>
          <p:cNvSpPr txBox="1"/>
          <p:nvPr/>
        </p:nvSpPr>
        <p:spPr>
          <a:xfrm>
            <a:off x="1334252" y="1158989"/>
            <a:ext cx="4489032" cy="461665"/>
          </a:xfrm>
          <a:prstGeom prst="rect">
            <a:avLst/>
          </a:prstGeom>
          <a:noFill/>
        </p:spPr>
        <p:txBody>
          <a:bodyPr wrap="square" rtlCol="0">
            <a:spAutoFit/>
          </a:bodyPr>
          <a:lstStyle/>
          <a:p>
            <a:r>
              <a:rPr lang="es-ES_tradnl" sz="2400" dirty="0" smtClean="0">
                <a:solidFill>
                  <a:srgbClr val="37DE98"/>
                </a:solidFill>
                <a:latin typeface="GalanoGrotesque-Light ☞" charset="0"/>
                <a:ea typeface="GalanoGrotesque-Light ☞" charset="0"/>
                <a:cs typeface="GalanoGrotesque-Light ☞" charset="0"/>
              </a:rPr>
              <a:t>Rellenar vacíos de información</a:t>
            </a:r>
            <a:endParaRPr lang="en-US" sz="2400" dirty="0">
              <a:solidFill>
                <a:srgbClr val="37DE98"/>
              </a:solidFill>
              <a:latin typeface="GalanoGrotesque-Light ☞" charset="0"/>
              <a:ea typeface="GalanoGrotesque-Light ☞" charset="0"/>
              <a:cs typeface="GalanoGrotesque-Light ☞" charset="0"/>
            </a:endParaRPr>
          </a:p>
        </p:txBody>
      </p:sp>
    </p:spTree>
    <p:extLst>
      <p:ext uri="{BB962C8B-B14F-4D97-AF65-F5344CB8AC3E}">
        <p14:creationId xmlns:p14="http://schemas.microsoft.com/office/powerpoint/2010/main" val="12336336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Marcador de posición de imagen"/>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510" b="2510"/>
          <a:stretch>
            <a:fillRect/>
          </a:stretch>
        </p:blipFill>
        <p:spPr/>
      </p:pic>
      <p:sp>
        <p:nvSpPr>
          <p:cNvPr id="3" name="TextBox 2"/>
          <p:cNvSpPr txBox="1"/>
          <p:nvPr/>
        </p:nvSpPr>
        <p:spPr>
          <a:xfrm>
            <a:off x="745242" y="927441"/>
            <a:ext cx="3908887" cy="769441"/>
          </a:xfrm>
          <a:prstGeom prst="rect">
            <a:avLst/>
          </a:prstGeom>
          <a:noFill/>
        </p:spPr>
        <p:txBody>
          <a:bodyPr wrap="square" rtlCol="0">
            <a:spAutoFit/>
          </a:bodyPr>
          <a:lstStyle/>
          <a:p>
            <a:r>
              <a:rPr lang="es-ES_tradnl" sz="4400" b="1" dirty="0" smtClean="0">
                <a:solidFill>
                  <a:srgbClr val="3A67A2"/>
                </a:solidFill>
                <a:latin typeface="GalanoGrotesque-Bold ☞" charset="0"/>
                <a:ea typeface="GalanoGrotesque-Bold ☞" charset="0"/>
                <a:cs typeface="GalanoGrotesque-Bold ☞" charset="0"/>
              </a:rPr>
              <a:t>4</a:t>
            </a:r>
            <a:endParaRPr lang="en-US" b="1" dirty="0">
              <a:solidFill>
                <a:srgbClr val="3A67A2"/>
              </a:solidFill>
              <a:latin typeface="GalanoGrotesque-Bold ☞" charset="0"/>
              <a:ea typeface="GalanoGrotesque-Bold ☞" charset="0"/>
              <a:cs typeface="GalanoGrotesque-Bold ☞" charset="0"/>
            </a:endParaRPr>
          </a:p>
        </p:txBody>
      </p:sp>
      <p:sp>
        <p:nvSpPr>
          <p:cNvPr id="4" name="TextBox 3"/>
          <p:cNvSpPr txBox="1"/>
          <p:nvPr/>
        </p:nvSpPr>
        <p:spPr>
          <a:xfrm>
            <a:off x="745237" y="1981097"/>
            <a:ext cx="5350763" cy="1477328"/>
          </a:xfrm>
          <a:prstGeom prst="rect">
            <a:avLst/>
          </a:prstGeom>
          <a:noFill/>
        </p:spPr>
        <p:txBody>
          <a:bodyPr wrap="square" rtlCol="0">
            <a:spAutoFit/>
          </a:bodyPr>
          <a:lstStyle/>
          <a:p>
            <a:r>
              <a:rPr lang="es-ES" dirty="0">
                <a:latin typeface="GalanoGrotesque-Light ☞" charset="0"/>
                <a:ea typeface="GalanoGrotesque-Light ☞" charset="0"/>
                <a:cs typeface="GalanoGrotesque-Light ☞" charset="0"/>
              </a:rPr>
              <a:t>Asegurar que todos los datos dentro de la red de GBIF tengan la mejor calidad posible y estén asociados con indicadores claros que permitan a los usuarios evaluar su origen, relevancia y utilidad para cualquier aplicación/uso.</a:t>
            </a:r>
            <a:endParaRPr lang="es-ES_tradnl" dirty="0">
              <a:latin typeface="GalanoGrotesque-Light ☞" charset="0"/>
              <a:ea typeface="GalanoGrotesque-Light ☞" charset="0"/>
              <a:cs typeface="GalanoGrotesque-Light ☞" charset="0"/>
            </a:endParaRPr>
          </a:p>
        </p:txBody>
      </p:sp>
      <p:sp>
        <p:nvSpPr>
          <p:cNvPr id="6" name="TextBox 5"/>
          <p:cNvSpPr txBox="1"/>
          <p:nvPr/>
        </p:nvSpPr>
        <p:spPr>
          <a:xfrm>
            <a:off x="1334252" y="1158989"/>
            <a:ext cx="4761748" cy="461665"/>
          </a:xfrm>
          <a:prstGeom prst="rect">
            <a:avLst/>
          </a:prstGeom>
          <a:noFill/>
        </p:spPr>
        <p:txBody>
          <a:bodyPr wrap="square" rtlCol="0">
            <a:spAutoFit/>
          </a:bodyPr>
          <a:lstStyle/>
          <a:p>
            <a:r>
              <a:rPr lang="es-ES_tradnl" sz="2400" dirty="0" smtClean="0">
                <a:solidFill>
                  <a:srgbClr val="37DE98"/>
                </a:solidFill>
                <a:latin typeface="GalanoGrotesque-Light ☞" charset="0"/>
                <a:ea typeface="GalanoGrotesque-Light ☞" charset="0"/>
                <a:cs typeface="GalanoGrotesque-Light ☞" charset="0"/>
              </a:rPr>
              <a:t>Mejorar la calidad de los datos</a:t>
            </a:r>
            <a:endParaRPr lang="en-US" sz="2400" dirty="0">
              <a:solidFill>
                <a:srgbClr val="37DE98"/>
              </a:solidFill>
              <a:latin typeface="GalanoGrotesque-Light ☞" charset="0"/>
              <a:ea typeface="GalanoGrotesque-Light ☞" charset="0"/>
              <a:cs typeface="GalanoGrotesque-Light ☞" charset="0"/>
            </a:endParaRPr>
          </a:p>
        </p:txBody>
      </p:sp>
    </p:spTree>
    <p:extLst>
      <p:ext uri="{BB962C8B-B14F-4D97-AF65-F5344CB8AC3E}">
        <p14:creationId xmlns:p14="http://schemas.microsoft.com/office/powerpoint/2010/main" val="39581026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Gbif 1">
      <a:dk1>
        <a:srgbClr val="000000"/>
      </a:dk1>
      <a:lt1>
        <a:srgbClr val="FFFFFF"/>
      </a:lt1>
      <a:dk2>
        <a:srgbClr val="3A67A2"/>
      </a:dk2>
      <a:lt2>
        <a:srgbClr val="37DF98"/>
      </a:lt2>
      <a:accent1>
        <a:srgbClr val="CDFC62"/>
      </a:accent1>
      <a:accent2>
        <a:srgbClr val="35A18A"/>
      </a:accent2>
      <a:accent3>
        <a:srgbClr val="FB9285"/>
      </a:accent3>
      <a:accent4>
        <a:srgbClr val="B7B7B7"/>
      </a:accent4>
      <a:accent5>
        <a:srgbClr val="D1D1D1"/>
      </a:accent5>
      <a:accent6>
        <a:srgbClr val="E5E5E5"/>
      </a:accent6>
      <a:hlink>
        <a:srgbClr val="3A67A2"/>
      </a:hlink>
      <a:folHlink>
        <a:srgbClr val="FFFFFF"/>
      </a:folHlink>
    </a:clrScheme>
    <a:fontScheme name="Century Gothic-Palatino Linotyp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a:defPPr>
      </a:lstStyle>
    </a:txDef>
  </a:objectDefaults>
  <a:extraClrSchemeLst/>
  <a:extLst>
    <a:ext uri="{05A4C25C-085E-4340-85A3-A5531E510DB2}">
      <thm15:themeFamily xmlns:thm15="http://schemas.microsoft.com/office/thememl/2012/main" xmlns="" name="Presentation-GBIF" id="{A17DD6C6-BE1A-984C-AF25-9B05A3EC0729}" vid="{477F438C-E0D3-2645-8AD3-45B0D1EF78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Presentation-GBIF_template</Template>
  <TotalTime>16431</TotalTime>
  <Words>4695</Words>
  <Application>Microsoft Office PowerPoint</Application>
  <PresentationFormat>Personalizado</PresentationFormat>
  <Paragraphs>321</Paragraphs>
  <Slides>33</Slides>
  <Notes>24</Notes>
  <HiddenSlides>1</HiddenSlides>
  <MMClips>0</MMClips>
  <ScaleCrop>false</ScaleCrop>
  <HeadingPairs>
    <vt:vector size="4" baseType="variant">
      <vt:variant>
        <vt:lpstr>Tema</vt:lpstr>
      </vt:variant>
      <vt:variant>
        <vt:i4>1</vt:i4>
      </vt:variant>
      <vt:variant>
        <vt:lpstr>Títulos de diapositiva</vt:lpstr>
      </vt:variant>
      <vt:variant>
        <vt:i4>33</vt:i4>
      </vt:variant>
    </vt:vector>
  </HeadingPairs>
  <TitlesOfParts>
    <vt:vector size="34" baseType="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Cristina Villaverde</cp:lastModifiedBy>
  <cp:revision>124</cp:revision>
  <dcterms:created xsi:type="dcterms:W3CDTF">2017-01-30T08:38:15Z</dcterms:created>
  <dcterms:modified xsi:type="dcterms:W3CDTF">2018-10-29T07:25:54Z</dcterms:modified>
</cp:coreProperties>
</file>