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3" r:id="rId2"/>
    <p:sldId id="345" r:id="rId3"/>
    <p:sldId id="346" r:id="rId4"/>
    <p:sldId id="347" r:id="rId5"/>
    <p:sldId id="348" r:id="rId6"/>
    <p:sldId id="349" r:id="rId7"/>
    <p:sldId id="385" r:id="rId8"/>
    <p:sldId id="351" r:id="rId9"/>
    <p:sldId id="344" r:id="rId10"/>
    <p:sldId id="353" r:id="rId11"/>
    <p:sldId id="360" r:id="rId12"/>
    <p:sldId id="375" r:id="rId13"/>
    <p:sldId id="376" r:id="rId14"/>
    <p:sldId id="377" r:id="rId15"/>
    <p:sldId id="379" r:id="rId16"/>
    <p:sldId id="380" r:id="rId17"/>
    <p:sldId id="374" r:id="rId18"/>
    <p:sldId id="386" r:id="rId19"/>
    <p:sldId id="387" r:id="rId20"/>
    <p:sldId id="378" r:id="rId21"/>
    <p:sldId id="287" r:id="rId22"/>
    <p:sldId id="323" r:id="rId23"/>
    <p:sldId id="313" r:id="rId24"/>
    <p:sldId id="317" r:id="rId25"/>
    <p:sldId id="337" r:id="rId26"/>
    <p:sldId id="294" r:id="rId27"/>
    <p:sldId id="295" r:id="rId28"/>
    <p:sldId id="338" r:id="rId29"/>
    <p:sldId id="339" r:id="rId30"/>
    <p:sldId id="321" r:id="rId31"/>
    <p:sldId id="384" r:id="rId32"/>
    <p:sldId id="382" r:id="rId33"/>
    <p:sldId id="341" r:id="rId34"/>
    <p:sldId id="355" r:id="rId35"/>
    <p:sldId id="35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cinas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862"/>
    <a:srgbClr val="AB8015"/>
    <a:srgbClr val="503500"/>
    <a:srgbClr val="E4E4E4"/>
    <a:srgbClr val="004368"/>
    <a:srgbClr val="FF0000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8030" autoAdjust="0"/>
  </p:normalViewPr>
  <p:slideViewPr>
    <p:cSldViewPr snapToGrid="0">
      <p:cViewPr varScale="1">
        <p:scale>
          <a:sx n="91" d="100"/>
          <a:sy n="91" d="100"/>
        </p:scale>
        <p:origin x="-420" y="-108"/>
      </p:cViewPr>
      <p:guideLst>
        <p:guide orient="horz" pos="795"/>
        <p:guide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9-02T14:24:09.640" idx="2">
    <p:pos x="10" y="10"/>
    <p:text>Meto también el top de las entidades españolas con más datos???</p:text>
  </p:cm>
  <p:cm authorId="0" dt="2009-09-07T13:53:19.312" idx="3">
    <p:pos x="106" y="106"/>
    <p:text>Meto el cuadro con porcentaje de especímenes informatizados del informe de colecciones?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6DA63F3B-85F7-49F9-8C31-5B72BF3A5CB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2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4A2FE696-2A60-44EF-99D4-4B192715878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02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7A0BF25-96EA-4664-82BF-E420CA0C33B6}" type="slidenum">
              <a:rPr lang="es-ES" sz="1200" baseline="0" smtClean="0">
                <a:latin typeface="Times New Roman" pitchFamily="18" charset="0"/>
              </a:rPr>
              <a:pPr eaLnBrk="1" hangingPunct="1"/>
              <a:t>9</a:t>
            </a:fld>
            <a:endParaRPr lang="es-ES" sz="1200" baseline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2791CA-E74C-44E3-A265-9A8DB65B3F3C}" type="slidenum">
              <a:rPr lang="en-GB" sz="1200" baseline="0" smtClean="0">
                <a:latin typeface="Times New Roman" pitchFamily="18" charset="0"/>
              </a:rPr>
              <a:pPr eaLnBrk="1" hangingPunct="1"/>
              <a:t>28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2B50405-29B7-46E6-813A-8D0CC5147962}" type="slidenum">
              <a:rPr lang="en-GB" sz="1200" baseline="0" smtClean="0">
                <a:latin typeface="Times New Roman" pitchFamily="18" charset="0"/>
              </a:rPr>
              <a:pPr eaLnBrk="1" hangingPunct="1"/>
              <a:t>29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4F20CF0-BE4E-4B6E-8EFF-8677E3F69815}" type="slidenum">
              <a:rPr lang="en-GB" sz="1200" baseline="0" smtClean="0">
                <a:latin typeface="Times New Roman" pitchFamily="18" charset="0"/>
              </a:rPr>
              <a:pPr eaLnBrk="1" hangingPunct="1"/>
              <a:t>30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7F126C5A-A7BA-4B87-B9C8-2D356758379F}" type="slidenum">
              <a:rPr lang="en-GB" sz="1200">
                <a:latin typeface="Times New Roman" pitchFamily="18" charset="0"/>
              </a:rPr>
              <a:pPr algn="r" eaLnBrk="1" hangingPunct="1"/>
              <a:t>31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DF677CB-1AEA-4B64-BA0B-1F9535DF0638}" type="slidenum">
              <a:rPr lang="es-ES" sz="1200" baseline="0" smtClean="0">
                <a:latin typeface="Times New Roman" pitchFamily="18" charset="0"/>
              </a:rPr>
              <a:pPr eaLnBrk="1" hangingPunct="1"/>
              <a:t>32</a:t>
            </a:fld>
            <a:endParaRPr lang="es-ES" sz="1200" baseline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52BDE16-98B1-4C5A-868C-DCD8E33B6F47}" type="slidenum">
              <a:rPr lang="es-ES" sz="1200" baseline="0">
                <a:latin typeface="Arial" charset="0"/>
              </a:rPr>
              <a:pPr algn="r" eaLnBrk="1" hangingPunct="1"/>
              <a:t>17</a:t>
            </a:fld>
            <a:endParaRPr lang="es-ES" sz="1200" baseline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Taxonomos estan condenados a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5E9D4C4-4B0A-4E8F-B170-934B147D4DA9}" type="slidenum">
              <a:rPr lang="en-GB" sz="1200" baseline="0" smtClean="0">
                <a:latin typeface="Times New Roman" pitchFamily="18" charset="0"/>
              </a:rPr>
              <a:pPr eaLnBrk="1" hangingPunct="1"/>
              <a:t>21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43374B9-3D3E-44E7-9E0F-516E9C18F546}" type="slidenum">
              <a:rPr lang="en-GB" sz="1200" baseline="0" smtClean="0">
                <a:latin typeface="Times New Roman" pitchFamily="18" charset="0"/>
              </a:rPr>
              <a:pPr eaLnBrk="1" hangingPunct="1"/>
              <a:t>22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35FD39-DB21-4C73-8E06-EC6F3CA581CB}" type="slidenum">
              <a:rPr lang="en-GB" sz="1200" baseline="0" smtClean="0">
                <a:latin typeface="Times New Roman" pitchFamily="18" charset="0"/>
              </a:rPr>
              <a:pPr eaLnBrk="1" hangingPunct="1"/>
              <a:t>23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5AEE2DF-2EB4-4C9D-A3D4-180F27982220}" type="slidenum">
              <a:rPr lang="en-GB" sz="1200" baseline="0" smtClean="0">
                <a:latin typeface="Times New Roman" pitchFamily="18" charset="0"/>
              </a:rPr>
              <a:pPr eaLnBrk="1" hangingPunct="1"/>
              <a:t>24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_tradnl" sz="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BD14FF7-D4FD-4348-9A99-6DC833737E07}" type="slidenum">
              <a:rPr lang="en-GB" sz="1200" baseline="0" smtClean="0">
                <a:latin typeface="Times New Roman" pitchFamily="18" charset="0"/>
              </a:rPr>
              <a:pPr eaLnBrk="1" hangingPunct="1"/>
              <a:t>25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76DA4DC-2192-4B0F-AA7B-E03771BCC14C}" type="slidenum">
              <a:rPr lang="en-GB" sz="1200" baseline="0" smtClean="0">
                <a:latin typeface="Times New Roman" pitchFamily="18" charset="0"/>
              </a:rPr>
              <a:pPr eaLnBrk="1" hangingPunct="1"/>
              <a:t>26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DEB7F6-57D0-4BCF-A932-40F19C3114FF}" type="slidenum">
              <a:rPr lang="en-GB" sz="1200" baseline="0" smtClean="0">
                <a:latin typeface="Times New Roman" pitchFamily="18" charset="0"/>
              </a:rPr>
              <a:pPr eaLnBrk="1" hangingPunct="1"/>
              <a:t>27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C vs net -&gt; 1) sociologicalñ resons, 2) technical resons 3) (country situation) situation</a:t>
            </a:r>
          </a:p>
          <a:p>
            <a:pPr eaLnBrk="1" hangingPunct="1"/>
            <a:r>
              <a:rPr lang="es-ES" smtClean="0"/>
              <a:t>Independ or not- 1) budget and efficiency considerations 2) misintry of enviroment – MCYT relationships 3) speed of implementation (this arised another point of conflict (which centre would be the GBIF.ES host</a:t>
            </a:r>
          </a:p>
          <a:p>
            <a:pPr eaLnBrk="1" hangingPunct="1"/>
            <a:r>
              <a:rPr lang="es-ES" smtClean="0"/>
              <a:t>Funding -&gt;size, management of resoucres (ANEP) however co-ordination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4CD5-36F9-48BB-85DB-B1EA9E43540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7898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5D8D-06F5-4DF0-AC55-0E8E65DB742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8736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799B4-282F-4F6E-9244-8140C1428F3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3945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4BAC-58EB-4E40-848A-D96A61AEEF6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5765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B79D-8ADF-4CE6-8FC3-2EE3AD8CF0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8587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9EFC-2AFA-4F73-89FA-4461F4DC2B8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5296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A3F7-5B84-4833-BBF6-C26B2AE3471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6838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28A2-BC9C-4756-AB3E-1EEEF0B6C43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6128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A0BBE-C227-4447-8F8E-937AFCA17C9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768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39C2-3783-4612-BA0E-439EE3AACE4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9694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7F27-6C7D-4E04-B84D-7AFEBBE5DF8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2921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aseline="0">
                <a:solidFill>
                  <a:srgbClr val="E5F6FF"/>
                </a:solidFill>
              </a:defRPr>
            </a:lvl1pPr>
          </a:lstStyle>
          <a:p>
            <a:pPr>
              <a:defRPr/>
            </a:pPr>
            <a:fld id="{0ECED1C6-81FF-4267-A96B-E827398CF4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  <p:pic>
        <p:nvPicPr>
          <p:cNvPr id="1031" name="Picture 9" descr="logogif deep 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220663"/>
            <a:ext cx="149701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GBIF_logo_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1064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35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35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35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35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bif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bif.es/MasDatos.php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es/InformeColecciones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bif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://www.gbif.es/Participacion_gbif.php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://www.gbif.org/" TargetMode="External"/><Relationship Id="rId4" Type="http://schemas.openxmlformats.org/officeDocument/2006/relationships/hyperlink" Target="http://www.gbif.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data.gbif.org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bif.es/MasDatos.ph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06375" y="1181100"/>
            <a:ext cx="6183313" cy="1843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3200" i="1" smtClean="0"/>
              <a:t>Bases de datos –en línea- para la investigación y la conservación de la biodiversidad</a:t>
            </a:r>
            <a:endParaRPr lang="es-ES" sz="3200" i="1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95825" y="6064250"/>
            <a:ext cx="4448175" cy="782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0000"/>
              </a:buCl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Arial" charset="0"/>
              </a:rPr>
              <a:t>Francisco Pando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0000"/>
              </a:buCl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Arial" charset="0"/>
              </a:rPr>
              <a:t>Unidad de Coordinación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0000"/>
              </a:buCl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Arial" charset="0"/>
              </a:rPr>
              <a:t>GBIF-España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9219" y="3768725"/>
            <a:ext cx="5500688" cy="17049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s-ES" sz="2800" dirty="0" smtClean="0">
                <a:solidFill>
                  <a:schemeClr val="accent1"/>
                </a:solidFill>
              </a:rPr>
              <a:t>Máster en Espacios Naturales Protegidos 2013</a:t>
            </a:r>
            <a:endParaRPr lang="es-ES_tradnl" sz="28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s-ES_tradnl" sz="2800" dirty="0" smtClean="0">
                <a:solidFill>
                  <a:schemeClr val="accent1"/>
                </a:solidFill>
              </a:rPr>
              <a:t>19 octubre 2013. Madrid.</a:t>
            </a:r>
            <a:endParaRPr lang="es-ES" sz="2800" dirty="0" smtClean="0">
              <a:solidFill>
                <a:schemeClr val="accent1"/>
              </a:solidFill>
            </a:endParaRPr>
          </a:p>
        </p:txBody>
      </p:sp>
      <p:pic>
        <p:nvPicPr>
          <p:cNvPr id="2054" name="Picture 7" descr="logogbif27-6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165850"/>
            <a:ext cx="1600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1"/>
          <p:cNvGrpSpPr>
            <a:grpSpLocks/>
          </p:cNvGrpSpPr>
          <p:nvPr/>
        </p:nvGrpSpPr>
        <p:grpSpPr bwMode="auto">
          <a:xfrm>
            <a:off x="2849563" y="-895350"/>
            <a:ext cx="7626350" cy="5801450"/>
            <a:chOff x="2849563" y="-895350"/>
            <a:chExt cx="7626350" cy="5801450"/>
          </a:xfrm>
        </p:grpSpPr>
        <p:pic>
          <p:nvPicPr>
            <p:cNvPr id="2056" name="Picture 8" descr="C:\Datos\Projects\GBIF\GBIF.ES\Formacion\0 Fijos\portada araña transparen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63" y="-895350"/>
              <a:ext cx="7626350" cy="575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600" y="4429850"/>
              <a:ext cx="174307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s-ES" sz="3200" smtClean="0"/>
              <a:t>Dispersión de la información</a:t>
            </a:r>
            <a:br>
              <a:rPr lang="es-ES" sz="3200" smtClean="0"/>
            </a:br>
            <a:r>
              <a:rPr lang="es-ES" sz="2400" smtClean="0"/>
              <a:t>Un ejemplo: hongos de la Península Ibérica</a:t>
            </a:r>
            <a:endParaRPr lang="es-ES" sz="3200" smtClean="0"/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608138"/>
            <a:ext cx="74358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10150" y="5797550"/>
            <a:ext cx="3708400" cy="946150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>
                <a:solidFill>
                  <a:srgbClr val="503500"/>
                </a:solidFill>
              </a:rPr>
              <a:t>46 bases de datos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>
                <a:solidFill>
                  <a:srgbClr val="503500"/>
                </a:solidFill>
              </a:rPr>
              <a:t>16 países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>
                <a:solidFill>
                  <a:srgbClr val="503500"/>
                </a:solidFill>
              </a:rPr>
              <a:t>60.000 registros con coordenadas</a:t>
            </a:r>
            <a:endParaRPr lang="en-US">
              <a:solidFill>
                <a:srgbClr val="503500"/>
              </a:solidFill>
            </a:endParaRPr>
          </a:p>
        </p:txBody>
      </p:sp>
      <p:sp>
        <p:nvSpPr>
          <p:cNvPr id="11269" name="AutoShape 5" descr="70%"/>
          <p:cNvSpPr>
            <a:spLocks noChangeArrowheads="1"/>
          </p:cNvSpPr>
          <p:nvPr/>
        </p:nvSpPr>
        <p:spPr bwMode="auto">
          <a:xfrm>
            <a:off x="376238" y="3371850"/>
            <a:ext cx="1676400" cy="152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pattFill prst="pct70">
            <a:fgClr>
              <a:srgbClr val="FF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705600" y="1295400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_tradnl">
                <a:hlinkClick r:id="rId3"/>
              </a:rPr>
              <a:t>http://data.gbif.org</a:t>
            </a:r>
            <a:r>
              <a:rPr lang="es-ES_tradnl"/>
              <a:t> </a:t>
            </a:r>
            <a:endParaRPr lang="es-E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60938"/>
            <a:ext cx="3505200" cy="17605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15875"/>
            <a:ext cx="7772400" cy="930275"/>
          </a:xfrm>
        </p:spPr>
        <p:txBody>
          <a:bodyPr/>
          <a:lstStyle/>
          <a:p>
            <a:r>
              <a:rPr lang="es-ES" sz="3200" smtClean="0"/>
              <a:t>Dispersión de la información </a:t>
            </a:r>
            <a:r>
              <a:rPr lang="es-ES" sz="2400" smtClean="0"/>
              <a:t>Complementariedad de las fuentes</a:t>
            </a:r>
            <a:endParaRPr lang="es-ES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28638" y="-3292475"/>
            <a:ext cx="307816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41" tIns="0" bIns="0" anchor="ctr">
            <a:spAutoFit/>
          </a:bodyPr>
          <a:lstStyle/>
          <a:p>
            <a:r>
              <a:rPr lang="es-ES_tradnl" sz="1700" baseline="0">
                <a:latin typeface="Calibri" pitchFamily="34" charset="0"/>
              </a:rPr>
              <a:t>Comparativa  Anthos- BDVC-GBIF</a:t>
            </a:r>
            <a:endParaRPr lang="es-ES" sz="1100" baseline="0"/>
          </a:p>
          <a:p>
            <a:pPr eaLnBrk="0" hangingPunct="0"/>
            <a:r>
              <a:rPr lang="es-ES" sz="1000" baseline="0">
                <a:solidFill>
                  <a:srgbClr val="808080"/>
                </a:solidFill>
                <a:latin typeface="Calibri" pitchFamily="34" charset="0"/>
              </a:rPr>
              <a:t>viernes, 16 de febrero de 2007</a:t>
            </a:r>
            <a:endParaRPr lang="es-ES" sz="1100" baseline="0"/>
          </a:p>
          <a:p>
            <a:pPr eaLnBrk="0" hangingPunct="0"/>
            <a:r>
              <a:rPr lang="es-ES" sz="1000" baseline="0">
                <a:solidFill>
                  <a:srgbClr val="808080"/>
                </a:solidFill>
                <a:latin typeface="Calibri" pitchFamily="34" charset="0"/>
              </a:rPr>
              <a:t>11:49</a:t>
            </a:r>
            <a:endParaRPr lang="es-ES" sz="1100" baseline="0"/>
          </a:p>
          <a:p>
            <a:pPr eaLnBrk="0" hangingPunct="0"/>
            <a:r>
              <a:rPr lang="es-ES" baseline="0">
                <a:latin typeface="Times New Roman" pitchFamily="18" charset="0"/>
              </a:rPr>
              <a:t> </a:t>
            </a:r>
          </a:p>
          <a:p>
            <a:pPr eaLnBrk="0" hangingPunct="0"/>
            <a:r>
              <a:rPr lang="es-ES_tradnl" sz="1700" baseline="0">
                <a:latin typeface="Calibri" pitchFamily="34" charset="0"/>
              </a:rPr>
              <a:t>Verbascum thapsus</a:t>
            </a:r>
            <a:endParaRPr lang="es-ES" sz="1100" baseline="0"/>
          </a:p>
          <a:p>
            <a:pPr eaLnBrk="0" hangingPunct="0"/>
            <a:r>
              <a:rPr lang="es-ES_tradnl" sz="1700" baseline="0">
                <a:latin typeface="Calibri" pitchFamily="34" charset="0"/>
              </a:rPr>
              <a:t> </a:t>
            </a:r>
            <a:endParaRPr lang="es-ES" sz="1100" baseline="0"/>
          </a:p>
          <a:p>
            <a:pPr eaLnBrk="0" hangingPunct="0"/>
            <a:endParaRPr lang="es-ES" baseline="0">
              <a:latin typeface="Times New Roman" pitchFamily="18" charset="0"/>
            </a:endParaRPr>
          </a:p>
        </p:txBody>
      </p:sp>
      <p:graphicFrame>
        <p:nvGraphicFramePr>
          <p:cNvPr id="78852" name="Group 4"/>
          <p:cNvGraphicFramePr>
            <a:graphicFrameLocks noGrp="1"/>
          </p:cNvGraphicFramePr>
          <p:nvPr/>
        </p:nvGraphicFramePr>
        <p:xfrm>
          <a:off x="3381375" y="6232525"/>
          <a:ext cx="3436938" cy="3230864"/>
        </p:xfrm>
        <a:graphic>
          <a:graphicData uri="http://schemas.openxmlformats.org/drawingml/2006/table">
            <a:tbl>
              <a:tblPr/>
              <a:tblGrid>
                <a:gridCol w="1862138"/>
                <a:gridCol w="1574800"/>
              </a:tblGrid>
              <a:tr h="32305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s-ES" sz="16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                    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s-ES" sz="17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                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28638" y="9463088"/>
            <a:ext cx="233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s-ES_tradnl" sz="1700" baseline="0">
                <a:latin typeface="Calibri" pitchFamily="34" charset="0"/>
              </a:rPr>
              <a:t> </a:t>
            </a:r>
            <a:endParaRPr lang="es-ES" sz="1100" baseline="0"/>
          </a:p>
          <a:p>
            <a:pPr eaLnBrk="0" hangingPunct="0"/>
            <a:r>
              <a:rPr lang="es-ES" sz="1100" baseline="0">
                <a:latin typeface="Calibri" pitchFamily="34" charset="0"/>
              </a:rPr>
              <a:t> </a:t>
            </a:r>
            <a:endParaRPr lang="es-ES" sz="1100" baseline="0"/>
          </a:p>
          <a:p>
            <a:pPr eaLnBrk="0" hangingPunct="0"/>
            <a:r>
              <a:rPr lang="es-ES" sz="1100" baseline="0">
                <a:latin typeface="Calibri" pitchFamily="34" charset="0"/>
              </a:rPr>
              <a:t> </a:t>
            </a:r>
            <a:endParaRPr lang="es-ES" baseline="0">
              <a:latin typeface="Times New Roman" pitchFamily="18" charset="0"/>
            </a:endParaRPr>
          </a:p>
        </p:txBody>
      </p:sp>
      <p:pic>
        <p:nvPicPr>
          <p:cNvPr id="12301" name="Picture 13" descr="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904875"/>
            <a:ext cx="34575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clip_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019175"/>
            <a:ext cx="3152775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clip_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7563"/>
            <a:ext cx="142557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clip_image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632325"/>
            <a:ext cx="11318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71488" y="2119313"/>
            <a:ext cx="1447800" cy="42068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b="1" baseline="0">
                <a:solidFill>
                  <a:srgbClr val="503500"/>
                </a:solidFill>
              </a:rPr>
              <a:t>BDBCV</a:t>
            </a:r>
            <a:endParaRPr lang="en-US" b="1" baseline="0">
              <a:solidFill>
                <a:srgbClr val="503500"/>
              </a:solidFill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908925" y="2312988"/>
            <a:ext cx="1066800" cy="42068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 baseline="0">
                <a:solidFill>
                  <a:srgbClr val="503500"/>
                </a:solidFill>
              </a:rPr>
              <a:t>GBIF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034088" y="6507163"/>
            <a:ext cx="2424112" cy="3127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b="1"/>
              <a:t>Verbascum thapsus</a:t>
            </a:r>
            <a:endParaRPr lang="en-US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525713"/>
            <a:ext cx="8991600" cy="4495800"/>
          </a:xfrm>
        </p:spPr>
        <p:txBody>
          <a:bodyPr/>
          <a:lstStyle/>
          <a:p>
            <a:r>
              <a:rPr lang="es-ES" sz="2800" smtClean="0"/>
              <a:t>Los usuarios de la información sobre biodiversidad se encuentran con el escollo de que la misma especie se puede citar con distintos nombres, o que un mismo nombre puede hacer  referencia a especies (o conceptos de especie) diferentes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98488"/>
            <a:ext cx="7772400" cy="1143000"/>
          </a:xfrm>
        </p:spPr>
        <p:txBody>
          <a:bodyPr/>
          <a:lstStyle/>
          <a:p>
            <a:r>
              <a:rPr lang="es-ES_tradnl" smtClean="0"/>
              <a:t>Complejidad intrínseca</a:t>
            </a:r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90550" y="938213"/>
            <a:ext cx="3762375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i="1" u="sng">
                <a:solidFill>
                  <a:srgbClr val="000000"/>
                </a:solidFill>
                <a:cs typeface="Arial" charset="0"/>
              </a:rPr>
              <a:t>Fl. iberica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filix-mas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affinis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affinis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borreri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stilluppensis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oreades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submontana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pallida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pallida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spp. balearica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carthusana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expansa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dilatata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837113" y="1087438"/>
            <a:ext cx="3779837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u="sng">
                <a:solidFill>
                  <a:srgbClr val="000000"/>
                </a:solidFill>
                <a:cs typeface="Arial" charset="0"/>
              </a:rPr>
              <a:t>Fl. Països Catalans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austriaca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assimilis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dilatata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spinulosa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filix-mas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borreri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filix-mas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oreades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Dryopteris villarii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submontana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	ssp. balearica</a:t>
            </a:r>
          </a:p>
        </p:txBody>
      </p:sp>
      <p:grpSp>
        <p:nvGrpSpPr>
          <p:cNvPr id="14340" name="Group 16"/>
          <p:cNvGrpSpPr>
            <a:grpSpLocks/>
          </p:cNvGrpSpPr>
          <p:nvPr/>
        </p:nvGrpSpPr>
        <p:grpSpPr bwMode="auto">
          <a:xfrm>
            <a:off x="2700338" y="1476375"/>
            <a:ext cx="2998787" cy="4254500"/>
            <a:chOff x="2700338" y="1476375"/>
            <a:chExt cx="3171825" cy="4873625"/>
          </a:xfrm>
        </p:grpSpPr>
        <p:sp>
          <p:nvSpPr>
            <p:cNvPr id="14343" name="Freeform 5"/>
            <p:cNvSpPr>
              <a:spLocks/>
            </p:cNvSpPr>
            <p:nvPr/>
          </p:nvSpPr>
          <p:spPr bwMode="auto">
            <a:xfrm>
              <a:off x="2814638" y="1890713"/>
              <a:ext cx="2943225" cy="4459287"/>
            </a:xfrm>
            <a:custGeom>
              <a:avLst/>
              <a:gdLst>
                <a:gd name="T0" fmla="*/ 0 w 1854"/>
                <a:gd name="T1" fmla="*/ 2147483647 h 2809"/>
                <a:gd name="T2" fmla="*/ 2147483647 w 1854"/>
                <a:gd name="T3" fmla="*/ 2147483647 h 2809"/>
                <a:gd name="T4" fmla="*/ 2147483647 w 1854"/>
                <a:gd name="T5" fmla="*/ 2147483647 h 2809"/>
                <a:gd name="T6" fmla="*/ 2147483647 w 1854"/>
                <a:gd name="T7" fmla="*/ 2147483647 h 28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4"/>
                <a:gd name="T13" fmla="*/ 0 h 2809"/>
                <a:gd name="T14" fmla="*/ 1854 w 1854"/>
                <a:gd name="T15" fmla="*/ 2809 h 28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4" h="2809">
                  <a:moveTo>
                    <a:pt x="0" y="2688"/>
                  </a:moveTo>
                  <a:cubicBezTo>
                    <a:pt x="118" y="2748"/>
                    <a:pt x="237" y="2809"/>
                    <a:pt x="387" y="2418"/>
                  </a:cubicBezTo>
                  <a:cubicBezTo>
                    <a:pt x="537" y="2027"/>
                    <a:pt x="655" y="678"/>
                    <a:pt x="900" y="339"/>
                  </a:cubicBezTo>
                  <a:cubicBezTo>
                    <a:pt x="1145" y="0"/>
                    <a:pt x="1499" y="192"/>
                    <a:pt x="1854" y="384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6"/>
            <p:cNvSpPr>
              <a:spLocks/>
            </p:cNvSpPr>
            <p:nvPr/>
          </p:nvSpPr>
          <p:spPr bwMode="auto">
            <a:xfrm>
              <a:off x="2886075" y="2141538"/>
              <a:ext cx="2914650" cy="3630612"/>
            </a:xfrm>
            <a:custGeom>
              <a:avLst/>
              <a:gdLst>
                <a:gd name="T0" fmla="*/ 0 w 1836"/>
                <a:gd name="T1" fmla="*/ 2147483647 h 2287"/>
                <a:gd name="T2" fmla="*/ 2147483647 w 1836"/>
                <a:gd name="T3" fmla="*/ 2147483647 h 2287"/>
                <a:gd name="T4" fmla="*/ 2147483647 w 1836"/>
                <a:gd name="T5" fmla="*/ 2147483647 h 2287"/>
                <a:gd name="T6" fmla="*/ 2147483647 w 1836"/>
                <a:gd name="T7" fmla="*/ 2147483647 h 22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6"/>
                <a:gd name="T13" fmla="*/ 0 h 2287"/>
                <a:gd name="T14" fmla="*/ 1836 w 1836"/>
                <a:gd name="T15" fmla="*/ 2287 h 22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6" h="2287">
                  <a:moveTo>
                    <a:pt x="0" y="2287"/>
                  </a:moveTo>
                  <a:cubicBezTo>
                    <a:pt x="285" y="2183"/>
                    <a:pt x="570" y="2080"/>
                    <a:pt x="747" y="1747"/>
                  </a:cubicBezTo>
                  <a:cubicBezTo>
                    <a:pt x="924" y="1414"/>
                    <a:pt x="881" y="578"/>
                    <a:pt x="1062" y="289"/>
                  </a:cubicBezTo>
                  <a:cubicBezTo>
                    <a:pt x="1243" y="0"/>
                    <a:pt x="1539" y="5"/>
                    <a:pt x="1836" y="10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7"/>
            <p:cNvSpPr>
              <a:spLocks/>
            </p:cNvSpPr>
            <p:nvPr/>
          </p:nvSpPr>
          <p:spPr bwMode="auto">
            <a:xfrm>
              <a:off x="3228975" y="2900363"/>
              <a:ext cx="2614613" cy="3189287"/>
            </a:xfrm>
            <a:custGeom>
              <a:avLst/>
              <a:gdLst>
                <a:gd name="T0" fmla="*/ 0 w 1647"/>
                <a:gd name="T1" fmla="*/ 2147483647 h 2009"/>
                <a:gd name="T2" fmla="*/ 2147483647 w 1647"/>
                <a:gd name="T3" fmla="*/ 2147483647 h 2009"/>
                <a:gd name="T4" fmla="*/ 2147483647 w 1647"/>
                <a:gd name="T5" fmla="*/ 2147483647 h 2009"/>
                <a:gd name="T6" fmla="*/ 2147483647 w 1647"/>
                <a:gd name="T7" fmla="*/ 2147483647 h 2009"/>
                <a:gd name="T8" fmla="*/ 2147483647 w 1647"/>
                <a:gd name="T9" fmla="*/ 0 h 2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7"/>
                <a:gd name="T16" fmla="*/ 0 h 2009"/>
                <a:gd name="T17" fmla="*/ 1647 w 1647"/>
                <a:gd name="T18" fmla="*/ 2009 h 2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7" h="2009">
                  <a:moveTo>
                    <a:pt x="0" y="1566"/>
                  </a:moveTo>
                  <a:cubicBezTo>
                    <a:pt x="59" y="1787"/>
                    <a:pt x="118" y="2009"/>
                    <a:pt x="252" y="1962"/>
                  </a:cubicBezTo>
                  <a:cubicBezTo>
                    <a:pt x="386" y="1915"/>
                    <a:pt x="694" y="1569"/>
                    <a:pt x="801" y="1287"/>
                  </a:cubicBezTo>
                  <a:cubicBezTo>
                    <a:pt x="908" y="1005"/>
                    <a:pt x="750" y="485"/>
                    <a:pt x="891" y="270"/>
                  </a:cubicBezTo>
                  <a:cubicBezTo>
                    <a:pt x="1032" y="55"/>
                    <a:pt x="1339" y="27"/>
                    <a:pt x="1647" y="0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8"/>
            <p:cNvSpPr>
              <a:spLocks/>
            </p:cNvSpPr>
            <p:nvPr/>
          </p:nvSpPr>
          <p:spPr bwMode="auto">
            <a:xfrm>
              <a:off x="3128963" y="4905375"/>
              <a:ext cx="2714625" cy="1238250"/>
            </a:xfrm>
            <a:custGeom>
              <a:avLst/>
              <a:gdLst>
                <a:gd name="T0" fmla="*/ 0 w 1710"/>
                <a:gd name="T1" fmla="*/ 2147483647 h 780"/>
                <a:gd name="T2" fmla="*/ 2147483647 w 1710"/>
                <a:gd name="T3" fmla="*/ 2147483647 h 780"/>
                <a:gd name="T4" fmla="*/ 2147483647 w 1710"/>
                <a:gd name="T5" fmla="*/ 2147483647 h 780"/>
                <a:gd name="T6" fmla="*/ 2147483647 w 1710"/>
                <a:gd name="T7" fmla="*/ 2147483647 h 7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0"/>
                <a:gd name="T13" fmla="*/ 0 h 780"/>
                <a:gd name="T14" fmla="*/ 1710 w 1710"/>
                <a:gd name="T15" fmla="*/ 780 h 7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0" h="780">
                  <a:moveTo>
                    <a:pt x="0" y="78"/>
                  </a:moveTo>
                  <a:cubicBezTo>
                    <a:pt x="130" y="39"/>
                    <a:pt x="260" y="0"/>
                    <a:pt x="405" y="87"/>
                  </a:cubicBezTo>
                  <a:cubicBezTo>
                    <a:pt x="550" y="174"/>
                    <a:pt x="655" y="484"/>
                    <a:pt x="873" y="600"/>
                  </a:cubicBezTo>
                  <a:cubicBezTo>
                    <a:pt x="1091" y="716"/>
                    <a:pt x="1400" y="748"/>
                    <a:pt x="1710" y="780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9"/>
            <p:cNvSpPr>
              <a:spLocks/>
            </p:cNvSpPr>
            <p:nvPr/>
          </p:nvSpPr>
          <p:spPr bwMode="auto">
            <a:xfrm>
              <a:off x="2843213" y="4548188"/>
              <a:ext cx="2957512" cy="1581150"/>
            </a:xfrm>
            <a:custGeom>
              <a:avLst/>
              <a:gdLst>
                <a:gd name="T0" fmla="*/ 0 w 1863"/>
                <a:gd name="T1" fmla="*/ 2147483647 h 996"/>
                <a:gd name="T2" fmla="*/ 2147483647 w 1863"/>
                <a:gd name="T3" fmla="*/ 2147483647 h 996"/>
                <a:gd name="T4" fmla="*/ 2147483647 w 1863"/>
                <a:gd name="T5" fmla="*/ 2147483647 h 996"/>
                <a:gd name="T6" fmla="*/ 2147483647 w 1863"/>
                <a:gd name="T7" fmla="*/ 2147483647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3"/>
                <a:gd name="T13" fmla="*/ 0 h 996"/>
                <a:gd name="T14" fmla="*/ 1863 w 1863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3" h="996">
                  <a:moveTo>
                    <a:pt x="0" y="42"/>
                  </a:moveTo>
                  <a:cubicBezTo>
                    <a:pt x="198" y="21"/>
                    <a:pt x="397" y="0"/>
                    <a:pt x="585" y="105"/>
                  </a:cubicBezTo>
                  <a:cubicBezTo>
                    <a:pt x="773" y="210"/>
                    <a:pt x="912" y="523"/>
                    <a:pt x="1125" y="672"/>
                  </a:cubicBezTo>
                  <a:cubicBezTo>
                    <a:pt x="1338" y="821"/>
                    <a:pt x="1600" y="908"/>
                    <a:pt x="1863" y="996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0"/>
            <p:cNvSpPr>
              <a:spLocks/>
            </p:cNvSpPr>
            <p:nvPr/>
          </p:nvSpPr>
          <p:spPr bwMode="auto">
            <a:xfrm>
              <a:off x="3314700" y="3843338"/>
              <a:ext cx="2514600" cy="1928812"/>
            </a:xfrm>
            <a:custGeom>
              <a:avLst/>
              <a:gdLst>
                <a:gd name="T0" fmla="*/ 0 w 1584"/>
                <a:gd name="T1" fmla="*/ 0 h 1215"/>
                <a:gd name="T2" fmla="*/ 2147483647 w 1584"/>
                <a:gd name="T3" fmla="*/ 2147483647 h 1215"/>
                <a:gd name="T4" fmla="*/ 2147483647 w 1584"/>
                <a:gd name="T5" fmla="*/ 2147483647 h 1215"/>
                <a:gd name="T6" fmla="*/ 2147483647 w 1584"/>
                <a:gd name="T7" fmla="*/ 2147483647 h 1215"/>
                <a:gd name="T8" fmla="*/ 2147483647 w 1584"/>
                <a:gd name="T9" fmla="*/ 2147483647 h 1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215"/>
                <a:gd name="T17" fmla="*/ 1584 w 1584"/>
                <a:gd name="T18" fmla="*/ 1215 h 1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215">
                  <a:moveTo>
                    <a:pt x="0" y="0"/>
                  </a:moveTo>
                  <a:cubicBezTo>
                    <a:pt x="172" y="105"/>
                    <a:pt x="345" y="210"/>
                    <a:pt x="486" y="342"/>
                  </a:cubicBezTo>
                  <a:cubicBezTo>
                    <a:pt x="627" y="474"/>
                    <a:pt x="750" y="663"/>
                    <a:pt x="846" y="792"/>
                  </a:cubicBezTo>
                  <a:cubicBezTo>
                    <a:pt x="942" y="921"/>
                    <a:pt x="939" y="1046"/>
                    <a:pt x="1062" y="1116"/>
                  </a:cubicBezTo>
                  <a:cubicBezTo>
                    <a:pt x="1185" y="1186"/>
                    <a:pt x="1384" y="1200"/>
                    <a:pt x="1584" y="1215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1"/>
            <p:cNvSpPr>
              <a:spLocks/>
            </p:cNvSpPr>
            <p:nvPr/>
          </p:nvSpPr>
          <p:spPr bwMode="auto">
            <a:xfrm>
              <a:off x="2800350" y="3359150"/>
              <a:ext cx="3071813" cy="1409700"/>
            </a:xfrm>
            <a:custGeom>
              <a:avLst/>
              <a:gdLst>
                <a:gd name="T0" fmla="*/ 0 w 1935"/>
                <a:gd name="T1" fmla="*/ 2147483647 h 888"/>
                <a:gd name="T2" fmla="*/ 2147483647 w 1935"/>
                <a:gd name="T3" fmla="*/ 2147483647 h 888"/>
                <a:gd name="T4" fmla="*/ 2147483647 w 1935"/>
                <a:gd name="T5" fmla="*/ 2147483647 h 888"/>
                <a:gd name="T6" fmla="*/ 2147483647 w 1935"/>
                <a:gd name="T7" fmla="*/ 2147483647 h 888"/>
                <a:gd name="T8" fmla="*/ 2147483647 w 1935"/>
                <a:gd name="T9" fmla="*/ 2147483647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5"/>
                <a:gd name="T16" fmla="*/ 0 h 888"/>
                <a:gd name="T17" fmla="*/ 1935 w 1935"/>
                <a:gd name="T18" fmla="*/ 888 h 8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5" h="888">
                  <a:moveTo>
                    <a:pt x="0" y="71"/>
                  </a:moveTo>
                  <a:cubicBezTo>
                    <a:pt x="65" y="35"/>
                    <a:pt x="130" y="0"/>
                    <a:pt x="297" y="89"/>
                  </a:cubicBezTo>
                  <a:cubicBezTo>
                    <a:pt x="464" y="178"/>
                    <a:pt x="754" y="476"/>
                    <a:pt x="999" y="602"/>
                  </a:cubicBezTo>
                  <a:cubicBezTo>
                    <a:pt x="1244" y="728"/>
                    <a:pt x="1608" y="802"/>
                    <a:pt x="1764" y="845"/>
                  </a:cubicBezTo>
                  <a:cubicBezTo>
                    <a:pt x="1920" y="888"/>
                    <a:pt x="1927" y="875"/>
                    <a:pt x="1935" y="863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2"/>
            <p:cNvSpPr>
              <a:spLocks/>
            </p:cNvSpPr>
            <p:nvPr/>
          </p:nvSpPr>
          <p:spPr bwMode="auto">
            <a:xfrm>
              <a:off x="2800350" y="2632075"/>
              <a:ext cx="3043238" cy="1354138"/>
            </a:xfrm>
            <a:custGeom>
              <a:avLst/>
              <a:gdLst>
                <a:gd name="T0" fmla="*/ 0 w 1917"/>
                <a:gd name="T1" fmla="*/ 2147483647 h 853"/>
                <a:gd name="T2" fmla="*/ 2147483647 w 1917"/>
                <a:gd name="T3" fmla="*/ 2147483647 h 853"/>
                <a:gd name="T4" fmla="*/ 2147483647 w 1917"/>
                <a:gd name="T5" fmla="*/ 2147483647 h 853"/>
                <a:gd name="T6" fmla="*/ 2147483647 w 1917"/>
                <a:gd name="T7" fmla="*/ 2147483647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17"/>
                <a:gd name="T13" fmla="*/ 0 h 853"/>
                <a:gd name="T14" fmla="*/ 1917 w 1917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7" h="853">
                  <a:moveTo>
                    <a:pt x="0" y="25"/>
                  </a:moveTo>
                  <a:cubicBezTo>
                    <a:pt x="103" y="12"/>
                    <a:pt x="206" y="0"/>
                    <a:pt x="351" y="97"/>
                  </a:cubicBezTo>
                  <a:cubicBezTo>
                    <a:pt x="496" y="194"/>
                    <a:pt x="612" y="484"/>
                    <a:pt x="873" y="610"/>
                  </a:cubicBezTo>
                  <a:cubicBezTo>
                    <a:pt x="1134" y="736"/>
                    <a:pt x="1525" y="794"/>
                    <a:pt x="1917" y="853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3"/>
            <p:cNvSpPr>
              <a:spLocks/>
            </p:cNvSpPr>
            <p:nvPr/>
          </p:nvSpPr>
          <p:spPr bwMode="auto">
            <a:xfrm>
              <a:off x="2886075" y="1476375"/>
              <a:ext cx="2957513" cy="2867025"/>
            </a:xfrm>
            <a:custGeom>
              <a:avLst/>
              <a:gdLst>
                <a:gd name="T0" fmla="*/ 0 w 1863"/>
                <a:gd name="T1" fmla="*/ 2147483647 h 1806"/>
                <a:gd name="T2" fmla="*/ 2147483647 w 1863"/>
                <a:gd name="T3" fmla="*/ 2147483647 h 1806"/>
                <a:gd name="T4" fmla="*/ 2147483647 w 1863"/>
                <a:gd name="T5" fmla="*/ 2147483647 h 1806"/>
                <a:gd name="T6" fmla="*/ 2147483647 w 1863"/>
                <a:gd name="T7" fmla="*/ 2147483647 h 1806"/>
                <a:gd name="T8" fmla="*/ 2147483647 w 1863"/>
                <a:gd name="T9" fmla="*/ 2147483647 h 1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3"/>
                <a:gd name="T16" fmla="*/ 0 h 1806"/>
                <a:gd name="T17" fmla="*/ 1863 w 1863"/>
                <a:gd name="T18" fmla="*/ 1806 h 1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3" h="1806">
                  <a:moveTo>
                    <a:pt x="0" y="42"/>
                  </a:moveTo>
                  <a:cubicBezTo>
                    <a:pt x="16" y="21"/>
                    <a:pt x="33" y="0"/>
                    <a:pt x="216" y="159"/>
                  </a:cubicBezTo>
                  <a:cubicBezTo>
                    <a:pt x="399" y="318"/>
                    <a:pt x="914" y="749"/>
                    <a:pt x="1098" y="996"/>
                  </a:cubicBezTo>
                  <a:cubicBezTo>
                    <a:pt x="1282" y="1243"/>
                    <a:pt x="1196" y="1509"/>
                    <a:pt x="1323" y="1644"/>
                  </a:cubicBezTo>
                  <a:cubicBezTo>
                    <a:pt x="1450" y="1779"/>
                    <a:pt x="1656" y="1792"/>
                    <a:pt x="1863" y="1806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4"/>
            <p:cNvSpPr>
              <a:spLocks/>
            </p:cNvSpPr>
            <p:nvPr/>
          </p:nvSpPr>
          <p:spPr bwMode="auto">
            <a:xfrm>
              <a:off x="2700338" y="2300288"/>
              <a:ext cx="3100387" cy="1700212"/>
            </a:xfrm>
            <a:custGeom>
              <a:avLst/>
              <a:gdLst>
                <a:gd name="T0" fmla="*/ 0 w 1953"/>
                <a:gd name="T1" fmla="*/ 0 h 1071"/>
                <a:gd name="T2" fmla="*/ 2147483647 w 1953"/>
                <a:gd name="T3" fmla="*/ 2147483647 h 1071"/>
                <a:gd name="T4" fmla="*/ 2147483647 w 1953"/>
                <a:gd name="T5" fmla="*/ 2147483647 h 1071"/>
                <a:gd name="T6" fmla="*/ 2147483647 w 1953"/>
                <a:gd name="T7" fmla="*/ 2147483647 h 10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3"/>
                <a:gd name="T13" fmla="*/ 0 h 1071"/>
                <a:gd name="T14" fmla="*/ 1953 w 1953"/>
                <a:gd name="T15" fmla="*/ 1071 h 10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3" h="1071">
                  <a:moveTo>
                    <a:pt x="0" y="0"/>
                  </a:moveTo>
                  <a:cubicBezTo>
                    <a:pt x="148" y="18"/>
                    <a:pt x="296" y="36"/>
                    <a:pt x="486" y="162"/>
                  </a:cubicBezTo>
                  <a:cubicBezTo>
                    <a:pt x="676" y="288"/>
                    <a:pt x="899" y="605"/>
                    <a:pt x="1143" y="756"/>
                  </a:cubicBezTo>
                  <a:cubicBezTo>
                    <a:pt x="1387" y="907"/>
                    <a:pt x="1670" y="989"/>
                    <a:pt x="1953" y="1071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prstDash val="dash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5"/>
            <p:cNvSpPr>
              <a:spLocks/>
            </p:cNvSpPr>
            <p:nvPr/>
          </p:nvSpPr>
          <p:spPr bwMode="auto">
            <a:xfrm>
              <a:off x="3400425" y="3128963"/>
              <a:ext cx="2386013" cy="911225"/>
            </a:xfrm>
            <a:custGeom>
              <a:avLst/>
              <a:gdLst>
                <a:gd name="T0" fmla="*/ 0 w 1503"/>
                <a:gd name="T1" fmla="*/ 0 h 574"/>
                <a:gd name="T2" fmla="*/ 2147483647 w 1503"/>
                <a:gd name="T3" fmla="*/ 2147483647 h 574"/>
                <a:gd name="T4" fmla="*/ 2147483647 w 1503"/>
                <a:gd name="T5" fmla="*/ 2147483647 h 574"/>
                <a:gd name="T6" fmla="*/ 2147483647 w 1503"/>
                <a:gd name="T7" fmla="*/ 2147483647 h 574"/>
                <a:gd name="T8" fmla="*/ 2147483647 w 1503"/>
                <a:gd name="T9" fmla="*/ 2147483647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3"/>
                <a:gd name="T16" fmla="*/ 0 h 574"/>
                <a:gd name="T17" fmla="*/ 1503 w 1503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3" h="574">
                  <a:moveTo>
                    <a:pt x="0" y="0"/>
                  </a:moveTo>
                  <a:cubicBezTo>
                    <a:pt x="45" y="73"/>
                    <a:pt x="90" y="146"/>
                    <a:pt x="189" y="225"/>
                  </a:cubicBezTo>
                  <a:cubicBezTo>
                    <a:pt x="288" y="304"/>
                    <a:pt x="446" y="420"/>
                    <a:pt x="594" y="477"/>
                  </a:cubicBezTo>
                  <a:cubicBezTo>
                    <a:pt x="742" y="534"/>
                    <a:pt x="929" y="560"/>
                    <a:pt x="1080" y="567"/>
                  </a:cubicBezTo>
                  <a:cubicBezTo>
                    <a:pt x="1231" y="574"/>
                    <a:pt x="1367" y="548"/>
                    <a:pt x="1503" y="522"/>
                  </a:cubicBezTo>
                </a:path>
              </a:pathLst>
            </a:custGeom>
            <a:noFill/>
            <a:ln w="9525">
              <a:solidFill>
                <a:srgbClr val="004368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76" name="Picture 16" descr="dryo_f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04888"/>
            <a:ext cx="8396287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7"/>
          <p:cNvSpPr>
            <a:spLocks noChangeArrowheads="1"/>
          </p:cNvSpPr>
          <p:nvPr/>
        </p:nvSpPr>
        <p:spPr bwMode="auto">
          <a:xfrm>
            <a:off x="1441450" y="165100"/>
            <a:ext cx="59705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400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5400">
                <a:solidFill>
                  <a:srgbClr val="AB8015"/>
                </a:solidFill>
              </a:rPr>
              <a:t>Ejemplo: el helecho macho</a:t>
            </a:r>
            <a:endParaRPr lang="en-US">
              <a:solidFill>
                <a:srgbClr val="AB801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884238" y="2835275"/>
            <a:ext cx="3508375" cy="2711450"/>
          </a:xfrm>
          <a:prstGeom prst="ellipse">
            <a:avLst/>
          </a:prstGeom>
          <a:noFill/>
          <a:ln w="12700">
            <a:solidFill>
              <a:srgbClr val="004368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04800" y="5564188"/>
            <a:ext cx="1692275" cy="942975"/>
          </a:xfrm>
          <a:prstGeom prst="ellipse">
            <a:avLst/>
          </a:prstGeom>
          <a:solidFill>
            <a:srgbClr val="993300"/>
          </a:solidFill>
          <a:ln w="12700">
            <a:solidFill>
              <a:srgbClr val="FFFF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775325" y="3990975"/>
            <a:ext cx="1811338" cy="8382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142038" y="5165725"/>
            <a:ext cx="1692275" cy="806450"/>
          </a:xfrm>
          <a:prstGeom prst="ellipse">
            <a:avLst/>
          </a:prstGeom>
          <a:solidFill>
            <a:srgbClr val="993300"/>
          </a:solidFill>
          <a:ln w="12700">
            <a:solidFill>
              <a:srgbClr val="FFFF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334000" y="2057400"/>
            <a:ext cx="3306763" cy="4175125"/>
          </a:xfrm>
          <a:prstGeom prst="ellipse">
            <a:avLst/>
          </a:prstGeom>
          <a:noFill/>
          <a:ln w="12700">
            <a:solidFill>
              <a:srgbClr val="004368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901825" y="3014663"/>
            <a:ext cx="1644650" cy="85407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122363" y="4003675"/>
            <a:ext cx="2454275" cy="6540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030913" y="2505075"/>
            <a:ext cx="1797050" cy="1311275"/>
          </a:xfrm>
          <a:prstGeom prst="ellipse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FFFF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030913" y="2509838"/>
            <a:ext cx="1797050" cy="13112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accent2">
                  <a:alpha val="60999"/>
                </a:schemeClr>
              </a:gs>
            </a:gsLst>
            <a:lin ang="5400000" scaled="1"/>
          </a:gradFill>
          <a:ln w="12700">
            <a:solidFill>
              <a:srgbClr val="FFFF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885950" y="4689475"/>
            <a:ext cx="1538288" cy="838200"/>
            <a:chOff x="708" y="2465"/>
            <a:chExt cx="969" cy="528"/>
          </a:xfrm>
        </p:grpSpPr>
        <p:sp>
          <p:nvSpPr>
            <p:cNvPr id="15386" name="Oval 12"/>
            <p:cNvSpPr>
              <a:spLocks noChangeArrowheads="1"/>
            </p:cNvSpPr>
            <p:nvPr/>
          </p:nvSpPr>
          <p:spPr bwMode="auto">
            <a:xfrm>
              <a:off x="708" y="2465"/>
              <a:ext cx="969" cy="5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FF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s-ES"/>
            </a:p>
          </p:txBody>
        </p:sp>
        <p:sp>
          <p:nvSpPr>
            <p:cNvPr id="15387" name="Rectangle 13"/>
            <p:cNvSpPr>
              <a:spLocks noChangeArrowheads="1"/>
            </p:cNvSpPr>
            <p:nvPr/>
          </p:nvSpPr>
          <p:spPr bwMode="auto">
            <a:xfrm>
              <a:off x="774" y="2631"/>
              <a:ext cx="8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ssp. affinis</a:t>
              </a:r>
            </a:p>
          </p:txBody>
        </p:sp>
      </p:grp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2736850" y="2560638"/>
            <a:ext cx="784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rgbClr val="503500"/>
                </a:solidFill>
              </a:rPr>
              <a:t>D. affinis</a:t>
            </a:r>
          </a:p>
        </p:txBody>
      </p:sp>
      <p:grpSp>
        <p:nvGrpSpPr>
          <p:cNvPr id="15373" name="Group 15"/>
          <p:cNvGrpSpPr>
            <a:grpSpLocks/>
          </p:cNvGrpSpPr>
          <p:nvPr/>
        </p:nvGrpSpPr>
        <p:grpSpPr bwMode="auto">
          <a:xfrm>
            <a:off x="196850" y="2073275"/>
            <a:ext cx="1781175" cy="1036638"/>
            <a:chOff x="451" y="989"/>
            <a:chExt cx="1122" cy="653"/>
          </a:xfrm>
        </p:grpSpPr>
        <p:sp>
          <p:nvSpPr>
            <p:cNvPr id="15384" name="Oval 16"/>
            <p:cNvSpPr>
              <a:spLocks noChangeArrowheads="1"/>
            </p:cNvSpPr>
            <p:nvPr/>
          </p:nvSpPr>
          <p:spPr bwMode="auto">
            <a:xfrm>
              <a:off x="451" y="989"/>
              <a:ext cx="1122" cy="65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s-ES"/>
            </a:p>
          </p:txBody>
        </p:sp>
        <p:sp>
          <p:nvSpPr>
            <p:cNvPr id="15385" name="Rectangle 17"/>
            <p:cNvSpPr>
              <a:spLocks noChangeArrowheads="1"/>
            </p:cNvSpPr>
            <p:nvPr/>
          </p:nvSpPr>
          <p:spPr bwMode="auto">
            <a:xfrm>
              <a:off x="528" y="1191"/>
              <a:ext cx="9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D. filix-mas</a:t>
              </a:r>
            </a:p>
          </p:txBody>
        </p:sp>
      </p:grp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746750" y="424973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spp. filix-mas</a:t>
            </a: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4765675" y="2130425"/>
            <a:ext cx="9445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rgbClr val="503500"/>
                </a:solidFill>
              </a:rPr>
              <a:t>D. filix-mas</a:t>
            </a:r>
          </a:p>
        </p:txBody>
      </p:sp>
      <p:sp>
        <p:nvSpPr>
          <p:cNvPr id="15376" name="Rectangle 20"/>
          <p:cNvSpPr>
            <a:spLocks noChangeArrowheads="1"/>
          </p:cNvSpPr>
          <p:nvPr/>
        </p:nvSpPr>
        <p:spPr bwMode="auto">
          <a:xfrm>
            <a:off x="457200" y="5775325"/>
            <a:ext cx="1406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D. oreades</a:t>
            </a: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6237288" y="53482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ssp. oreades</a:t>
            </a:r>
          </a:p>
        </p:txBody>
      </p:sp>
      <p:sp>
        <p:nvSpPr>
          <p:cNvPr id="15378" name="Rectangle 22"/>
          <p:cNvSpPr>
            <a:spLocks noChangeArrowheads="1"/>
          </p:cNvSpPr>
          <p:nvPr/>
        </p:nvSpPr>
        <p:spPr bwMode="auto">
          <a:xfrm>
            <a:off x="1354138" y="4160838"/>
            <a:ext cx="213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ssp. stilluppensis</a:t>
            </a:r>
          </a:p>
        </p:txBody>
      </p:sp>
      <p:sp>
        <p:nvSpPr>
          <p:cNvPr id="15379" name="Rectangle 23"/>
          <p:cNvSpPr>
            <a:spLocks noChangeArrowheads="1"/>
          </p:cNvSpPr>
          <p:nvPr/>
        </p:nvSpPr>
        <p:spPr bwMode="auto">
          <a:xfrm>
            <a:off x="1968500" y="3292475"/>
            <a:ext cx="148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ssp. borreri</a:t>
            </a:r>
          </a:p>
        </p:txBody>
      </p:sp>
      <p:sp>
        <p:nvSpPr>
          <p:cNvPr id="15380" name="Rectangle 24"/>
          <p:cNvSpPr>
            <a:spLocks noChangeArrowheads="1"/>
          </p:cNvSpPr>
          <p:nvPr/>
        </p:nvSpPr>
        <p:spPr bwMode="auto">
          <a:xfrm>
            <a:off x="6157913" y="3028950"/>
            <a:ext cx="1487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ssp. borreri</a:t>
            </a: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220663" y="1268413"/>
            <a:ext cx="10556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i="1" u="sng">
                <a:solidFill>
                  <a:srgbClr val="503500"/>
                </a:solidFill>
              </a:rPr>
              <a:t>Fl. iberica</a:t>
            </a:r>
          </a:p>
        </p:txBody>
      </p:sp>
      <p:sp>
        <p:nvSpPr>
          <p:cNvPr id="15382" name="Rectangle 26"/>
          <p:cNvSpPr>
            <a:spLocks noChangeArrowheads="1"/>
          </p:cNvSpPr>
          <p:nvPr/>
        </p:nvSpPr>
        <p:spPr bwMode="auto">
          <a:xfrm>
            <a:off x="6361113" y="1260475"/>
            <a:ext cx="1854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u="sng">
                <a:solidFill>
                  <a:srgbClr val="503500"/>
                </a:solidFill>
              </a:rPr>
              <a:t>Fl. Paisos Catalans</a:t>
            </a:r>
          </a:p>
        </p:txBody>
      </p:sp>
      <p:sp>
        <p:nvSpPr>
          <p:cNvPr id="15383" name="Rectangle 27"/>
          <p:cNvSpPr>
            <a:spLocks noGrp="1" noChangeArrowheads="1"/>
          </p:cNvSpPr>
          <p:nvPr>
            <p:ph type="title"/>
          </p:nvPr>
        </p:nvSpPr>
        <p:spPr>
          <a:xfrm>
            <a:off x="903288" y="-11113"/>
            <a:ext cx="7050087" cy="1563688"/>
          </a:xfrm>
        </p:spPr>
        <p:txBody>
          <a:bodyPr/>
          <a:lstStyle/>
          <a:p>
            <a:r>
              <a:rPr lang="es-ES" sz="4000" smtClean="0"/>
              <a:t>Ejemplo: nombres y conceptos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5313" y="1927225"/>
            <a:ext cx="7772400" cy="4114800"/>
          </a:xfrm>
        </p:spPr>
        <p:txBody>
          <a:bodyPr/>
          <a:lstStyle/>
          <a:p>
            <a:r>
              <a:rPr lang="en-US" sz="2800" smtClean="0"/>
              <a:t>Koperski &amp; al. 2000. </a:t>
            </a:r>
            <a:r>
              <a:rPr lang="en-US" sz="2800" i="1" smtClean="0"/>
              <a:t>Referenzliste der Moose Deutschlands</a:t>
            </a:r>
            <a:r>
              <a:rPr lang="en-US" sz="2800" smtClean="0"/>
              <a:t>: 45% de los táxones son inestables</a:t>
            </a:r>
          </a:p>
          <a:p>
            <a:r>
              <a:rPr lang="en-US" sz="2800" smtClean="0"/>
              <a:t>Clasificaciones vigentes alternativas:</a:t>
            </a:r>
          </a:p>
          <a:p>
            <a:pPr lvl="1"/>
            <a:r>
              <a:rPr lang="en-US" sz="2400" smtClean="0"/>
              <a:t>Fl. iberica, </a:t>
            </a:r>
          </a:p>
          <a:p>
            <a:pPr lvl="1"/>
            <a:r>
              <a:rPr lang="en-US" sz="2400" smtClean="0"/>
              <a:t>Fl. Països Catalans</a:t>
            </a:r>
          </a:p>
          <a:p>
            <a:pPr lvl="1"/>
            <a:r>
              <a:rPr lang="en-US" sz="2400" smtClean="0"/>
              <a:t>Fl. Andalucía Occidental</a:t>
            </a:r>
          </a:p>
          <a:p>
            <a:pPr lvl="1"/>
            <a:r>
              <a:rPr lang="en-US" sz="2400" smtClean="0"/>
              <a:t>Fl. Europaea</a:t>
            </a:r>
          </a:p>
          <a:p>
            <a:pPr lvl="1"/>
            <a:r>
              <a:rPr lang="en-US" sz="2400" smtClean="0"/>
              <a:t>Med. Check List</a:t>
            </a:r>
          </a:p>
          <a:p>
            <a:pPr lvl="1">
              <a:buFontTx/>
              <a:buNone/>
            </a:pPr>
            <a:endParaRPr lang="en-US" sz="2400" smtClean="0"/>
          </a:p>
          <a:p>
            <a:endParaRPr lang="en-US" sz="28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4988"/>
            <a:ext cx="7772400" cy="1143000"/>
          </a:xfrm>
        </p:spPr>
        <p:txBody>
          <a:bodyPr/>
          <a:lstStyle/>
          <a:p>
            <a:r>
              <a:rPr lang="es-ES" sz="3200" smtClean="0"/>
              <a:t>inconsistencia de la información ¿Como de grande es el problema?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Como hemos vivido hasta ahora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2092325"/>
            <a:ext cx="8431212" cy="4402138"/>
          </a:xfrm>
        </p:spPr>
        <p:txBody>
          <a:bodyPr/>
          <a:lstStyle/>
          <a:p>
            <a:r>
              <a:rPr lang="es-ES" sz="2400" smtClean="0"/>
              <a:t>Los sistemas de información taxonómica (floras, faunas, monografías) se construyen bajo el control de un único taxónomo o equipo de taxónomos -&gt; consistencia</a:t>
            </a:r>
          </a:p>
          <a:p>
            <a:pPr>
              <a:buFontTx/>
              <a:buNone/>
            </a:pPr>
            <a:endParaRPr lang="es-ES" sz="2400" smtClean="0"/>
          </a:p>
          <a:p>
            <a:r>
              <a:rPr lang="es-ES" sz="2400" smtClean="0"/>
              <a:t>La información disponible (múltiples fuentes) es interpretada por taxónomos especialistas. “taxonomía para los taxónomos”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3413" y="279400"/>
            <a:ext cx="7772400" cy="796925"/>
          </a:xfrm>
        </p:spPr>
        <p:txBody>
          <a:bodyPr/>
          <a:lstStyle/>
          <a:p>
            <a:pPr eaLnBrk="1" hangingPunct="1"/>
            <a:r>
              <a:rPr lang="es-ES_tradnl" sz="3200" smtClean="0"/>
              <a:t>solo se publican los resultados</a:t>
            </a:r>
            <a:r>
              <a:rPr lang="es-ES" sz="3200" smtClean="0"/>
              <a:t> </a:t>
            </a:r>
            <a:endParaRPr lang="en-US" sz="32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5818188"/>
            <a:ext cx="88138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400" smtClean="0">
                <a:solidFill>
                  <a:schemeClr val="tx2"/>
                </a:solidFill>
              </a:rPr>
              <a:t>HEYWOOD, V.H. (1974). Systematics-the stone of Sysyphus. Biol. J. Linn. Soc. 6(2): 169-178.</a:t>
            </a:r>
            <a:r>
              <a:rPr lang="en-GB" sz="90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94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260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848600" y="51816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b="1" baseline="0">
                <a:solidFill>
                  <a:schemeClr val="bg2"/>
                </a:solidFill>
                <a:latin typeface="Verdana" pitchFamily="34" charset="0"/>
                <a:cs typeface="Arial" charset="0"/>
              </a:rPr>
              <a:t>© The Art of Steven Nelson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es-ES" smtClean="0"/>
              <a:t>Demanda (1)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471987"/>
          </a:xfrm>
        </p:spPr>
        <p:txBody>
          <a:bodyPr/>
          <a:lstStyle/>
          <a:p>
            <a:pPr marL="92075" indent="11113">
              <a:buFontTx/>
              <a:buNone/>
            </a:pPr>
            <a:r>
              <a:rPr lang="es-ES_tradnl" sz="2000" smtClean="0"/>
              <a:t>"los países no pueden tomar decisiones respecto a los grandes problemas ambientales que nos afectan, tanto los relacionados con el clima como con el capital natural propio sin el apoyo esencial del mejor conocimiento científico a su alcance"</a:t>
            </a:r>
          </a:p>
          <a:p>
            <a:pPr marL="92075" indent="11113" algn="r">
              <a:buFontTx/>
              <a:buNone/>
            </a:pPr>
            <a:r>
              <a:rPr lang="es-ES_tradnl" sz="2000" smtClean="0"/>
              <a:t>Ana Luisa Guzmán, </a:t>
            </a:r>
          </a:p>
          <a:p>
            <a:pPr marL="92075" indent="11113" algn="r">
              <a:buFontTx/>
              <a:buNone/>
            </a:pPr>
            <a:r>
              <a:rPr lang="es-ES_tradnl" sz="2000" smtClean="0"/>
              <a:t>Secretaria Ejecutiva, CONABIO, México</a:t>
            </a:r>
          </a:p>
          <a:p>
            <a:pPr marL="92075" indent="11113">
              <a:buFontTx/>
              <a:buNone/>
            </a:pPr>
            <a:endParaRPr lang="es-ES_tradnl" sz="2000" smtClean="0"/>
          </a:p>
          <a:p>
            <a:pPr marL="92075" indent="11113">
              <a:buFontTx/>
              <a:buNone/>
            </a:pPr>
            <a:endParaRPr lang="en-US" sz="2000" smtClean="0"/>
          </a:p>
          <a:p>
            <a:pPr marL="92075" indent="11113">
              <a:buFontTx/>
              <a:buNone/>
            </a:pPr>
            <a:r>
              <a:rPr lang="en-US" sz="2000" smtClean="0"/>
              <a:t>One of the stated priorities of the Obama Administration is to promote transparency and openness in governance, including in the dissemination and use of scientific data and information, and </a:t>
            </a:r>
            <a:r>
              <a:rPr lang="en-US" sz="2000" u="sng" smtClean="0"/>
              <a:t>the use of factual scientific information in the formation of government policy and official decisions…</a:t>
            </a:r>
          </a:p>
          <a:p>
            <a:pPr marL="92075" indent="11113">
              <a:buFontTx/>
              <a:buNone/>
            </a:pPr>
            <a:endParaRPr lang="en-US" sz="1600" smtClean="0">
              <a:solidFill>
                <a:srgbClr val="224568"/>
              </a:solidFill>
            </a:endParaRPr>
          </a:p>
          <a:p>
            <a:pPr marL="92075" indent="11113">
              <a:buFontTx/>
              <a:buNone/>
            </a:pPr>
            <a:endParaRPr lang="en-US" sz="2000" u="sng" smtClean="0"/>
          </a:p>
          <a:p>
            <a:pPr marL="92075" indent="11113">
              <a:buFontTx/>
              <a:buNone/>
            </a:pPr>
            <a:endParaRPr lang="es-ES_tradnl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Demanda (2)</a:t>
            </a:r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8058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20950" y="4652963"/>
            <a:ext cx="6443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_tradnl"/>
              <a:t>Hey,T., </a:t>
            </a:r>
            <a:r>
              <a:rPr lang="es-ES"/>
              <a:t>Tansley,S., &amp; Tolle,K. (Eds.) 2009. The fourth Paradigm. Data-Intensive Scientific Discovery. Microsoft Research. Redmon. E.E.U.U.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774700"/>
            <a:ext cx="5729287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000" smtClean="0"/>
              <a:t>Niveles de la biodiversidad</a:t>
            </a:r>
          </a:p>
          <a:p>
            <a:pPr>
              <a:lnSpc>
                <a:spcPct val="80000"/>
              </a:lnSpc>
            </a:pPr>
            <a:r>
              <a:rPr lang="es-ES" sz="2000" smtClean="0"/>
              <a:t>Información sobre especies (de qué estamos hablando, relevancia)</a:t>
            </a:r>
          </a:p>
          <a:p>
            <a:pPr>
              <a:lnSpc>
                <a:spcPct val="80000"/>
              </a:lnSpc>
            </a:pPr>
            <a:r>
              <a:rPr lang="es-ES" sz="2000" smtClean="0"/>
              <a:t>El acceso a los datos de sobre biodiversidad es complicado</a:t>
            </a:r>
          </a:p>
          <a:p>
            <a:pPr lvl="1"/>
            <a:r>
              <a:rPr lang="es-ES_tradnl" sz="2000" smtClean="0"/>
              <a:t>Múltiples implicaciones</a:t>
            </a:r>
          </a:p>
          <a:p>
            <a:pPr lvl="1"/>
            <a:r>
              <a:rPr lang="es-ES_tradnl" sz="2000" smtClean="0"/>
              <a:t>La dispersión de la información sobre biodiversidad</a:t>
            </a:r>
          </a:p>
          <a:p>
            <a:pPr lvl="1"/>
            <a:r>
              <a:rPr lang="es-ES_tradnl" sz="2000" smtClean="0"/>
              <a:t>Taxonomía, nomenclatura y heterogeneidad</a:t>
            </a:r>
          </a:p>
          <a:p>
            <a:pPr lvl="1"/>
            <a:r>
              <a:rPr lang="es-ES_tradnl" sz="2000" smtClean="0"/>
              <a:t>Énfasis en la publicación de resultados</a:t>
            </a:r>
          </a:p>
          <a:p>
            <a:r>
              <a:rPr lang="es-ES_tradnl" sz="2000" smtClean="0"/>
              <a:t>Recursos en línea</a:t>
            </a:r>
          </a:p>
          <a:p>
            <a:r>
              <a:rPr lang="es-ES_tradnl" sz="2000" smtClean="0"/>
              <a:t>GBIF</a:t>
            </a:r>
          </a:p>
          <a:p>
            <a:pPr lvl="1"/>
            <a:r>
              <a:rPr lang="es-ES_tradnl" sz="2000" smtClean="0"/>
              <a:t>Propósito,</a:t>
            </a:r>
          </a:p>
          <a:p>
            <a:pPr lvl="1"/>
            <a:r>
              <a:rPr lang="es-ES_tradnl" sz="2000" smtClean="0"/>
              <a:t>Historia </a:t>
            </a:r>
          </a:p>
          <a:p>
            <a:pPr lvl="1"/>
            <a:r>
              <a:rPr lang="es-ES_tradnl" sz="2000" smtClean="0"/>
              <a:t>Implementación</a:t>
            </a:r>
          </a:p>
          <a:p>
            <a:r>
              <a:rPr lang="es-ES_tradnl" sz="2000" smtClean="0"/>
              <a:t>Consideraciones para después</a:t>
            </a:r>
          </a:p>
          <a:p>
            <a:pPr lvl="1"/>
            <a:endParaRPr lang="es-ES_tradnl" sz="1200" smtClean="0"/>
          </a:p>
          <a:p>
            <a:endParaRPr lang="es-ES_tradnl" sz="1600" smtClean="0"/>
          </a:p>
          <a:p>
            <a:endParaRPr lang="en-US" sz="160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750888"/>
          </a:xfrm>
        </p:spPr>
        <p:txBody>
          <a:bodyPr/>
          <a:lstStyle/>
          <a:p>
            <a:r>
              <a:rPr lang="en-US" sz="3200" smtClean="0"/>
              <a:t>Sumario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mtClean="0"/>
              <a:t>¿Que recursos hay en línea?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" smtClean="0"/>
              <a:t>Para no repetir el trabajo</a:t>
            </a:r>
          </a:p>
          <a:p>
            <a:r>
              <a:rPr lang="es-ES" smtClean="0"/>
              <a:t>Para tener buena base en nuestras decisiones</a:t>
            </a:r>
          </a:p>
          <a:p>
            <a:pPr>
              <a:buFontTx/>
              <a:buNone/>
            </a:pPr>
            <a:endParaRPr lang="es-ES" smtClean="0"/>
          </a:p>
          <a:p>
            <a:pPr lvl="2">
              <a:buFontTx/>
              <a:buNone/>
            </a:pPr>
            <a:r>
              <a:rPr lang="es-ES_tradnl" sz="2800" smtClean="0">
                <a:hlinkClick r:id="rId2"/>
              </a:rPr>
              <a:t>http://www.gbif.es/MasDatos.php</a:t>
            </a:r>
            <a:r>
              <a:rPr lang="es-ES_tradnl" sz="2800" smtClean="0"/>
              <a:t> </a:t>
            </a:r>
          </a:p>
          <a:p>
            <a:pPr>
              <a:buFontTx/>
              <a:buNone/>
            </a:pPr>
            <a:endParaRPr lang="es-E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2E21511-50A5-4712-A3E4-AB2AAC99E1E9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21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2531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90600" y="1628775"/>
            <a:ext cx="64008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s-ES" sz="2800" baseline="0">
              <a:solidFill>
                <a:srgbClr val="503500"/>
              </a:solidFill>
            </a:endParaRPr>
          </a:p>
        </p:txBody>
      </p:sp>
      <p:sp>
        <p:nvSpPr>
          <p:cNvPr id="22532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76375" y="300038"/>
            <a:ext cx="5975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_tradnl" sz="4400" baseline="0">
                <a:solidFill>
                  <a:srgbClr val="004368"/>
                </a:solidFill>
              </a:rPr>
              <a:t>Iniciativa GBIF</a:t>
            </a:r>
            <a:endParaRPr lang="en-US" sz="4400" baseline="0">
              <a:solidFill>
                <a:srgbClr val="004368"/>
              </a:solidFill>
            </a:endParaRPr>
          </a:p>
        </p:txBody>
      </p:sp>
      <p:sp>
        <p:nvSpPr>
          <p:cNvPr id="22533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62013" y="2149475"/>
            <a:ext cx="789463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000" baseline="0">
                <a:solidFill>
                  <a:srgbClr val="503500"/>
                </a:solidFill>
                <a:latin typeface="Verdana" pitchFamily="34" charset="0"/>
              </a:rPr>
              <a:t>Es una iniciativa internacional, a 10 años vista, para hacer accesible por Internet toda la información disponible sobre los organismos vivos conocidos a nivel mundial (se ha hablado de GBIF como el “proyecto genoma humano” de la biodiversidad)</a:t>
            </a:r>
          </a:p>
          <a:p>
            <a:pPr marL="265113" indent="-265113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000" baseline="0">
                <a:solidFill>
                  <a:srgbClr val="503500"/>
                </a:solidFill>
                <a:latin typeface="Verdana" pitchFamily="34" charset="0"/>
              </a:rPr>
              <a:t>A instancias de la OCDE (1996, MegaScience Forum)</a:t>
            </a:r>
          </a:p>
          <a:p>
            <a:pPr marL="265113" indent="-265113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000" baseline="0">
                <a:solidFill>
                  <a:srgbClr val="503500"/>
                </a:solidFill>
                <a:latin typeface="Verdana" pitchFamily="34" charset="0"/>
              </a:rPr>
              <a:t>Los miembros ordinarios de GBIF son estados</a:t>
            </a:r>
          </a:p>
          <a:p>
            <a:pPr marL="265113" indent="-265113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000" baseline="0">
                <a:solidFill>
                  <a:srgbClr val="503500"/>
                </a:solidFill>
                <a:latin typeface="Verdana" pitchFamily="34" charset="0"/>
              </a:rPr>
              <a:t>Los estados miembros se comprometen a establecer    un nodo nacional  de GBIF que –entre otras cosas-- será  portal de esta información, además contribuyen económicamente a la iniciativa</a:t>
            </a:r>
            <a:endParaRPr lang="en-US" sz="2000" baseline="0">
              <a:solidFill>
                <a:srgbClr val="503500"/>
              </a:solidFill>
              <a:latin typeface="Verdana" pitchFamily="34" charset="0"/>
            </a:endParaRPr>
          </a:p>
        </p:txBody>
      </p:sp>
      <p:graphicFrame>
        <p:nvGraphicFramePr>
          <p:cNvPr id="75841" name="Group 65"/>
          <p:cNvGraphicFramePr>
            <a:graphicFrameLocks noGrp="1"/>
          </p:cNvGraphicFramePr>
          <p:nvPr/>
        </p:nvGraphicFramePr>
        <p:xfrm>
          <a:off x="379413" y="1252538"/>
          <a:ext cx="8424862" cy="762000"/>
        </p:xfrm>
        <a:graphic>
          <a:graphicData uri="http://schemas.openxmlformats.org/drawingml/2006/table">
            <a:tbl>
              <a:tblPr/>
              <a:tblGrid>
                <a:gridCol w="4176712"/>
                <a:gridCol w="424815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3500"/>
                          </a:solidFill>
                          <a:effectLst/>
                          <a:latin typeface="Verdana" pitchFamily="34" charset="0"/>
                        </a:rPr>
                        <a:t>Global </a:t>
                      </a:r>
                      <a:r>
                        <a:rPr kumimoji="0" lang="es-ES_trad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3500"/>
                          </a:solidFill>
                          <a:effectLst/>
                          <a:latin typeface="Verdana" pitchFamily="34" charset="0"/>
                        </a:rPr>
                        <a:t>Biodiversity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35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3500"/>
                          </a:solidFill>
                          <a:effectLst/>
                          <a:latin typeface="Verdana" pitchFamily="34" charset="0"/>
                        </a:rPr>
                        <a:t>Information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35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s-ES_trad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3500"/>
                          </a:solidFill>
                          <a:effectLst/>
                          <a:latin typeface="Verdana" pitchFamily="34" charset="0"/>
                        </a:rPr>
                        <a:t>Facility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35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3500"/>
                          </a:solidFill>
                          <a:effectLst/>
                          <a:latin typeface="Verdana" pitchFamily="34" charset="0"/>
                        </a:rPr>
                        <a:t>Infraestructura Mundial de Información en Biodiversidad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35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28B9D6-5274-44F2-A6AC-88E4B19DA0B4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22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77988" y="528638"/>
            <a:ext cx="5205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4400" baseline="0">
                <a:solidFill>
                  <a:srgbClr val="AB8015"/>
                </a:solidFill>
              </a:rPr>
              <a:t>Cronología de GBIF</a:t>
            </a: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812800" y="1384300"/>
            <a:ext cx="76374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Junio de </a:t>
            </a:r>
            <a:r>
              <a:rPr lang="es-ES_tradnl" sz="3600" b="1" dirty="0">
                <a:solidFill>
                  <a:srgbClr val="503500"/>
                </a:solidFill>
                <a:latin typeface="Calibri" pitchFamily="34" charset="0"/>
              </a:rPr>
              <a:t>1999</a:t>
            </a: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: el Consejo de Ministros de la OCDE acuerda crear GBIF.</a:t>
            </a:r>
          </a:p>
          <a:p>
            <a:pPr>
              <a:spcBef>
                <a:spcPct val="50000"/>
              </a:spcBef>
            </a:pP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Marzo del </a:t>
            </a:r>
            <a:r>
              <a:rPr lang="es-ES_tradnl" sz="3600" b="1" dirty="0">
                <a:solidFill>
                  <a:srgbClr val="503500"/>
                </a:solidFill>
                <a:latin typeface="Calibri" pitchFamily="34" charset="0"/>
              </a:rPr>
              <a:t>2001</a:t>
            </a: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: GBIF nace oficialmente.</a:t>
            </a:r>
          </a:p>
          <a:p>
            <a:pPr>
              <a:spcBef>
                <a:spcPct val="50000"/>
              </a:spcBef>
            </a:pPr>
            <a:r>
              <a:rPr lang="es-ES_tradnl" sz="3600" b="1" dirty="0">
                <a:solidFill>
                  <a:srgbClr val="503500"/>
                </a:solidFill>
                <a:latin typeface="Calibri" pitchFamily="34" charset="0"/>
              </a:rPr>
              <a:t>2002</a:t>
            </a: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: La Secretaría Mundial del GBIF se instala en Copenhague.</a:t>
            </a:r>
          </a:p>
          <a:p>
            <a:pPr>
              <a:spcBef>
                <a:spcPct val="50000"/>
              </a:spcBef>
            </a:pPr>
            <a:r>
              <a:rPr lang="es-ES_tradnl" sz="3600" b="1" dirty="0">
                <a:solidFill>
                  <a:srgbClr val="503500"/>
                </a:solidFill>
                <a:latin typeface="Calibri" pitchFamily="34" charset="0"/>
              </a:rPr>
              <a:t>2003</a:t>
            </a: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: Primer plan de trabajo anual de GBIF y primeras convocatorias de proyectos y contratos</a:t>
            </a:r>
            <a:r>
              <a:rPr lang="es-ES_tradnl" sz="3600" dirty="0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ES_tradnl" sz="3600" b="1" dirty="0">
                <a:solidFill>
                  <a:srgbClr val="503500"/>
                </a:solidFill>
                <a:latin typeface="Calibri" pitchFamily="34" charset="0"/>
              </a:rPr>
              <a:t>2006: </a:t>
            </a: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Segunda fase de GBIF: del prototipo al sistema operacional</a:t>
            </a:r>
          </a:p>
          <a:p>
            <a:pPr>
              <a:spcBef>
                <a:spcPct val="50000"/>
              </a:spcBef>
            </a:pPr>
            <a:r>
              <a:rPr lang="es-ES_tradnl" sz="3600" b="1" dirty="0" smtClean="0">
                <a:solidFill>
                  <a:srgbClr val="503500"/>
                </a:solidFill>
                <a:latin typeface="Calibri" pitchFamily="34" charset="0"/>
              </a:rPr>
              <a:t>2010/2013: </a:t>
            </a:r>
            <a:r>
              <a:rPr lang="es-ES_tradnl" sz="3600" dirty="0">
                <a:solidFill>
                  <a:srgbClr val="503500"/>
                </a:solidFill>
                <a:latin typeface="Calibri" pitchFamily="34" charset="0"/>
              </a:rPr>
              <a:t>Tercera fase: hacia un modelo indefinido en el tiempo y descentralizado.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B608B82-A260-4590-8286-4701F10976EE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23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438400" y="1209675"/>
            <a:ext cx="39909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baseline="0">
                <a:solidFill>
                  <a:srgbClr val="503500"/>
                </a:solidFill>
              </a:rPr>
              <a:t>Programas temáticos</a:t>
            </a:r>
            <a:endParaRPr lang="en-US" baseline="0">
              <a:solidFill>
                <a:srgbClr val="503500"/>
              </a:solidFill>
            </a:endParaRPr>
          </a:p>
        </p:txBody>
      </p:sp>
      <p:sp>
        <p:nvSpPr>
          <p:cNvPr id="24580" name="Rectangle 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685925" y="488950"/>
            <a:ext cx="586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4400" baseline="0">
                <a:solidFill>
                  <a:srgbClr val="AB8015"/>
                </a:solidFill>
              </a:rPr>
              <a:t>Iniciativa GBIF</a:t>
            </a:r>
            <a:endParaRPr lang="en-US" sz="4400" baseline="0">
              <a:solidFill>
                <a:srgbClr val="AB8015"/>
              </a:solidFill>
            </a:endParaRPr>
          </a:p>
        </p:txBody>
      </p:sp>
      <p:pic>
        <p:nvPicPr>
          <p:cNvPr id="24581" name="Picture 18" descr="collage_alar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925888"/>
            <a:ext cx="28003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55650" y="1600200"/>
            <a:ext cx="7613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spcBef>
                <a:spcPct val="20000"/>
              </a:spcBef>
              <a:buFontTx/>
              <a:buChar char="•"/>
            </a:pPr>
            <a:r>
              <a:rPr lang="es-ES_tradnl" sz="2800" b="1" dirty="0">
                <a:solidFill>
                  <a:srgbClr val="503500"/>
                </a:solidFill>
                <a:latin typeface="Calibri" pitchFamily="34" charset="0"/>
              </a:rPr>
              <a:t>Contenido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Informatización de las colecciones de Historia Natural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Catálogo electrónico de nombres científicos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“</a:t>
            </a:r>
            <a:r>
              <a:rPr lang="es-ES_tradnl" sz="2800" dirty="0" err="1">
                <a:solidFill>
                  <a:srgbClr val="503500"/>
                </a:solidFill>
                <a:latin typeface="Calibri" pitchFamily="34" charset="0"/>
              </a:rPr>
              <a:t>Species</a:t>
            </a: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 </a:t>
            </a:r>
            <a:r>
              <a:rPr lang="es-ES_tradnl" sz="2800" dirty="0" err="1">
                <a:solidFill>
                  <a:srgbClr val="503500"/>
                </a:solidFill>
                <a:latin typeface="Calibri" pitchFamily="34" charset="0"/>
              </a:rPr>
              <a:t>bank</a:t>
            </a: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”: bases de datos con información sobre especies (descripciones, claves, imágenes, …)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Biblioteca Virtual de la Biodiversidad</a:t>
            </a:r>
          </a:p>
          <a:p>
            <a:pPr marL="265113" indent="-265113">
              <a:spcBef>
                <a:spcPct val="20000"/>
              </a:spcBef>
              <a:buFontTx/>
              <a:buChar char="•"/>
            </a:pPr>
            <a:r>
              <a:rPr lang="es-ES_tradnl" sz="2800" b="1" dirty="0">
                <a:solidFill>
                  <a:srgbClr val="503500"/>
                </a:solidFill>
                <a:latin typeface="Calibri" pitchFamily="34" charset="0"/>
              </a:rPr>
              <a:t>Informática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Tecnología e interoperabilidad  de bases de datos</a:t>
            </a:r>
          </a:p>
          <a:p>
            <a:pPr marL="265113" indent="-265113">
              <a:spcBef>
                <a:spcPct val="20000"/>
              </a:spcBef>
              <a:buFontTx/>
              <a:buChar char="•"/>
            </a:pPr>
            <a:r>
              <a:rPr lang="es-ES_tradnl" sz="2800" b="1" dirty="0">
                <a:solidFill>
                  <a:srgbClr val="503500"/>
                </a:solidFill>
                <a:latin typeface="Calibri" pitchFamily="34" charset="0"/>
              </a:rPr>
              <a:t>Participación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Nodos nacionales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Centros y proyectos con información sobre </a:t>
            </a:r>
          </a:p>
          <a:p>
            <a:pPr lvl="1">
              <a:spcBef>
                <a:spcPct val="20000"/>
              </a:spcBef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          biodiversidad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Convenios Internacionales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s-ES_tradnl" sz="2800" dirty="0">
                <a:solidFill>
                  <a:srgbClr val="503500"/>
                </a:solidFill>
                <a:latin typeface="Calibri" pitchFamily="34" charset="0"/>
              </a:rPr>
              <a:t>Formación</a:t>
            </a:r>
          </a:p>
          <a:p>
            <a:pPr marL="265113" indent="-265113">
              <a:lnSpc>
                <a:spcPct val="120000"/>
              </a:lnSpc>
              <a:spcBef>
                <a:spcPct val="20000"/>
              </a:spcBef>
            </a:pPr>
            <a:endParaRPr lang="en-US" dirty="0">
              <a:solidFill>
                <a:srgbClr val="5035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3C56D3-8AA0-470A-A741-A1033CF34EA0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24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0" y="1279525"/>
            <a:ext cx="9144000" cy="489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228600" y="6172200"/>
            <a:ext cx="891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aseline="0">
                <a:solidFill>
                  <a:srgbClr val="503500"/>
                </a:solidFill>
              </a:rPr>
              <a:t>El catálogo electrónico de nombres de organismos conocidos para la ciencia posibilita el enlace entre muchos tipos de bases de datos biológicas y no biológicas</a:t>
            </a:r>
          </a:p>
        </p:txBody>
      </p:sp>
      <p:sp>
        <p:nvSpPr>
          <p:cNvPr id="2560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0" y="49213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_tradnl" sz="4400" baseline="0">
                <a:solidFill>
                  <a:srgbClr val="AB8015"/>
                </a:solidFill>
              </a:rPr>
              <a:t>  Iniciativa GBIF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</a:pPr>
            <a:r>
              <a:rPr lang="es-ES_tradnl" sz="4400" baseline="0">
                <a:solidFill>
                  <a:srgbClr val="D0D2EA"/>
                </a:solidFill>
              </a:rPr>
              <a:t>		</a:t>
            </a:r>
            <a:r>
              <a:rPr lang="es-ES_tradnl" sz="2800" baseline="0">
                <a:solidFill>
                  <a:srgbClr val="503500"/>
                </a:solidFill>
              </a:rPr>
              <a:t>Contenidos y relaciones</a:t>
            </a:r>
            <a:r>
              <a:rPr lang="en-US" sz="3200" baseline="0">
                <a:solidFill>
                  <a:srgbClr val="503500"/>
                </a:solidFill>
              </a:rPr>
              <a:t> </a:t>
            </a:r>
          </a:p>
        </p:txBody>
      </p:sp>
      <p:pic>
        <p:nvPicPr>
          <p:cNvPr id="25606" name="Picture 6"/>
          <p:cNvPicPr preferRelativeResize="0">
            <a:picLocks noChangeAspect="1" noChangeArrowheads="1"/>
          </p:cNvPicPr>
          <p:nvPr/>
        </p:nvPicPr>
        <p:blipFill>
          <a:blip r:embed="rId3">
            <a:lum bright="-3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349375"/>
            <a:ext cx="5276850" cy="4743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CF18B4-67EE-48B0-80FE-1B1D2F51C95E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25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Los principios de GBIF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sz="2400" smtClean="0"/>
              <a:t>Las entidades participantes retienen el control sobre sus datos y se reconocen sus derechos de propiedad intelectual.</a:t>
            </a:r>
          </a:p>
          <a:p>
            <a:pPr eaLnBrk="1" hangingPunct="1">
              <a:lnSpc>
                <a:spcPct val="110000"/>
              </a:lnSpc>
            </a:pPr>
            <a:r>
              <a:rPr lang="es-ES" sz="2400" smtClean="0"/>
              <a:t>Colaborar con iniciativas ya establecidas en objetivos  comunes y evitar la duplicidad de esfuerzos.</a:t>
            </a:r>
          </a:p>
          <a:p>
            <a:pPr eaLnBrk="1" hangingPunct="1">
              <a:lnSpc>
                <a:spcPct val="110000"/>
              </a:lnSpc>
            </a:pPr>
            <a:r>
              <a:rPr lang="es-ES" sz="2400" smtClean="0"/>
              <a:t>Construirse sobre en una arquitectura informática global, no centralizada y basada en estándares abiertos.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E57F02-F523-4521-8285-B5772F5D6A38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26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7651" name="Rectangle 27"/>
          <p:cNvSpPr>
            <a:spLocks noChangeArrowheads="1"/>
          </p:cNvSpPr>
          <p:nvPr/>
        </p:nvSpPr>
        <p:spPr bwMode="auto">
          <a:xfrm>
            <a:off x="8601075" y="6478588"/>
            <a:ext cx="263525" cy="379412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pic>
        <p:nvPicPr>
          <p:cNvPr id="27652" name="Picture 3" descr="Museo Ciencias Naturale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1163"/>
            <a:ext cx="2057400" cy="1870075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4" descr="Real Jardín Botánico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1981200" cy="1981200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Spanish Scientific Research Council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1139825" cy="1584325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067175" y="6049963"/>
            <a:ext cx="2057400" cy="590550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aseline="0">
                <a:solidFill>
                  <a:srgbClr val="503500"/>
                </a:solidFill>
                <a:latin typeface="Arial" charset="0"/>
              </a:rPr>
              <a:t>Museo Nacional de Ciencias Naturales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292725" y="3500438"/>
            <a:ext cx="2160588" cy="346075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1600" baseline="0">
                <a:solidFill>
                  <a:srgbClr val="503500"/>
                </a:solidFill>
                <a:latin typeface="Arial" charset="0"/>
              </a:rPr>
              <a:t>Real Jardín Botánico</a:t>
            </a:r>
            <a:endParaRPr lang="es-ES_tradnl" sz="1600" baseline="0">
              <a:solidFill>
                <a:srgbClr val="503500"/>
              </a:solidFill>
              <a:latin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00113" y="1844675"/>
            <a:ext cx="3671887" cy="1174750"/>
          </a:xfrm>
          <a:prstGeom prst="rect">
            <a:avLst/>
          </a:prstGeom>
          <a:noFill/>
          <a:ln w="9525" algn="ctr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3200" b="1" baseline="0">
                <a:solidFill>
                  <a:srgbClr val="503500"/>
                </a:solidFill>
                <a:latin typeface="Verdana" pitchFamily="34" charset="0"/>
              </a:rPr>
              <a:t>Resolución</a:t>
            </a:r>
          </a:p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b="1" baseline="0">
                <a:solidFill>
                  <a:srgbClr val="503500"/>
                </a:solidFill>
                <a:latin typeface="Verdana" pitchFamily="34" charset="0"/>
              </a:rPr>
              <a:t> del MCYT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50825" y="6021388"/>
            <a:ext cx="2952750" cy="515937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600" baseline="0">
                <a:solidFill>
                  <a:srgbClr val="503500"/>
                </a:solidFill>
                <a:latin typeface="Arial" charset="0"/>
              </a:rPr>
              <a:t>Consejo Superior de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1600" baseline="0">
                <a:solidFill>
                  <a:srgbClr val="503500"/>
                </a:solidFill>
                <a:latin typeface="Arial" charset="0"/>
              </a:rPr>
              <a:t> Investigaciones Científicas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6535738" y="6046788"/>
            <a:ext cx="2422525" cy="566737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_tradnl" sz="1600" baseline="0">
                <a:solidFill>
                  <a:srgbClr val="503500"/>
                </a:solidFill>
                <a:latin typeface="Arial" charset="0"/>
              </a:rPr>
              <a:t>Nodo Nacional de GBIF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_tradnl" sz="1600" baseline="0">
                <a:solidFill>
                  <a:srgbClr val="503500"/>
                </a:solidFill>
                <a:latin typeface="Arial" charset="0"/>
              </a:rPr>
              <a:t>Unidad de Coordinación</a:t>
            </a:r>
            <a:endParaRPr lang="es-ES_tradnl" sz="1600" baseline="0">
              <a:solidFill>
                <a:srgbClr val="503500"/>
              </a:solidFill>
              <a:latin typeface="Times New Roman" pitchFamily="18" charset="0"/>
            </a:endParaRPr>
          </a:p>
        </p:txBody>
      </p:sp>
      <p:sp>
        <p:nvSpPr>
          <p:cNvPr id="27660" name="Freeform 14"/>
          <p:cNvSpPr>
            <a:spLocks/>
          </p:cNvSpPr>
          <p:nvPr/>
        </p:nvSpPr>
        <p:spPr bwMode="auto">
          <a:xfrm>
            <a:off x="1763713" y="3141663"/>
            <a:ext cx="1258887" cy="1008062"/>
          </a:xfrm>
          <a:custGeom>
            <a:avLst/>
            <a:gdLst>
              <a:gd name="T0" fmla="*/ 2147483647 w 884"/>
              <a:gd name="T1" fmla="*/ 0 h 635"/>
              <a:gd name="T2" fmla="*/ 2147483647 w 884"/>
              <a:gd name="T3" fmla="*/ 2147483647 h 635"/>
              <a:gd name="T4" fmla="*/ 2147483647 w 884"/>
              <a:gd name="T5" fmla="*/ 2147483647 h 635"/>
              <a:gd name="T6" fmla="*/ 0 w 884"/>
              <a:gd name="T7" fmla="*/ 2147483647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884"/>
              <a:gd name="T13" fmla="*/ 0 h 635"/>
              <a:gd name="T14" fmla="*/ 884 w 884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4" h="635">
                <a:moveTo>
                  <a:pt x="817" y="0"/>
                </a:moveTo>
                <a:cubicBezTo>
                  <a:pt x="850" y="128"/>
                  <a:pt x="884" y="257"/>
                  <a:pt x="771" y="317"/>
                </a:cubicBezTo>
                <a:cubicBezTo>
                  <a:pt x="658" y="377"/>
                  <a:pt x="264" y="309"/>
                  <a:pt x="136" y="362"/>
                </a:cubicBezTo>
                <a:cubicBezTo>
                  <a:pt x="8" y="415"/>
                  <a:pt x="4" y="525"/>
                  <a:pt x="0" y="635"/>
                </a:cubicBezTo>
              </a:path>
            </a:pathLst>
          </a:custGeom>
          <a:noFill/>
          <a:ln w="9525">
            <a:solidFill>
              <a:srgbClr val="AB8015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1" name="Freeform 15"/>
          <p:cNvSpPr>
            <a:spLocks/>
          </p:cNvSpPr>
          <p:nvPr/>
        </p:nvSpPr>
        <p:spPr bwMode="auto">
          <a:xfrm>
            <a:off x="2484438" y="2924175"/>
            <a:ext cx="2663825" cy="1836738"/>
          </a:xfrm>
          <a:custGeom>
            <a:avLst/>
            <a:gdLst>
              <a:gd name="T0" fmla="*/ 0 w 1678"/>
              <a:gd name="T1" fmla="*/ 2147483647 h 1157"/>
              <a:gd name="T2" fmla="*/ 2147483647 w 1678"/>
              <a:gd name="T3" fmla="*/ 2147483647 h 1157"/>
              <a:gd name="T4" fmla="*/ 2147483647 w 1678"/>
              <a:gd name="T5" fmla="*/ 2147483647 h 1157"/>
              <a:gd name="T6" fmla="*/ 2147483647 w 1678"/>
              <a:gd name="T7" fmla="*/ 0 h 1157"/>
              <a:gd name="T8" fmla="*/ 0 60000 65536"/>
              <a:gd name="T9" fmla="*/ 0 60000 65536"/>
              <a:gd name="T10" fmla="*/ 0 60000 65536"/>
              <a:gd name="T11" fmla="*/ 0 60000 65536"/>
              <a:gd name="T12" fmla="*/ 0 w 1678"/>
              <a:gd name="T13" fmla="*/ 0 h 1157"/>
              <a:gd name="T14" fmla="*/ 1678 w 1678"/>
              <a:gd name="T15" fmla="*/ 1157 h 1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8" h="1157">
                <a:moveTo>
                  <a:pt x="0" y="1134"/>
                </a:moveTo>
                <a:cubicBezTo>
                  <a:pt x="60" y="1145"/>
                  <a:pt x="121" y="1157"/>
                  <a:pt x="272" y="1044"/>
                </a:cubicBezTo>
                <a:cubicBezTo>
                  <a:pt x="423" y="931"/>
                  <a:pt x="673" y="628"/>
                  <a:pt x="907" y="454"/>
                </a:cubicBezTo>
                <a:cubicBezTo>
                  <a:pt x="1141" y="280"/>
                  <a:pt x="1409" y="140"/>
                  <a:pt x="1678" y="0"/>
                </a:cubicBezTo>
              </a:path>
            </a:pathLst>
          </a:custGeom>
          <a:noFill/>
          <a:ln w="9525">
            <a:solidFill>
              <a:srgbClr val="AB8015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2" name="Freeform 16"/>
          <p:cNvSpPr>
            <a:spLocks/>
          </p:cNvSpPr>
          <p:nvPr/>
        </p:nvSpPr>
        <p:spPr bwMode="auto">
          <a:xfrm>
            <a:off x="2484438" y="4724400"/>
            <a:ext cx="1439862" cy="433388"/>
          </a:xfrm>
          <a:custGeom>
            <a:avLst/>
            <a:gdLst>
              <a:gd name="T0" fmla="*/ 0 w 907"/>
              <a:gd name="T1" fmla="*/ 0 h 273"/>
              <a:gd name="T2" fmla="*/ 2147483647 w 907"/>
              <a:gd name="T3" fmla="*/ 2147483647 h 273"/>
              <a:gd name="T4" fmla="*/ 2147483647 w 907"/>
              <a:gd name="T5" fmla="*/ 2147483647 h 273"/>
              <a:gd name="T6" fmla="*/ 2147483647 w 907"/>
              <a:gd name="T7" fmla="*/ 2147483647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273"/>
              <a:gd name="T14" fmla="*/ 907 w 907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273">
                <a:moveTo>
                  <a:pt x="0" y="0"/>
                </a:moveTo>
                <a:cubicBezTo>
                  <a:pt x="94" y="4"/>
                  <a:pt x="189" y="8"/>
                  <a:pt x="272" y="46"/>
                </a:cubicBezTo>
                <a:cubicBezTo>
                  <a:pt x="355" y="84"/>
                  <a:pt x="393" y="189"/>
                  <a:pt x="499" y="227"/>
                </a:cubicBezTo>
                <a:cubicBezTo>
                  <a:pt x="605" y="265"/>
                  <a:pt x="756" y="269"/>
                  <a:pt x="907" y="273"/>
                </a:cubicBezTo>
              </a:path>
            </a:pathLst>
          </a:custGeom>
          <a:noFill/>
          <a:ln w="9525">
            <a:solidFill>
              <a:srgbClr val="AB8015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3" name="Freeform 17"/>
          <p:cNvSpPr>
            <a:spLocks/>
          </p:cNvSpPr>
          <p:nvPr/>
        </p:nvSpPr>
        <p:spPr bwMode="auto">
          <a:xfrm>
            <a:off x="6156325" y="4208463"/>
            <a:ext cx="1584325" cy="949325"/>
          </a:xfrm>
          <a:custGeom>
            <a:avLst/>
            <a:gdLst>
              <a:gd name="T0" fmla="*/ 2147483647 w 998"/>
              <a:gd name="T1" fmla="*/ 2147483647 h 598"/>
              <a:gd name="T2" fmla="*/ 2147483647 w 998"/>
              <a:gd name="T3" fmla="*/ 2147483647 h 598"/>
              <a:gd name="T4" fmla="*/ 2147483647 w 998"/>
              <a:gd name="T5" fmla="*/ 2147483647 h 598"/>
              <a:gd name="T6" fmla="*/ 2147483647 w 998"/>
              <a:gd name="T7" fmla="*/ 2147483647 h 598"/>
              <a:gd name="T8" fmla="*/ 2147483647 w 998"/>
              <a:gd name="T9" fmla="*/ 2147483647 h 598"/>
              <a:gd name="T10" fmla="*/ 2147483647 w 998"/>
              <a:gd name="T11" fmla="*/ 2147483647 h 598"/>
              <a:gd name="T12" fmla="*/ 0 w 998"/>
              <a:gd name="T13" fmla="*/ 2147483647 h 5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8"/>
              <a:gd name="T22" fmla="*/ 0 h 598"/>
              <a:gd name="T23" fmla="*/ 998 w 998"/>
              <a:gd name="T24" fmla="*/ 598 h 5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8" h="598">
                <a:moveTo>
                  <a:pt x="998" y="371"/>
                </a:moveTo>
                <a:cubicBezTo>
                  <a:pt x="979" y="265"/>
                  <a:pt x="960" y="159"/>
                  <a:pt x="907" y="99"/>
                </a:cubicBezTo>
                <a:cubicBezTo>
                  <a:pt x="854" y="39"/>
                  <a:pt x="763" y="16"/>
                  <a:pt x="680" y="8"/>
                </a:cubicBezTo>
                <a:cubicBezTo>
                  <a:pt x="597" y="0"/>
                  <a:pt x="483" y="15"/>
                  <a:pt x="408" y="53"/>
                </a:cubicBezTo>
                <a:cubicBezTo>
                  <a:pt x="333" y="91"/>
                  <a:pt x="280" y="167"/>
                  <a:pt x="227" y="235"/>
                </a:cubicBezTo>
                <a:cubicBezTo>
                  <a:pt x="174" y="303"/>
                  <a:pt x="129" y="402"/>
                  <a:pt x="91" y="462"/>
                </a:cubicBezTo>
                <a:cubicBezTo>
                  <a:pt x="53" y="522"/>
                  <a:pt x="26" y="560"/>
                  <a:pt x="0" y="598"/>
                </a:cubicBezTo>
              </a:path>
            </a:pathLst>
          </a:cu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4" name="Freeform 18"/>
          <p:cNvSpPr>
            <a:spLocks/>
          </p:cNvSpPr>
          <p:nvPr/>
        </p:nvSpPr>
        <p:spPr bwMode="auto">
          <a:xfrm>
            <a:off x="7451725" y="2408238"/>
            <a:ext cx="815975" cy="2389187"/>
          </a:xfrm>
          <a:custGeom>
            <a:avLst/>
            <a:gdLst>
              <a:gd name="T0" fmla="*/ 2147483647 w 514"/>
              <a:gd name="T1" fmla="*/ 2147483647 h 1505"/>
              <a:gd name="T2" fmla="*/ 2147483647 w 514"/>
              <a:gd name="T3" fmla="*/ 2147483647 h 1505"/>
              <a:gd name="T4" fmla="*/ 2147483647 w 514"/>
              <a:gd name="T5" fmla="*/ 2147483647 h 1505"/>
              <a:gd name="T6" fmla="*/ 2147483647 w 514"/>
              <a:gd name="T7" fmla="*/ 2147483647 h 1505"/>
              <a:gd name="T8" fmla="*/ 2147483647 w 514"/>
              <a:gd name="T9" fmla="*/ 2147483647 h 1505"/>
              <a:gd name="T10" fmla="*/ 2147483647 w 514"/>
              <a:gd name="T11" fmla="*/ 2147483647 h 1505"/>
              <a:gd name="T12" fmla="*/ 0 w 514"/>
              <a:gd name="T13" fmla="*/ 2147483647 h 15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4"/>
              <a:gd name="T22" fmla="*/ 0 h 1505"/>
              <a:gd name="T23" fmla="*/ 514 w 514"/>
              <a:gd name="T24" fmla="*/ 1505 h 15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4" h="1505">
                <a:moveTo>
                  <a:pt x="182" y="1505"/>
                </a:moveTo>
                <a:cubicBezTo>
                  <a:pt x="170" y="1433"/>
                  <a:pt x="159" y="1361"/>
                  <a:pt x="182" y="1278"/>
                </a:cubicBezTo>
                <a:cubicBezTo>
                  <a:pt x="205" y="1195"/>
                  <a:pt x="265" y="1119"/>
                  <a:pt x="318" y="1006"/>
                </a:cubicBezTo>
                <a:cubicBezTo>
                  <a:pt x="371" y="893"/>
                  <a:pt x="484" y="749"/>
                  <a:pt x="499" y="598"/>
                </a:cubicBezTo>
                <a:cubicBezTo>
                  <a:pt x="514" y="447"/>
                  <a:pt x="469" y="197"/>
                  <a:pt x="409" y="99"/>
                </a:cubicBezTo>
                <a:cubicBezTo>
                  <a:pt x="349" y="1"/>
                  <a:pt x="204" y="16"/>
                  <a:pt x="136" y="8"/>
                </a:cubicBezTo>
                <a:cubicBezTo>
                  <a:pt x="68" y="0"/>
                  <a:pt x="34" y="26"/>
                  <a:pt x="0" y="53"/>
                </a:cubicBezTo>
              </a:path>
            </a:pathLst>
          </a:custGeom>
          <a:noFill/>
          <a:ln w="9525">
            <a:solidFill>
              <a:srgbClr val="AB8015"/>
            </a:solidFill>
            <a:miter lim="800000"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5" name="Rectangle 24"/>
          <p:cNvSpPr>
            <a:spLocks noChangeArrowheads="1"/>
          </p:cNvSpPr>
          <p:nvPr/>
        </p:nvSpPr>
        <p:spPr bwMode="auto">
          <a:xfrm>
            <a:off x="2805113" y="908050"/>
            <a:ext cx="637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aseline="0">
                <a:solidFill>
                  <a:srgbClr val="503500"/>
                </a:solidFill>
              </a:rPr>
              <a:t>Implementación</a:t>
            </a:r>
          </a:p>
        </p:txBody>
      </p:sp>
      <p:sp>
        <p:nvSpPr>
          <p:cNvPr id="27666" name="Rectangle 25"/>
          <p:cNvSpPr>
            <a:spLocks noChangeArrowheads="1"/>
          </p:cNvSpPr>
          <p:nvPr/>
        </p:nvSpPr>
        <p:spPr bwMode="auto">
          <a:xfrm>
            <a:off x="1968500" y="0"/>
            <a:ext cx="43926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600" baseline="0">
                <a:solidFill>
                  <a:srgbClr val="AB8015"/>
                </a:solidFill>
              </a:rPr>
              <a:t>GBIF en España</a:t>
            </a:r>
          </a:p>
        </p:txBody>
      </p:sp>
      <p:pic>
        <p:nvPicPr>
          <p:cNvPr id="27667" name="Picture 5" descr="logomicyt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13013"/>
            <a:ext cx="1800225" cy="915987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8" name="Rectangle 26"/>
          <p:cNvSpPr>
            <a:spLocks noChangeArrowheads="1"/>
          </p:cNvSpPr>
          <p:nvPr/>
        </p:nvSpPr>
        <p:spPr bwMode="auto">
          <a:xfrm>
            <a:off x="7654925" y="0"/>
            <a:ext cx="2089150" cy="936625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pic>
        <p:nvPicPr>
          <p:cNvPr id="27669" name="Picture 28" descr="logogif deep blue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4832350"/>
            <a:ext cx="2070100" cy="933450"/>
          </a:xfrm>
          <a:prstGeom prst="rect">
            <a:avLst/>
          </a:prstGeom>
          <a:noFill/>
          <a:ln w="9525">
            <a:solidFill>
              <a:srgbClr val="AB8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D63953-6E25-4E97-B615-19115F16A60A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27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8043862" cy="2128837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es-ES" sz="2400" smtClean="0">
                <a:latin typeface="Verdana" pitchFamily="34" charset="0"/>
              </a:rPr>
              <a:t>Estructura en red (U. coordinación + centros y proyectos)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s-ES" sz="2400" smtClean="0">
                <a:latin typeface="Verdana" pitchFamily="34" charset="0"/>
              </a:rPr>
              <a:t>Unidad de Coordinación dentro de un centro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s-ES" sz="2400" smtClean="0">
                <a:latin typeface="Verdana" pitchFamily="34" charset="0"/>
              </a:rPr>
              <a:t>Sin presupuesto para financiar proyectos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s-ES" sz="2400" smtClean="0">
              <a:latin typeface="Verdana" pitchFamily="34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193925" y="919163"/>
            <a:ext cx="63722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aseline="0">
                <a:solidFill>
                  <a:srgbClr val="503500"/>
                </a:solidFill>
                <a:latin typeface="Verdana" pitchFamily="34" charset="0"/>
              </a:rPr>
              <a:t>implementación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446213" y="0"/>
            <a:ext cx="43926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600" baseline="0">
                <a:solidFill>
                  <a:srgbClr val="AB8015"/>
                </a:solidFill>
              </a:rPr>
              <a:t>GBIF en España</a:t>
            </a:r>
          </a:p>
        </p:txBody>
      </p:sp>
      <p:pic>
        <p:nvPicPr>
          <p:cNvPr id="28678" name="Picture 9" descr="network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5" r="28940"/>
          <a:stretch>
            <a:fillRect/>
          </a:stretch>
        </p:blipFill>
        <p:spPr bwMode="auto">
          <a:xfrm>
            <a:off x="227013" y="3297238"/>
            <a:ext cx="224155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organigram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/>
          <a:stretch>
            <a:fillRect/>
          </a:stretch>
        </p:blipFill>
        <p:spPr bwMode="auto">
          <a:xfrm>
            <a:off x="1870075" y="4343400"/>
            <a:ext cx="39433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Group 21"/>
          <p:cNvGrpSpPr>
            <a:grpSpLocks/>
          </p:cNvGrpSpPr>
          <p:nvPr/>
        </p:nvGrpSpPr>
        <p:grpSpPr bwMode="auto">
          <a:xfrm>
            <a:off x="6075363" y="4195763"/>
            <a:ext cx="2822575" cy="2124075"/>
            <a:chOff x="3827" y="2643"/>
            <a:chExt cx="1778" cy="1338"/>
          </a:xfrm>
        </p:grpSpPr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4836" y="2643"/>
              <a:ext cx="751" cy="29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339966"/>
              </a:solidFill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US" baseline="0">
                  <a:solidFill>
                    <a:srgbClr val="339966"/>
                  </a:solidFill>
                  <a:latin typeface="Arial Black" pitchFamily="34" charset="0"/>
                </a:rPr>
                <a:t>ANEP</a:t>
              </a:r>
            </a:p>
          </p:txBody>
        </p:sp>
        <p:pic>
          <p:nvPicPr>
            <p:cNvPr id="28682" name="Picture 13" descr="escudo-mec-2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525" r="34123"/>
            <a:stretch>
              <a:fillRect/>
            </a:stretch>
          </p:blipFill>
          <p:spPr bwMode="auto">
            <a:xfrm>
              <a:off x="4771" y="3575"/>
              <a:ext cx="83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5" descr="logogif deep blu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071"/>
              <a:ext cx="860" cy="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684" name="AutoShape 17"/>
            <p:cNvCxnSpPr>
              <a:cxnSpLocks noChangeShapeType="1"/>
              <a:stCxn id="28681" idx="2"/>
            </p:cNvCxnSpPr>
            <p:nvPr/>
          </p:nvCxnSpPr>
          <p:spPr bwMode="auto">
            <a:xfrm rot="5400000">
              <a:off x="4881" y="3244"/>
              <a:ext cx="638" cy="2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FF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AutoShape 19"/>
            <p:cNvCxnSpPr>
              <a:cxnSpLocks noChangeShapeType="1"/>
              <a:endCxn id="28681" idx="2"/>
            </p:cNvCxnSpPr>
            <p:nvPr/>
          </p:nvCxnSpPr>
          <p:spPr bwMode="auto">
            <a:xfrm flipV="1">
              <a:off x="4687" y="2937"/>
              <a:ext cx="525" cy="328"/>
            </a:xfrm>
            <a:prstGeom prst="curvedConnector2">
              <a:avLst/>
            </a:prstGeom>
            <a:noFill/>
            <a:ln w="9525">
              <a:solidFill>
                <a:srgbClr val="FFFF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AutoShape 20"/>
            <p:cNvCxnSpPr>
              <a:cxnSpLocks noChangeShapeType="1"/>
            </p:cNvCxnSpPr>
            <p:nvPr/>
          </p:nvCxnSpPr>
          <p:spPr bwMode="auto">
            <a:xfrm>
              <a:off x="4687" y="3265"/>
              <a:ext cx="501" cy="310"/>
            </a:xfrm>
            <a:prstGeom prst="curvedConnector2">
              <a:avLst/>
            </a:prstGeom>
            <a:noFill/>
            <a:ln w="9525">
              <a:solidFill>
                <a:srgbClr val="FFFF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0653B9-62CE-43D0-B1BA-C6FA2E9AC846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28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1713" y="2312988"/>
            <a:ext cx="7848600" cy="4175125"/>
          </a:xfrm>
        </p:spPr>
        <p:txBody>
          <a:bodyPr/>
          <a:lstStyle/>
          <a:p>
            <a:pPr marL="625475" indent="-350838" eaLnBrk="1" hangingPunct="1">
              <a:buFontTx/>
              <a:buNone/>
            </a:pPr>
            <a:r>
              <a:rPr lang="es-ES" sz="2000" smtClean="0"/>
              <a:t>Esta misión se plasma en las siguientes tareas:</a:t>
            </a:r>
          </a:p>
          <a:p>
            <a:pPr marL="625475" indent="-350838" eaLnBrk="1" hangingPunct="1"/>
            <a:r>
              <a:rPr lang="es-ES" sz="2000" smtClean="0"/>
              <a:t>Proporcionar soporte técnico (información, formación, estándares, software y asesoramiento)</a:t>
            </a:r>
          </a:p>
          <a:p>
            <a:pPr marL="625475" indent="-350838" eaLnBrk="1" hangingPunct="1"/>
            <a:r>
              <a:rPr lang="es-ES" sz="2000" smtClean="0"/>
              <a:t>Asegurar la coherencia entre las iniciativas nacionales y la arquitectura informática de GBIF, para garantizar la interoperabilidad</a:t>
            </a:r>
          </a:p>
          <a:p>
            <a:pPr marL="625475" indent="-350838" eaLnBrk="1" hangingPunct="1"/>
            <a:r>
              <a:rPr lang="es-ES" sz="2000" smtClean="0"/>
              <a:t>Investigar como maximizar el valor de los datos, al desarrollar herramientas de análisis, validación y visualización de los mismos</a:t>
            </a:r>
          </a:p>
          <a:p>
            <a:pPr marL="625475" indent="-350838" eaLnBrk="1" hangingPunct="1"/>
            <a:r>
              <a:rPr lang="es-ES" sz="2000" smtClean="0"/>
              <a:t>Recopilar y difundir información relevante para las colecciones  y para el conocimiento y gestión de la información sobre biodiversidad</a:t>
            </a:r>
          </a:p>
          <a:p>
            <a:pPr marL="625475" indent="-350838" eaLnBrk="1" hangingPunct="1">
              <a:lnSpc>
                <a:spcPct val="80000"/>
              </a:lnSpc>
            </a:pPr>
            <a:endParaRPr lang="es-ES" sz="2000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479550" y="0"/>
            <a:ext cx="43926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600" baseline="0">
                <a:solidFill>
                  <a:srgbClr val="AB8015"/>
                </a:solidFill>
              </a:rPr>
              <a:t>GBIF en España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208213" y="911225"/>
            <a:ext cx="637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aseline="0">
                <a:solidFill>
                  <a:srgbClr val="503500"/>
                </a:solidFill>
              </a:rPr>
              <a:t>Unidad de Coordinación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908050" y="1512888"/>
            <a:ext cx="7651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200" baseline="0">
                <a:solidFill>
                  <a:srgbClr val="503500"/>
                </a:solidFill>
              </a:rPr>
              <a:t>Misión: apoyar a las colecciones, centros y proyectos relevantes sobre biodiversidad para que participen en GBIF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9D8C91C-725E-48E5-A785-82EF3B6F1697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29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1395413"/>
            <a:ext cx="8404225" cy="5091112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Digitalización (s.l.) de datos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_tradnl" sz="2000" smtClean="0">
                <a:latin typeface="Verdana" pitchFamily="34" charset="0"/>
              </a:rPr>
              <a:t>Publicación de datos de biodiversidad en Internet</a:t>
            </a:r>
            <a:endParaRPr lang="es-ES" sz="2000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Base de datos de centros y proyectos (</a:t>
            </a:r>
            <a:r>
              <a:rPr lang="es-ES" sz="2000" smtClean="0">
                <a:hlinkClick r:id="rId3"/>
              </a:rPr>
              <a:t>http://www.gbif.es/InformeColecciones.php</a:t>
            </a:r>
            <a:r>
              <a:rPr lang="es-ES" sz="2000" smtClean="0"/>
              <a:t>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Apoyo y seguimiento a proyectos y centros participantes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Software de informatización y gestión de colecciones y proyectos y otras herramientas informáticas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Portal de comunicación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Portal de datos y servicio de alojamiento de datos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Talleres de bioinformática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Difusión y fomento de la participación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smtClean="0">
                <a:latin typeface="Verdana" pitchFamily="34" charset="0"/>
              </a:rPr>
              <a:t>Participación a nivel internacional (con TDWG, con el Secretariado de GBIF, con otros Nodos)</a:t>
            </a:r>
          </a:p>
          <a:p>
            <a:pPr marL="609600" indent="-609600" eaLnBrk="1" hangingPunct="1">
              <a:lnSpc>
                <a:spcPct val="110000"/>
              </a:lnSpc>
            </a:pPr>
            <a:endParaRPr lang="es-ES" sz="2000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endParaRPr lang="es-ES" sz="2000" smtClean="0">
              <a:latin typeface="Verdana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0013" y="0"/>
            <a:ext cx="43926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600" baseline="0">
                <a:solidFill>
                  <a:srgbClr val="AB8015"/>
                </a:solidFill>
              </a:rPr>
              <a:t>GBIF en España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187575" y="920750"/>
            <a:ext cx="6372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aseline="0">
                <a:solidFill>
                  <a:srgbClr val="503500"/>
                </a:solidFill>
                <a:latin typeface="Verdana" pitchFamily="34" charset="0"/>
              </a:rPr>
              <a:t>Actividades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447800" y="2209800"/>
            <a:ext cx="7239000" cy="1219200"/>
          </a:xfrm>
          <a:prstGeom prst="rect">
            <a:avLst/>
          </a:prstGeom>
          <a:solidFill>
            <a:srgbClr val="FEFE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490855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1700" indent="-2794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b="1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Variabilidad genética:</a:t>
            </a:r>
            <a:r>
              <a:rPr lang="en-GB" sz="2000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  se refiere a la variación en el material genético de una población o especie y que puede ser transmitida a la descendencia.</a:t>
            </a:r>
          </a:p>
          <a:p>
            <a:pPr eaLnBrk="1" hangingPunct="1">
              <a:buFontTx/>
              <a:buChar char="•"/>
            </a:pPr>
            <a:r>
              <a:rPr lang="en-GB" sz="2000" b="1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Diversidad de especies: </a:t>
            </a:r>
            <a:r>
              <a:rPr lang="en-GB" sz="2000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que se refiere al número de especies que se encuentra en un área concreta. El conjunto de los individuos de una especie en un área concreta constituyen una </a:t>
            </a:r>
            <a:r>
              <a:rPr lang="en-GB" sz="2000" b="1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población</a:t>
            </a:r>
            <a:r>
              <a:rPr lang="en-GB" sz="2000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. </a:t>
            </a:r>
          </a:p>
          <a:p>
            <a:pPr eaLnBrk="1" hangingPunct="1">
              <a:buFontTx/>
              <a:buChar char="•"/>
            </a:pPr>
            <a:r>
              <a:rPr lang="en-GB" sz="2000" b="1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Diversidad de las comunidades biológicas: </a:t>
            </a:r>
            <a:r>
              <a:rPr lang="en-GB" sz="2000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que se refiere a la de las asociaciones de las especies biológicas dentro de un área. </a:t>
            </a:r>
          </a:p>
          <a:p>
            <a:pPr eaLnBrk="1" hangingPunct="1">
              <a:buFontTx/>
              <a:buChar char="•"/>
            </a:pPr>
            <a:r>
              <a:rPr lang="en-GB" sz="2000" b="1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Diversidad regional o del paisaje: </a:t>
            </a:r>
            <a:r>
              <a:rPr lang="en-GB" sz="2000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Se refiere a la variedad de ecosistemas y comunidades que se encuentran en un paisaje.</a:t>
            </a:r>
          </a:p>
          <a:p>
            <a:pPr eaLnBrk="1" hangingPunct="1">
              <a:buFontTx/>
              <a:buChar char="•"/>
            </a:pPr>
            <a:endParaRPr lang="en-GB" sz="2000" baseline="0">
              <a:solidFill>
                <a:srgbClr val="7263B3"/>
              </a:solidFill>
              <a:latin typeface="Verdana" pitchFamily="34" charset="0"/>
              <a:cs typeface="Arial" charset="0"/>
            </a:endParaRPr>
          </a:p>
          <a:p>
            <a:pPr eaLnBrk="1" hangingPunct="1"/>
            <a:r>
              <a:rPr lang="es-ES" sz="1800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Según Noss &amp; Cooperrider (1994), Decker </a:t>
            </a:r>
            <a:r>
              <a:rPr lang="es-ES" sz="1800" i="1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et al. </a:t>
            </a:r>
            <a:r>
              <a:rPr lang="es-ES" sz="1800" baseline="0">
                <a:solidFill>
                  <a:srgbClr val="7263B3"/>
                </a:solidFill>
                <a:latin typeface="Verdana" pitchFamily="34" charset="0"/>
                <a:cs typeface="Arial" charset="0"/>
              </a:rPr>
              <a:t>(1991) and Riley &amp; Mohr (1994)</a:t>
            </a:r>
            <a:endParaRPr lang="en-US" sz="1800" baseline="0">
              <a:solidFill>
                <a:srgbClr val="7263B3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50950" y="0"/>
            <a:ext cx="6629400" cy="1262063"/>
          </a:xfrm>
        </p:spPr>
        <p:txBody>
          <a:bodyPr/>
          <a:lstStyle/>
          <a:p>
            <a:r>
              <a:rPr lang="es-ES" sz="2400" smtClean="0"/>
              <a:t>Niveles de la biodiversidad y donde nos centramos</a:t>
            </a:r>
            <a:endParaRPr lang="en-US" sz="2400" smtClean="0"/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219200" y="1676400"/>
            <a:ext cx="215900" cy="2601913"/>
            <a:chOff x="960" y="1056"/>
            <a:chExt cx="136" cy="1639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960" y="1056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s-ES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960" y="1696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s-ES"/>
            </a:p>
          </p:txBody>
        </p:sp>
        <p:sp>
          <p:nvSpPr>
            <p:cNvPr id="4105" name="AutoShape 8"/>
            <p:cNvSpPr>
              <a:spLocks noChangeArrowheads="1"/>
            </p:cNvSpPr>
            <p:nvPr/>
          </p:nvSpPr>
          <p:spPr bwMode="auto">
            <a:xfrm>
              <a:off x="960" y="2423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s-ES"/>
            </a:p>
          </p:txBody>
        </p:sp>
      </p:grp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914400" y="3124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0E1CBA-6CAD-4351-960E-0E4415FF7D02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30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5888" y="1595438"/>
            <a:ext cx="9028112" cy="1214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z="2400" smtClean="0"/>
              <a:t>	El sistema de información del nodo español del GBIF está formado por una Unidad de Coordinación y por una federación de bases de datos integrada por los Centros Participantes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49525" y="919163"/>
            <a:ext cx="63722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aseline="0">
                <a:solidFill>
                  <a:srgbClr val="503500"/>
                </a:solidFill>
                <a:latin typeface="Verdana" pitchFamily="34" charset="0"/>
              </a:rPr>
              <a:t>GBIF.ES = UC +CAR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01813" y="0"/>
            <a:ext cx="43926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600" baseline="0">
                <a:solidFill>
                  <a:srgbClr val="AB8015"/>
                </a:solidFill>
              </a:rPr>
              <a:t>GBIF en España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5549900" y="2760663"/>
            <a:ext cx="331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s-ES" baseline="0">
              <a:latin typeface="Times New Roman" pitchFamily="18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5360988" y="3168650"/>
            <a:ext cx="35179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000" baseline="0">
                <a:solidFill>
                  <a:srgbClr val="503500"/>
                </a:solidFill>
                <a:latin typeface="Verdana" pitchFamily="34" charset="0"/>
              </a:rPr>
              <a:t>Acceso unificado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000" baseline="0">
                <a:solidFill>
                  <a:srgbClr val="503500"/>
                </a:solidFill>
                <a:latin typeface="Verdana" pitchFamily="34" charset="0"/>
              </a:rPr>
              <a:t>Información distribuída</a:t>
            </a:r>
            <a:endParaRPr lang="es-ES_tradnl" sz="2000" baseline="0">
              <a:solidFill>
                <a:srgbClr val="503500"/>
              </a:solidFill>
              <a:latin typeface="Verdana" pitchFamily="34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>
              <a:solidFill>
                <a:srgbClr val="503500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ð"/>
            </a:pPr>
            <a:r>
              <a:rPr lang="es-ES" sz="2000" baseline="0">
                <a:solidFill>
                  <a:srgbClr val="503500"/>
                </a:solidFill>
                <a:latin typeface="Verdana" pitchFamily="34" charset="0"/>
              </a:rPr>
              <a:t>Los proveedores de datos retienen el control sobre los mismos</a:t>
            </a:r>
          </a:p>
        </p:txBody>
      </p:sp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971800"/>
            <a:ext cx="464978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5256213" cy="1341438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Calibri" pitchFamily="34" charset="0"/>
              </a:rPr>
              <a:t>GBIF como todo: </a:t>
            </a:r>
            <a:r>
              <a:rPr lang="es-ES" sz="2800" dirty="0" smtClean="0">
                <a:solidFill>
                  <a:srgbClr val="004368"/>
                </a:solidFill>
                <a:latin typeface="Calibri" pitchFamily="34" charset="0"/>
              </a:rPr>
              <a:t/>
            </a:r>
            <a:br>
              <a:rPr lang="es-ES" sz="2800" dirty="0" smtClean="0">
                <a:solidFill>
                  <a:srgbClr val="004368"/>
                </a:solidFill>
                <a:latin typeface="Calibri" pitchFamily="34" charset="0"/>
              </a:rPr>
            </a:br>
            <a:r>
              <a:rPr lang="es-ES" sz="2800" dirty="0" smtClean="0">
                <a:solidFill>
                  <a:srgbClr val="004368"/>
                </a:solidFill>
                <a:latin typeface="Calibri" pitchFamily="34" charset="0"/>
                <a:hlinkClick r:id="rId3"/>
              </a:rPr>
              <a:t>http://www.gbif.org</a:t>
            </a:r>
            <a:r>
              <a:rPr lang="es-ES" sz="2800" dirty="0" smtClean="0">
                <a:solidFill>
                  <a:srgbClr val="004368"/>
                </a:solidFill>
                <a:latin typeface="Calibri" pitchFamily="34" charset="0"/>
              </a:rPr>
              <a:t>  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19213"/>
            <a:ext cx="6991879" cy="470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13" y="4546604"/>
            <a:ext cx="435155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204789" y="5919801"/>
            <a:ext cx="4105275" cy="728662"/>
          </a:xfrm>
          <a:prstGeom prst="rect">
            <a:avLst/>
          </a:prstGeom>
          <a:solidFill>
            <a:srgbClr val="99CC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solidFill>
                  <a:srgbClr val="503500"/>
                </a:solidFill>
                <a:latin typeface="Calibri" pitchFamily="34" charset="0"/>
              </a:rPr>
              <a:t>11.713 </a:t>
            </a:r>
            <a:r>
              <a:rPr lang="es-ES_tradnl" sz="2000" b="1" dirty="0">
                <a:solidFill>
                  <a:srgbClr val="503500"/>
                </a:solidFill>
                <a:latin typeface="Calibri" pitchFamily="34" charset="0"/>
              </a:rPr>
              <a:t>bases de datos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solidFill>
                  <a:srgbClr val="503500"/>
                </a:solidFill>
                <a:latin typeface="Calibri" pitchFamily="34" charset="0"/>
              </a:rPr>
              <a:t>417.165.184 </a:t>
            </a:r>
            <a:r>
              <a:rPr lang="es-ES_tradnl" sz="2000" b="1" dirty="0">
                <a:solidFill>
                  <a:srgbClr val="503500"/>
                </a:solidFill>
                <a:latin typeface="Calibri" pitchFamily="34" charset="0"/>
              </a:rPr>
              <a:t>registros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solidFill>
                  <a:srgbClr val="503500"/>
                </a:solidFill>
                <a:latin typeface="Calibri" pitchFamily="34" charset="0"/>
              </a:rPr>
              <a:t>53 </a:t>
            </a:r>
            <a:r>
              <a:rPr lang="es-ES_tradnl" sz="2000" b="1" dirty="0">
                <a:solidFill>
                  <a:srgbClr val="503500"/>
                </a:solidFill>
                <a:latin typeface="Calibri" pitchFamily="34" charset="0"/>
              </a:rPr>
              <a:t>países, </a:t>
            </a:r>
            <a:r>
              <a:rPr lang="es-ES_tradnl" sz="2000" b="1" dirty="0" smtClean="0">
                <a:solidFill>
                  <a:srgbClr val="503500"/>
                </a:solidFill>
                <a:latin typeface="Calibri" pitchFamily="34" charset="0"/>
              </a:rPr>
              <a:t>37 </a:t>
            </a:r>
            <a:r>
              <a:rPr lang="es-ES_tradnl" sz="2000" b="1" dirty="0">
                <a:solidFill>
                  <a:srgbClr val="503500"/>
                </a:solidFill>
                <a:latin typeface="Calibri" pitchFamily="34" charset="0"/>
              </a:rPr>
              <a:t>organizaciones </a:t>
            </a:r>
            <a:endParaRPr lang="en-US" sz="2000" b="1" dirty="0">
              <a:solidFill>
                <a:srgbClr val="5035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2452688" cy="120015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216000" rIns="180000" bIns="216000"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b="1" dirty="0" smtClean="0">
                <a:solidFill>
                  <a:srgbClr val="503500"/>
                </a:solidFill>
              </a:rPr>
              <a:t>66 </a:t>
            </a:r>
            <a:r>
              <a:rPr lang="es-ES_tradnl" b="1" dirty="0" err="1" smtClean="0">
                <a:solidFill>
                  <a:srgbClr val="503500"/>
                </a:solidFill>
              </a:rPr>
              <a:t>entros</a:t>
            </a:r>
            <a:endParaRPr lang="es-ES_tradnl" b="1" dirty="0">
              <a:solidFill>
                <a:srgbClr val="5035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b="1" dirty="0" smtClean="0">
                <a:solidFill>
                  <a:srgbClr val="503500"/>
                </a:solidFill>
              </a:rPr>
              <a:t>159 </a:t>
            </a:r>
            <a:r>
              <a:rPr lang="es-ES_tradnl" b="1" dirty="0">
                <a:solidFill>
                  <a:srgbClr val="503500"/>
                </a:solidFill>
              </a:rPr>
              <a:t>bases de datos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b="1" dirty="0" smtClean="0">
                <a:solidFill>
                  <a:srgbClr val="503500"/>
                </a:solidFill>
              </a:rPr>
              <a:t>8.729.391 </a:t>
            </a:r>
            <a:r>
              <a:rPr lang="es-ES_tradnl" b="1" dirty="0">
                <a:solidFill>
                  <a:srgbClr val="503500"/>
                </a:solidFill>
              </a:rPr>
              <a:t>registros</a:t>
            </a:r>
            <a:endParaRPr lang="en-US" b="1" dirty="0">
              <a:solidFill>
                <a:srgbClr val="503500"/>
              </a:solidFill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304800" y="6248400"/>
            <a:ext cx="5676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hlinkClick r:id="rId3"/>
              </a:rPr>
              <a:t>http://www.gbif.es/Participacion_gbif.php</a:t>
            </a:r>
            <a:endParaRPr lang="en-US"/>
          </a:p>
        </p:txBody>
      </p:sp>
      <p:sp>
        <p:nvSpPr>
          <p:cNvPr id="44039" name="AutoShape 7"/>
          <p:cNvSpPr>
            <a:spLocks noGrp="1" noChangeArrowheads="1"/>
          </p:cNvSpPr>
          <p:nvPr>
            <p:ph type="title"/>
          </p:nvPr>
        </p:nvSpPr>
        <p:spPr>
          <a:xfrm>
            <a:off x="1509713" y="0"/>
            <a:ext cx="6151562" cy="990600"/>
          </a:xfrm>
        </p:spPr>
        <p:txBody>
          <a:bodyPr/>
          <a:lstStyle/>
          <a:p>
            <a:pPr>
              <a:defRPr/>
            </a:pPr>
            <a:r>
              <a:rPr lang="es-ES" sz="3200" dirty="0">
                <a:latin typeface="Tahoma" pitchFamily="34" charset="0"/>
              </a:rPr>
              <a:t>GBIF en cifras: participación y resultados. </a:t>
            </a:r>
            <a:r>
              <a:rPr lang="es-E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España.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92113" y="2822575"/>
            <a:ext cx="26193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_tradnl" sz="1800" baseline="0">
                <a:latin typeface="Arial" charset="0"/>
                <a:hlinkClick r:id="rId4"/>
              </a:rPr>
              <a:t>http://www.gbif.es</a:t>
            </a:r>
            <a:r>
              <a:rPr lang="es-ES_tradnl" sz="1800" baseline="0">
                <a:latin typeface="Arial" charset="0"/>
              </a:rPr>
              <a:t>  </a:t>
            </a:r>
          </a:p>
          <a:p>
            <a:pPr eaLnBrk="1" hangingPunct="1"/>
            <a:r>
              <a:rPr lang="es-ES_tradnl" sz="1800" baseline="0">
                <a:latin typeface="Arial" charset="0"/>
                <a:hlinkClick r:id="rId5"/>
              </a:rPr>
              <a:t>http://www.gbif.es/datos</a:t>
            </a:r>
            <a:endParaRPr lang="es-ES" sz="1800" baseline="0">
              <a:latin typeface="Arial" charset="0"/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666488"/>
            <a:ext cx="3835400" cy="258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5" descr="mapa+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055688"/>
            <a:ext cx="5776912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E30748-8740-4D3F-A26D-C74216F44944}" type="slidenum">
              <a:rPr lang="en-GB" sz="1400" baseline="0" smtClean="0">
                <a:solidFill>
                  <a:srgbClr val="E5F6FF"/>
                </a:solidFill>
              </a:rPr>
              <a:pPr eaLnBrk="1" hangingPunct="1"/>
              <a:t>33</a:t>
            </a:fld>
            <a:endParaRPr lang="en-GB" sz="1400" baseline="0" smtClean="0">
              <a:solidFill>
                <a:srgbClr val="E5F6FF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080845" y="1073150"/>
            <a:ext cx="6891823" cy="707886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da-DK" sz="4000" baseline="0" dirty="0">
                <a:latin typeface="Arial" charset="0"/>
              </a:rPr>
              <a:t>  Portal: </a:t>
            </a:r>
            <a:r>
              <a:rPr lang="da-DK" sz="4000" b="1" baseline="0" dirty="0">
                <a:latin typeface="Arial" charset="0"/>
                <a:hlinkClick r:id="rId2"/>
              </a:rPr>
              <a:t>http</a:t>
            </a:r>
            <a:r>
              <a:rPr lang="da-DK" sz="4000" b="1" baseline="0" dirty="0" smtClean="0">
                <a:latin typeface="Arial" charset="0"/>
                <a:hlinkClick r:id="rId2"/>
              </a:rPr>
              <a:t>://www.gbif.org</a:t>
            </a:r>
            <a:r>
              <a:rPr lang="da-DK" sz="4000" b="1" baseline="0" dirty="0" smtClean="0">
                <a:latin typeface="Arial" charset="0"/>
              </a:rPr>
              <a:t> </a:t>
            </a:r>
            <a:endParaRPr lang="en-US" sz="4000" b="1" baseline="0" dirty="0">
              <a:latin typeface="Arial" charset="0"/>
            </a:endParaRPr>
          </a:p>
        </p:txBody>
      </p:sp>
      <p:sp>
        <p:nvSpPr>
          <p:cNvPr id="348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69988"/>
          </a:xfrm>
        </p:spPr>
        <p:txBody>
          <a:bodyPr/>
          <a:lstStyle/>
          <a:p>
            <a:pPr eaLnBrk="1" hangingPunct="1"/>
            <a:r>
              <a:rPr lang="es-ES_tradnl" sz="3200" smtClean="0"/>
              <a:t>Acceso unificado, </a:t>
            </a:r>
            <a:br>
              <a:rPr lang="es-ES_tradnl" sz="3200" smtClean="0"/>
            </a:br>
            <a:r>
              <a:rPr lang="es-ES_tradnl" sz="3200" smtClean="0"/>
              <a:t>datos distribuidos</a:t>
            </a:r>
            <a:endParaRPr lang="es-ES" sz="3200" smtClean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2" y="1820339"/>
            <a:ext cx="6995682" cy="485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9300"/>
            <a:ext cx="7772400" cy="1143000"/>
          </a:xfrm>
        </p:spPr>
        <p:txBody>
          <a:bodyPr/>
          <a:lstStyle/>
          <a:p>
            <a:r>
              <a:rPr lang="es-ES" smtClean="0"/>
              <a:t>Consideraciones para después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2311400"/>
            <a:ext cx="8181975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mtClean="0"/>
              <a:t>   Los datos en línea como herramienta de trabajo suponen:</a:t>
            </a:r>
          </a:p>
          <a:p>
            <a:pPr lvl="1">
              <a:lnSpc>
                <a:spcPct val="90000"/>
              </a:lnSpc>
            </a:pPr>
            <a:r>
              <a:rPr lang="es-ES" smtClean="0"/>
              <a:t>Eficiencia y consistencia </a:t>
            </a:r>
          </a:p>
          <a:p>
            <a:pPr lvl="1">
              <a:lnSpc>
                <a:spcPct val="90000"/>
              </a:lnSpc>
            </a:pPr>
            <a:r>
              <a:rPr lang="es-ES" smtClean="0"/>
              <a:t>Es una vía de dos direcciones: se puede utilizar, pero también se puede contribuir</a:t>
            </a:r>
          </a:p>
          <a:p>
            <a:pPr lvl="1">
              <a:lnSpc>
                <a:spcPct val="90000"/>
              </a:lnSpc>
            </a:pPr>
            <a:r>
              <a:rPr lang="es-ES" smtClean="0"/>
              <a:t>Necesidad de hacer referencia explícita a la información utilizada: dar crédito las fuentes; hacer más robusto nuestro trabajo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Y ahora a remangarse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>
                <a:hlinkClick r:id="rId2"/>
              </a:rPr>
              <a:t>http://www.gbif.es/MasDatos.php</a:t>
            </a:r>
            <a:r>
              <a:rPr lang="es-ES_tradnl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Repaso a los recursos más relevantes para conocerlos y también para ilustrar aspectos a tener en cuenta a la hora de usarlos.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8050" y="342900"/>
            <a:ext cx="7053263" cy="965200"/>
          </a:xfrm>
        </p:spPr>
        <p:txBody>
          <a:bodyPr/>
          <a:lstStyle/>
          <a:p>
            <a:r>
              <a:rPr lang="es-ES" sz="3200" smtClean="0"/>
              <a:t>Información sobre los organismo: </a:t>
            </a:r>
            <a:br>
              <a:rPr lang="es-ES" sz="3200" smtClean="0"/>
            </a:br>
            <a:r>
              <a:rPr lang="es-ES" sz="3200" smtClean="0"/>
              <a:t>cuando, donde y que</a:t>
            </a:r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5013" y="1676400"/>
            <a:ext cx="7999412" cy="4684713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s-ES" sz="2400" smtClean="0"/>
              <a:t>De toda la variedad de datos o elementos de información asociada a los ejemplares y las especies, hay tres que --por el papel que juegan para establecer o comprobar hipótesis sobre las realidades biológicas (tendencias, distribuciones, predicciones, etc.)– son relevantes: </a:t>
            </a:r>
          </a:p>
          <a:p>
            <a:pPr marL="1074738" lvl="1">
              <a:lnSpc>
                <a:spcPct val="110000"/>
              </a:lnSpc>
            </a:pPr>
            <a:r>
              <a:rPr lang="es-ES" sz="2400" smtClean="0"/>
              <a:t>cuando se encontró el ejemplar (o se hizo la observación)</a:t>
            </a:r>
          </a:p>
          <a:p>
            <a:pPr marL="1074738" lvl="1">
              <a:lnSpc>
                <a:spcPct val="110000"/>
              </a:lnSpc>
            </a:pPr>
            <a:r>
              <a:rPr lang="es-ES" sz="2400" smtClean="0"/>
              <a:t>donde estaba y </a:t>
            </a:r>
          </a:p>
          <a:p>
            <a:pPr marL="1074738" lvl="1">
              <a:lnSpc>
                <a:spcPct val="110000"/>
              </a:lnSpc>
            </a:pPr>
            <a:r>
              <a:rPr lang="es-ES" sz="2400" smtClean="0"/>
              <a:t>que era (la especie a la se asigna).</a:t>
            </a:r>
            <a:endParaRPr 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ctohemisfe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79413"/>
            <a:ext cx="7366000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44650" y="3424238"/>
            <a:ext cx="3294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MX" baseline="0">
                <a:solidFill>
                  <a:srgbClr val="000000"/>
                </a:solidFill>
                <a:latin typeface="Arial Narrow" pitchFamily="34" charset="0"/>
              </a:rPr>
              <a:t>Climate surface obtained by</a:t>
            </a:r>
          </a:p>
          <a:p>
            <a:pPr eaLnBrk="1" hangingPunct="1"/>
            <a:r>
              <a:rPr lang="es-MX" baseline="0">
                <a:solidFill>
                  <a:srgbClr val="000000"/>
                </a:solidFill>
                <a:latin typeface="Arial Narrow" pitchFamily="34" charset="0"/>
              </a:rPr>
              <a:t>Floramap (12 layers)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5707063"/>
            <a:ext cx="40195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1800" b="1" baseline="0">
                <a:solidFill>
                  <a:srgbClr val="003366"/>
                </a:solidFill>
                <a:latin typeface="Arial" charset="0"/>
              </a:rPr>
              <a:t>De: Jorge Soberón, CONABIO, IUBS General Assembly and Symposium </a:t>
            </a:r>
            <a:r>
              <a:rPr lang="en-US" sz="1800" b="1" baseline="0">
                <a:solidFill>
                  <a:srgbClr val="003366"/>
                </a:solidFill>
                <a:latin typeface="Arial" charset="0"/>
              </a:rPr>
              <a:t>2004</a:t>
            </a:r>
            <a:endParaRPr lang="en-US" sz="5400" b="1" baseline="0">
              <a:solidFill>
                <a:srgbClr val="0033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90328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baseline="0">
                <a:solidFill>
                  <a:srgbClr val="E8A862"/>
                </a:solidFill>
                <a:latin typeface="Verdana" pitchFamily="34" charset="0"/>
              </a:rPr>
              <a:t>Por que es relevante </a:t>
            </a:r>
            <a:br>
              <a:rPr lang="en-US" baseline="0">
                <a:solidFill>
                  <a:srgbClr val="E8A862"/>
                </a:solidFill>
                <a:latin typeface="Verdana" pitchFamily="34" charset="0"/>
              </a:rPr>
            </a:br>
            <a:r>
              <a:rPr lang="en-US" baseline="0">
                <a:solidFill>
                  <a:srgbClr val="E8A862"/>
                </a:solidFill>
                <a:latin typeface="Verdana" pitchFamily="34" charset="0"/>
              </a:rPr>
              <a:t>       Ejemplo: </a:t>
            </a:r>
            <a:r>
              <a:rPr lang="en-US" i="1" baseline="0">
                <a:solidFill>
                  <a:srgbClr val="E8A862"/>
                </a:solidFill>
                <a:latin typeface="Verdana" pitchFamily="34" charset="0"/>
              </a:rPr>
              <a:t>Cactoblastis catorum</a:t>
            </a:r>
            <a:r>
              <a:rPr lang="en-US" baseline="0">
                <a:solidFill>
                  <a:srgbClr val="E8A862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afin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50925"/>
            <a:ext cx="8562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 descr="Papiro"/>
          <p:cNvSpPr txBox="1">
            <a:spLocks noChangeArrowheads="1"/>
          </p:cNvSpPr>
          <p:nvPr/>
        </p:nvSpPr>
        <p:spPr bwMode="auto">
          <a:xfrm>
            <a:off x="76200" y="4424363"/>
            <a:ext cx="289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aseline="0">
                <a:solidFill>
                  <a:srgbClr val="800000"/>
                </a:solidFill>
                <a:latin typeface="Arial Narrow" pitchFamily="34" charset="0"/>
              </a:rPr>
              <a:t>Red isolines:  High similarity to climate in the original  </a:t>
            </a:r>
            <a:r>
              <a:rPr lang="en-US" sz="2000" i="1" baseline="0">
                <a:solidFill>
                  <a:srgbClr val="800000"/>
                </a:solidFill>
                <a:latin typeface="Arial Narrow" pitchFamily="34" charset="0"/>
              </a:rPr>
              <a:t>Cactoblastis cactorum sites.</a:t>
            </a:r>
          </a:p>
        </p:txBody>
      </p:sp>
      <p:sp>
        <p:nvSpPr>
          <p:cNvPr id="7172" name="Text Box 4" descr="Papiro"/>
          <p:cNvSpPr txBox="1">
            <a:spLocks noChangeArrowheads="1"/>
          </p:cNvSpPr>
          <p:nvPr/>
        </p:nvSpPr>
        <p:spPr bwMode="auto">
          <a:xfrm>
            <a:off x="163513" y="5416550"/>
            <a:ext cx="4392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sz="2000" baseline="0">
                <a:solidFill>
                  <a:srgbClr val="000066"/>
                </a:solidFill>
                <a:latin typeface="Arial Narrow" pitchFamily="34" charset="0"/>
              </a:rPr>
              <a:t>Blue regions: </a:t>
            </a:r>
          </a:p>
          <a:p>
            <a:r>
              <a:rPr lang="es-ES_tradnl" sz="2000" baseline="0">
                <a:solidFill>
                  <a:srgbClr val="000066"/>
                </a:solidFill>
                <a:latin typeface="Arial Narrow" pitchFamily="34" charset="0"/>
              </a:rPr>
              <a:t>Richness of species of </a:t>
            </a:r>
            <a:r>
              <a:rPr lang="es-ES_tradnl" sz="2000" i="1" baseline="0">
                <a:solidFill>
                  <a:srgbClr val="000066"/>
                </a:solidFill>
                <a:latin typeface="Arial Narrow" pitchFamily="34" charset="0"/>
              </a:rPr>
              <a:t>Platyopuntia.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46138" y="1190625"/>
            <a:ext cx="698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aseline="0">
                <a:solidFill>
                  <a:srgbClr val="000000"/>
                </a:solidFill>
                <a:latin typeface="Arial Narrow" pitchFamily="34" charset="0"/>
              </a:rPr>
              <a:t>Vulnerable areas to </a:t>
            </a:r>
            <a:r>
              <a:rPr lang="en-US" i="1" baseline="0">
                <a:solidFill>
                  <a:srgbClr val="000000"/>
                </a:solidFill>
                <a:latin typeface="Arial Narrow" pitchFamily="34" charset="0"/>
              </a:rPr>
              <a:t>Cactoblastis</a:t>
            </a:r>
            <a:r>
              <a:rPr lang="en-US" baseline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MX" baseline="0">
                <a:solidFill>
                  <a:srgbClr val="000000"/>
                </a:solidFill>
                <a:latin typeface="Arial Narrow" pitchFamily="34" charset="0"/>
              </a:rPr>
              <a:t>(right climate and right food)</a:t>
            </a:r>
            <a:endParaRPr lang="en-US" baseline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6270625"/>
            <a:ext cx="5461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1800" b="1" baseline="0">
                <a:solidFill>
                  <a:srgbClr val="003366"/>
                </a:solidFill>
                <a:latin typeface="Arial" charset="0"/>
              </a:rPr>
              <a:t>De: Jorge Soberón, CONABIO, IUBS General Assembly and Symposium </a:t>
            </a:r>
            <a:r>
              <a:rPr lang="en-US" sz="1800" b="1" baseline="0">
                <a:solidFill>
                  <a:srgbClr val="003366"/>
                </a:solidFill>
                <a:latin typeface="Arial" charset="0"/>
              </a:rPr>
              <a:t>2004</a:t>
            </a:r>
            <a:endParaRPr lang="en-US" sz="5400" b="1" baseline="0">
              <a:solidFill>
                <a:srgbClr val="0033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90328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baseline="0">
                <a:solidFill>
                  <a:srgbClr val="E8A862"/>
                </a:solidFill>
                <a:latin typeface="Verdana" pitchFamily="34" charset="0"/>
              </a:rPr>
              <a:t>Por que es relevante </a:t>
            </a:r>
            <a:br>
              <a:rPr lang="en-US" baseline="0">
                <a:solidFill>
                  <a:srgbClr val="E8A862"/>
                </a:solidFill>
                <a:latin typeface="Verdana" pitchFamily="34" charset="0"/>
              </a:rPr>
            </a:br>
            <a:r>
              <a:rPr lang="en-US" baseline="0">
                <a:solidFill>
                  <a:srgbClr val="E8A862"/>
                </a:solidFill>
                <a:latin typeface="Verdana" pitchFamily="34" charset="0"/>
              </a:rPr>
              <a:t>       Ejemplo: </a:t>
            </a:r>
            <a:r>
              <a:rPr lang="en-US" i="1" baseline="0">
                <a:solidFill>
                  <a:srgbClr val="E8A862"/>
                </a:solidFill>
                <a:latin typeface="Verdana" pitchFamily="34" charset="0"/>
              </a:rPr>
              <a:t>Cactoblastis catorum</a:t>
            </a:r>
            <a:r>
              <a:rPr lang="en-US" baseline="0">
                <a:solidFill>
                  <a:srgbClr val="E8A862"/>
                </a:solidFill>
                <a:latin typeface="Verdana" pitchFamily="34" charset="0"/>
              </a:rPr>
              <a:t> (2)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152400" y="990600"/>
            <a:ext cx="287655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s-ES_tradnl" sz="2800" kern="0" baseline="0" dirty="0">
                <a:solidFill>
                  <a:srgbClr val="AB8015"/>
                </a:solidFill>
                <a:latin typeface="Calibri" pitchFamily="34" charset="0"/>
                <a:ea typeface="+mj-ea"/>
                <a:cs typeface="+mj-cs"/>
              </a:rPr>
              <a:t>Técnicas de </a:t>
            </a:r>
          </a:p>
          <a:p>
            <a:pPr eaLnBrk="0" hangingPunct="0">
              <a:defRPr/>
            </a:pPr>
            <a:r>
              <a:rPr lang="es-ES_tradnl" sz="2800" kern="0" baseline="0" dirty="0">
                <a:solidFill>
                  <a:srgbClr val="AB8015"/>
                </a:solidFill>
                <a:latin typeface="Calibri" pitchFamily="34" charset="0"/>
                <a:ea typeface="+mj-ea"/>
                <a:cs typeface="+mj-cs"/>
              </a:rPr>
              <a:t>modelización </a:t>
            </a:r>
          </a:p>
          <a:p>
            <a:pPr eaLnBrk="0" hangingPunct="0">
              <a:defRPr/>
            </a:pPr>
            <a:r>
              <a:rPr lang="es-ES_tradnl" sz="2800" kern="0" baseline="0" dirty="0">
                <a:solidFill>
                  <a:srgbClr val="AB8015"/>
                </a:solidFill>
                <a:latin typeface="Calibri" pitchFamily="34" charset="0"/>
                <a:ea typeface="+mj-ea"/>
                <a:cs typeface="+mj-cs"/>
              </a:rPr>
              <a:t>de nicho ecológico</a:t>
            </a:r>
            <a:endParaRPr lang="en-US" sz="2800" kern="0" baseline="0" dirty="0">
              <a:solidFill>
                <a:srgbClr val="AB8015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195" name="Rectangle 2"/>
          <p:cNvSpPr>
            <a:spLocks noChangeAspect="1" noChangeArrowheads="1"/>
          </p:cNvSpPr>
          <p:nvPr/>
        </p:nvSpPr>
        <p:spPr bwMode="auto">
          <a:xfrm>
            <a:off x="2982913" y="658813"/>
            <a:ext cx="2863850" cy="5943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1200">
                <a:solidFill>
                  <a:srgbClr val="800000"/>
                </a:solidFill>
                <a:latin typeface="Arial" charset="0"/>
              </a:rPr>
              <a:t>Espacio geográfico</a:t>
            </a:r>
            <a:endParaRPr lang="en-US" sz="1800" baseline="0">
              <a:latin typeface="Arial" charset="0"/>
            </a:endParaRPr>
          </a:p>
        </p:txBody>
      </p:sp>
      <p:sp>
        <p:nvSpPr>
          <p:cNvPr id="8196" name="Rectangle 3"/>
          <p:cNvSpPr>
            <a:spLocks noChangeAspect="1" noChangeArrowheads="1"/>
          </p:cNvSpPr>
          <p:nvPr/>
        </p:nvSpPr>
        <p:spPr bwMode="auto">
          <a:xfrm>
            <a:off x="5975350" y="658813"/>
            <a:ext cx="2863850" cy="5943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aseline="0">
                <a:solidFill>
                  <a:srgbClr val="800000"/>
                </a:solidFill>
                <a:latin typeface="Arial" charset="0"/>
              </a:rPr>
              <a:t>Espacio</a:t>
            </a:r>
            <a:r>
              <a:rPr lang="en-US" sz="1200">
                <a:solidFill>
                  <a:srgbClr val="800000"/>
                </a:solidFill>
                <a:latin typeface="Arial" charset="0"/>
              </a:rPr>
              <a:t> ecológico</a:t>
            </a:r>
            <a:endParaRPr lang="en-US" sz="1800" baseline="0">
              <a:latin typeface="Arial" charset="0"/>
            </a:endParaRPr>
          </a:p>
        </p:txBody>
      </p:sp>
      <p:sp>
        <p:nvSpPr>
          <p:cNvPr id="8197" name="Rectangle 4"/>
          <p:cNvSpPr>
            <a:spLocks noChangeAspect="1" noChangeArrowheads="1"/>
          </p:cNvSpPr>
          <p:nvPr/>
        </p:nvSpPr>
        <p:spPr bwMode="auto">
          <a:xfrm>
            <a:off x="3763963" y="1055688"/>
            <a:ext cx="1301750" cy="11874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AutoShape 5"/>
          <p:cNvSpPr>
            <a:spLocks noChangeAspect="1" noChangeArrowheads="1"/>
          </p:cNvSpPr>
          <p:nvPr/>
        </p:nvSpPr>
        <p:spPr bwMode="auto">
          <a:xfrm>
            <a:off x="3970338" y="1252538"/>
            <a:ext cx="130175" cy="133350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AutoShape 6"/>
          <p:cNvSpPr>
            <a:spLocks noChangeAspect="1" noChangeArrowheads="1"/>
          </p:cNvSpPr>
          <p:nvPr/>
        </p:nvSpPr>
        <p:spPr bwMode="auto">
          <a:xfrm>
            <a:off x="4024313" y="1385888"/>
            <a:ext cx="130175" cy="131762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7"/>
          <p:cNvSpPr>
            <a:spLocks noChangeAspect="1" noChangeArrowheads="1"/>
          </p:cNvSpPr>
          <p:nvPr/>
        </p:nvSpPr>
        <p:spPr bwMode="auto">
          <a:xfrm>
            <a:off x="4197350" y="1252538"/>
            <a:ext cx="130175" cy="133350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AutoShape 8"/>
          <p:cNvSpPr>
            <a:spLocks noChangeAspect="1" noChangeArrowheads="1"/>
          </p:cNvSpPr>
          <p:nvPr/>
        </p:nvSpPr>
        <p:spPr bwMode="auto">
          <a:xfrm>
            <a:off x="3806825" y="1341438"/>
            <a:ext cx="130175" cy="131762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AutoShape 9"/>
          <p:cNvSpPr>
            <a:spLocks noChangeAspect="1" noChangeArrowheads="1"/>
          </p:cNvSpPr>
          <p:nvPr/>
        </p:nvSpPr>
        <p:spPr bwMode="auto">
          <a:xfrm>
            <a:off x="4435475" y="1131888"/>
            <a:ext cx="130175" cy="131762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0"/>
          <p:cNvSpPr>
            <a:spLocks noChangeAspect="1" noChangeArrowheads="1"/>
          </p:cNvSpPr>
          <p:nvPr/>
        </p:nvSpPr>
        <p:spPr bwMode="auto">
          <a:xfrm>
            <a:off x="3970338" y="1704975"/>
            <a:ext cx="130175" cy="131763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AutoShape 11"/>
          <p:cNvSpPr>
            <a:spLocks noChangeAspect="1" noChangeArrowheads="1"/>
          </p:cNvSpPr>
          <p:nvPr/>
        </p:nvSpPr>
        <p:spPr bwMode="auto">
          <a:xfrm>
            <a:off x="4197350" y="1528763"/>
            <a:ext cx="130175" cy="131762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AutoShape 12"/>
          <p:cNvSpPr>
            <a:spLocks noChangeAspect="1" noChangeArrowheads="1"/>
          </p:cNvSpPr>
          <p:nvPr/>
        </p:nvSpPr>
        <p:spPr bwMode="auto">
          <a:xfrm>
            <a:off x="4446588" y="1385888"/>
            <a:ext cx="130175" cy="131762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13"/>
          <p:cNvSpPr>
            <a:spLocks noChangeAspect="1" noChangeArrowheads="1"/>
          </p:cNvSpPr>
          <p:nvPr/>
        </p:nvSpPr>
        <p:spPr bwMode="auto">
          <a:xfrm>
            <a:off x="4794250" y="1319213"/>
            <a:ext cx="130175" cy="131762"/>
          </a:xfrm>
          <a:prstGeom prst="diamond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7" name="Group 14"/>
          <p:cNvGrpSpPr>
            <a:grpSpLocks/>
          </p:cNvGrpSpPr>
          <p:nvPr/>
        </p:nvGrpSpPr>
        <p:grpSpPr bwMode="auto">
          <a:xfrm>
            <a:off x="3763963" y="3563938"/>
            <a:ext cx="1301750" cy="1189037"/>
            <a:chOff x="1507" y="2310"/>
            <a:chExt cx="820" cy="749"/>
          </a:xfrm>
        </p:grpSpPr>
        <p:sp>
          <p:nvSpPr>
            <p:cNvPr id="8227" name="Rectangle 15"/>
            <p:cNvSpPr>
              <a:spLocks noChangeAspect="1" noChangeArrowheads="1"/>
            </p:cNvSpPr>
            <p:nvPr/>
          </p:nvSpPr>
          <p:spPr bwMode="auto">
            <a:xfrm>
              <a:off x="1507" y="2310"/>
              <a:ext cx="820" cy="74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16"/>
            <p:cNvSpPr>
              <a:spLocks noChangeAspect="1"/>
            </p:cNvSpPr>
            <p:nvPr/>
          </p:nvSpPr>
          <p:spPr bwMode="auto">
            <a:xfrm>
              <a:off x="1507" y="2345"/>
              <a:ext cx="751" cy="492"/>
            </a:xfrm>
            <a:custGeom>
              <a:avLst/>
              <a:gdLst>
                <a:gd name="T0" fmla="*/ 46 w 1650"/>
                <a:gd name="T1" fmla="*/ 42 h 1065"/>
                <a:gd name="T2" fmla="*/ 71 w 1650"/>
                <a:gd name="T3" fmla="*/ 25 h 1065"/>
                <a:gd name="T4" fmla="*/ 118 w 1650"/>
                <a:gd name="T5" fmla="*/ 25 h 1065"/>
                <a:gd name="T6" fmla="*/ 155 w 1650"/>
                <a:gd name="T7" fmla="*/ 10 h 1065"/>
                <a:gd name="T8" fmla="*/ 183 w 1650"/>
                <a:gd name="T9" fmla="*/ 0 h 1065"/>
                <a:gd name="T10" fmla="*/ 230 w 1650"/>
                <a:gd name="T11" fmla="*/ 6 h 1065"/>
                <a:gd name="T12" fmla="*/ 286 w 1650"/>
                <a:gd name="T13" fmla="*/ 23 h 1065"/>
                <a:gd name="T14" fmla="*/ 317 w 1650"/>
                <a:gd name="T15" fmla="*/ 35 h 1065"/>
                <a:gd name="T16" fmla="*/ 339 w 1650"/>
                <a:gd name="T17" fmla="*/ 58 h 1065"/>
                <a:gd name="T18" fmla="*/ 342 w 1650"/>
                <a:gd name="T19" fmla="*/ 86 h 1065"/>
                <a:gd name="T20" fmla="*/ 330 w 1650"/>
                <a:gd name="T21" fmla="*/ 112 h 1065"/>
                <a:gd name="T22" fmla="*/ 295 w 1650"/>
                <a:gd name="T23" fmla="*/ 151 h 1065"/>
                <a:gd name="T24" fmla="*/ 267 w 1650"/>
                <a:gd name="T25" fmla="*/ 186 h 1065"/>
                <a:gd name="T26" fmla="*/ 233 w 1650"/>
                <a:gd name="T27" fmla="*/ 176 h 1065"/>
                <a:gd name="T28" fmla="*/ 205 w 1650"/>
                <a:gd name="T29" fmla="*/ 179 h 1065"/>
                <a:gd name="T30" fmla="*/ 171 w 1650"/>
                <a:gd name="T31" fmla="*/ 202 h 1065"/>
                <a:gd name="T32" fmla="*/ 143 w 1650"/>
                <a:gd name="T33" fmla="*/ 208 h 1065"/>
                <a:gd name="T34" fmla="*/ 99 w 1650"/>
                <a:gd name="T35" fmla="*/ 227 h 1065"/>
                <a:gd name="T36" fmla="*/ 59 w 1650"/>
                <a:gd name="T37" fmla="*/ 227 h 1065"/>
                <a:gd name="T38" fmla="*/ 34 w 1650"/>
                <a:gd name="T39" fmla="*/ 211 h 1065"/>
                <a:gd name="T40" fmla="*/ 22 w 1650"/>
                <a:gd name="T41" fmla="*/ 166 h 1065"/>
                <a:gd name="T42" fmla="*/ 0 w 1650"/>
                <a:gd name="T43" fmla="*/ 141 h 1065"/>
                <a:gd name="T44" fmla="*/ 0 w 1650"/>
                <a:gd name="T45" fmla="*/ 103 h 1065"/>
                <a:gd name="T46" fmla="*/ 6 w 1650"/>
                <a:gd name="T47" fmla="*/ 73 h 1065"/>
                <a:gd name="T48" fmla="*/ 46 w 1650"/>
                <a:gd name="T49" fmla="*/ 42 h 10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0"/>
                <a:gd name="T76" fmla="*/ 0 h 1065"/>
                <a:gd name="T77" fmla="*/ 1650 w 1650"/>
                <a:gd name="T78" fmla="*/ 1065 h 10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0" h="1065">
                  <a:moveTo>
                    <a:pt x="225" y="195"/>
                  </a:moveTo>
                  <a:lnTo>
                    <a:pt x="345" y="120"/>
                  </a:lnTo>
                  <a:lnTo>
                    <a:pt x="570" y="120"/>
                  </a:lnTo>
                  <a:lnTo>
                    <a:pt x="750" y="45"/>
                  </a:lnTo>
                  <a:lnTo>
                    <a:pt x="885" y="0"/>
                  </a:lnTo>
                  <a:lnTo>
                    <a:pt x="1110" y="30"/>
                  </a:lnTo>
                  <a:lnTo>
                    <a:pt x="1380" y="105"/>
                  </a:lnTo>
                  <a:lnTo>
                    <a:pt x="1530" y="165"/>
                  </a:lnTo>
                  <a:lnTo>
                    <a:pt x="1635" y="270"/>
                  </a:lnTo>
                  <a:lnTo>
                    <a:pt x="1650" y="405"/>
                  </a:lnTo>
                  <a:lnTo>
                    <a:pt x="1590" y="525"/>
                  </a:lnTo>
                  <a:lnTo>
                    <a:pt x="1425" y="705"/>
                  </a:lnTo>
                  <a:lnTo>
                    <a:pt x="1290" y="870"/>
                  </a:lnTo>
                  <a:lnTo>
                    <a:pt x="1125" y="825"/>
                  </a:lnTo>
                  <a:lnTo>
                    <a:pt x="990" y="840"/>
                  </a:lnTo>
                  <a:lnTo>
                    <a:pt x="825" y="945"/>
                  </a:lnTo>
                  <a:lnTo>
                    <a:pt x="690" y="975"/>
                  </a:lnTo>
                  <a:lnTo>
                    <a:pt x="480" y="1065"/>
                  </a:lnTo>
                  <a:lnTo>
                    <a:pt x="285" y="1065"/>
                  </a:lnTo>
                  <a:lnTo>
                    <a:pt x="165" y="990"/>
                  </a:lnTo>
                  <a:lnTo>
                    <a:pt x="105" y="780"/>
                  </a:lnTo>
                  <a:lnTo>
                    <a:pt x="0" y="660"/>
                  </a:lnTo>
                  <a:lnTo>
                    <a:pt x="0" y="480"/>
                  </a:lnTo>
                  <a:lnTo>
                    <a:pt x="30" y="345"/>
                  </a:lnTo>
                  <a:lnTo>
                    <a:pt x="225" y="1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17"/>
            <p:cNvSpPr>
              <a:spLocks noChangeAspect="1"/>
            </p:cNvSpPr>
            <p:nvPr/>
          </p:nvSpPr>
          <p:spPr bwMode="auto">
            <a:xfrm>
              <a:off x="1958" y="2817"/>
              <a:ext cx="246" cy="159"/>
            </a:xfrm>
            <a:custGeom>
              <a:avLst/>
              <a:gdLst>
                <a:gd name="T0" fmla="*/ 19 w 540"/>
                <a:gd name="T1" fmla="*/ 35 h 345"/>
                <a:gd name="T2" fmla="*/ 0 w 540"/>
                <a:gd name="T3" fmla="*/ 45 h 345"/>
                <a:gd name="T4" fmla="*/ 19 w 540"/>
                <a:gd name="T5" fmla="*/ 73 h 345"/>
                <a:gd name="T6" fmla="*/ 53 w 540"/>
                <a:gd name="T7" fmla="*/ 73 h 345"/>
                <a:gd name="T8" fmla="*/ 103 w 540"/>
                <a:gd name="T9" fmla="*/ 60 h 345"/>
                <a:gd name="T10" fmla="*/ 112 w 540"/>
                <a:gd name="T11" fmla="*/ 38 h 345"/>
                <a:gd name="T12" fmla="*/ 100 w 540"/>
                <a:gd name="T13" fmla="*/ 10 h 345"/>
                <a:gd name="T14" fmla="*/ 78 w 540"/>
                <a:gd name="T15" fmla="*/ 0 h 345"/>
                <a:gd name="T16" fmla="*/ 44 w 540"/>
                <a:gd name="T17" fmla="*/ 10 h 345"/>
                <a:gd name="T18" fmla="*/ 19 w 540"/>
                <a:gd name="T19" fmla="*/ 35 h 3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0"/>
                <a:gd name="T31" fmla="*/ 0 h 345"/>
                <a:gd name="T32" fmla="*/ 540 w 540"/>
                <a:gd name="T33" fmla="*/ 345 h 3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0" h="345">
                  <a:moveTo>
                    <a:pt x="90" y="165"/>
                  </a:moveTo>
                  <a:lnTo>
                    <a:pt x="0" y="210"/>
                  </a:lnTo>
                  <a:lnTo>
                    <a:pt x="90" y="345"/>
                  </a:lnTo>
                  <a:lnTo>
                    <a:pt x="255" y="345"/>
                  </a:lnTo>
                  <a:lnTo>
                    <a:pt x="495" y="285"/>
                  </a:lnTo>
                  <a:lnTo>
                    <a:pt x="540" y="180"/>
                  </a:lnTo>
                  <a:lnTo>
                    <a:pt x="480" y="45"/>
                  </a:lnTo>
                  <a:lnTo>
                    <a:pt x="375" y="0"/>
                  </a:lnTo>
                  <a:lnTo>
                    <a:pt x="210" y="4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AutoShape 18"/>
            <p:cNvSpPr>
              <a:spLocks noChangeAspect="1" noChangeArrowheads="1"/>
            </p:cNvSpPr>
            <p:nvPr/>
          </p:nvSpPr>
          <p:spPr bwMode="auto">
            <a:xfrm>
              <a:off x="1637" y="2435"/>
              <a:ext cx="82" cy="83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AutoShape 19"/>
            <p:cNvSpPr>
              <a:spLocks noChangeAspect="1" noChangeArrowheads="1"/>
            </p:cNvSpPr>
            <p:nvPr/>
          </p:nvSpPr>
          <p:spPr bwMode="auto">
            <a:xfrm>
              <a:off x="1671" y="2518"/>
              <a:ext cx="82" cy="84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AutoShape 20"/>
            <p:cNvSpPr>
              <a:spLocks noChangeAspect="1" noChangeArrowheads="1"/>
            </p:cNvSpPr>
            <p:nvPr/>
          </p:nvSpPr>
          <p:spPr bwMode="auto">
            <a:xfrm>
              <a:off x="1780" y="2435"/>
              <a:ext cx="82" cy="83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AutoShape 21"/>
            <p:cNvSpPr>
              <a:spLocks noChangeAspect="1" noChangeArrowheads="1"/>
            </p:cNvSpPr>
            <p:nvPr/>
          </p:nvSpPr>
          <p:spPr bwMode="auto">
            <a:xfrm>
              <a:off x="1534" y="2491"/>
              <a:ext cx="82" cy="83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AutoShape 22"/>
            <p:cNvSpPr>
              <a:spLocks noChangeAspect="1" noChangeArrowheads="1"/>
            </p:cNvSpPr>
            <p:nvPr/>
          </p:nvSpPr>
          <p:spPr bwMode="auto">
            <a:xfrm>
              <a:off x="1930" y="2359"/>
              <a:ext cx="82" cy="83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AutoShape 23"/>
            <p:cNvSpPr>
              <a:spLocks noChangeAspect="1" noChangeArrowheads="1"/>
            </p:cNvSpPr>
            <p:nvPr/>
          </p:nvSpPr>
          <p:spPr bwMode="auto">
            <a:xfrm>
              <a:off x="1637" y="2719"/>
              <a:ext cx="82" cy="84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AutoShape 24"/>
            <p:cNvSpPr>
              <a:spLocks noChangeAspect="1" noChangeArrowheads="1"/>
            </p:cNvSpPr>
            <p:nvPr/>
          </p:nvSpPr>
          <p:spPr bwMode="auto">
            <a:xfrm>
              <a:off x="1780" y="2609"/>
              <a:ext cx="82" cy="83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AutoShape 25"/>
            <p:cNvSpPr>
              <a:spLocks noChangeAspect="1" noChangeArrowheads="1"/>
            </p:cNvSpPr>
            <p:nvPr/>
          </p:nvSpPr>
          <p:spPr bwMode="auto">
            <a:xfrm>
              <a:off x="1937" y="2518"/>
              <a:ext cx="82" cy="84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AutoShape 26"/>
            <p:cNvSpPr>
              <a:spLocks noChangeAspect="1" noChangeArrowheads="1"/>
            </p:cNvSpPr>
            <p:nvPr/>
          </p:nvSpPr>
          <p:spPr bwMode="auto">
            <a:xfrm>
              <a:off x="2156" y="2477"/>
              <a:ext cx="82" cy="83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8" name="Text Box 27"/>
          <p:cNvSpPr txBox="1">
            <a:spLocks noChangeAspect="1" noChangeArrowheads="1"/>
          </p:cNvSpPr>
          <p:nvPr/>
        </p:nvSpPr>
        <p:spPr bwMode="auto">
          <a:xfrm>
            <a:off x="3025775" y="2254250"/>
            <a:ext cx="277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000" baseline="0">
                <a:solidFill>
                  <a:srgbClr val="800000"/>
                </a:solidFill>
                <a:latin typeface="Arial" charset="0"/>
              </a:rPr>
              <a:t>Puntos de presencia de una especie en su  área nativa</a:t>
            </a:r>
            <a:endParaRPr lang="en-US" sz="1800" baseline="0">
              <a:latin typeface="Arial" charset="0"/>
            </a:endParaRPr>
          </a:p>
        </p:txBody>
      </p:sp>
      <p:sp>
        <p:nvSpPr>
          <p:cNvPr id="8209" name="AutoShape 28"/>
          <p:cNvSpPr>
            <a:spLocks noChangeAspect="1" noChangeArrowheads="1"/>
          </p:cNvSpPr>
          <p:nvPr/>
        </p:nvSpPr>
        <p:spPr bwMode="auto">
          <a:xfrm rot="1623482">
            <a:off x="5338763" y="1849438"/>
            <a:ext cx="1285875" cy="528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58320100 h 21600"/>
              <a:gd name="T4" fmla="*/ 2147483647 w 21600"/>
              <a:gd name="T5" fmla="*/ 316640200 h 21600"/>
              <a:gd name="T6" fmla="*/ 2147483647 w 21600"/>
              <a:gd name="T7" fmla="*/ 158320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05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500" y="0"/>
                </a:moveTo>
                <a:lnTo>
                  <a:pt x="165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500" y="16200"/>
                </a:lnTo>
                <a:lnTo>
                  <a:pt x="16500" y="21600"/>
                </a:lnTo>
                <a:lnTo>
                  <a:pt x="21600" y="10800"/>
                </a:lnTo>
                <a:lnTo>
                  <a:pt x="165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29"/>
          <p:cNvSpPr txBox="1">
            <a:spLocks noChangeAspect="1" noChangeArrowheads="1"/>
          </p:cNvSpPr>
          <p:nvPr/>
        </p:nvSpPr>
        <p:spPr bwMode="auto">
          <a:xfrm>
            <a:off x="5238750" y="1344613"/>
            <a:ext cx="1952625" cy="40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000" baseline="0">
                <a:solidFill>
                  <a:srgbClr val="800000"/>
                </a:solidFill>
                <a:latin typeface="Arial" charset="0"/>
              </a:rPr>
              <a:t>Modelización del nicho ecológico</a:t>
            </a:r>
            <a:endParaRPr lang="en-US" sz="1800" baseline="0">
              <a:latin typeface="Arial" charset="0"/>
            </a:endParaRPr>
          </a:p>
        </p:txBody>
      </p:sp>
      <p:grpSp>
        <p:nvGrpSpPr>
          <p:cNvPr id="8211" name="Group 30"/>
          <p:cNvGrpSpPr>
            <a:grpSpLocks/>
          </p:cNvGrpSpPr>
          <p:nvPr/>
        </p:nvGrpSpPr>
        <p:grpSpPr bwMode="auto">
          <a:xfrm>
            <a:off x="5213350" y="3490913"/>
            <a:ext cx="2454275" cy="2378075"/>
            <a:chOff x="2420" y="2264"/>
            <a:chExt cx="1546" cy="1498"/>
          </a:xfrm>
        </p:grpSpPr>
        <p:sp>
          <p:nvSpPr>
            <p:cNvPr id="8224" name="AutoShape 31"/>
            <p:cNvSpPr>
              <a:spLocks noChangeAspect="1" noChangeArrowheads="1"/>
            </p:cNvSpPr>
            <p:nvPr/>
          </p:nvSpPr>
          <p:spPr bwMode="auto">
            <a:xfrm rot="8779745">
              <a:off x="2420" y="2281"/>
              <a:ext cx="881" cy="333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384 h 21600"/>
                <a:gd name="T14" fmla="*/ 19050 w 21600"/>
                <a:gd name="T15" fmla="*/ 162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500" y="0"/>
                  </a:moveTo>
                  <a:lnTo>
                    <a:pt x="165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500" y="16200"/>
                  </a:lnTo>
                  <a:lnTo>
                    <a:pt x="16500" y="21600"/>
                  </a:lnTo>
                  <a:lnTo>
                    <a:pt x="21600" y="10800"/>
                  </a:lnTo>
                  <a:lnTo>
                    <a:pt x="165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AutoShape 32"/>
            <p:cNvSpPr>
              <a:spLocks noChangeAspect="1" noChangeArrowheads="1"/>
            </p:cNvSpPr>
            <p:nvPr/>
          </p:nvSpPr>
          <p:spPr bwMode="auto">
            <a:xfrm rot="7732036">
              <a:off x="2187" y="2849"/>
              <a:ext cx="1498" cy="328"/>
            </a:xfrm>
            <a:custGeom>
              <a:avLst/>
              <a:gdLst>
                <a:gd name="T0" fmla="*/ 5 w 21600"/>
                <a:gd name="T1" fmla="*/ 0 h 21600"/>
                <a:gd name="T2" fmla="*/ 0 w 21600"/>
                <a:gd name="T3" fmla="*/ 0 h 21600"/>
                <a:gd name="T4" fmla="*/ 5 w 21600"/>
                <a:gd name="T5" fmla="*/ 0 h 21600"/>
                <a:gd name="T6" fmla="*/ 7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400 h 21600"/>
                <a:gd name="T14" fmla="*/ 1904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500" y="0"/>
                  </a:moveTo>
                  <a:lnTo>
                    <a:pt x="165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500" y="16200"/>
                  </a:lnTo>
                  <a:lnTo>
                    <a:pt x="16500" y="21600"/>
                  </a:lnTo>
                  <a:lnTo>
                    <a:pt x="21600" y="10800"/>
                  </a:lnTo>
                  <a:lnTo>
                    <a:pt x="165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Text Box 33"/>
            <p:cNvSpPr txBox="1">
              <a:spLocks noChangeAspect="1" noChangeArrowheads="1"/>
            </p:cNvSpPr>
            <p:nvPr/>
          </p:nvSpPr>
          <p:spPr bwMode="auto">
            <a:xfrm>
              <a:off x="2491" y="2761"/>
              <a:ext cx="1475" cy="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baseline="0">
                  <a:solidFill>
                    <a:srgbClr val="800000"/>
                  </a:solidFill>
                  <a:latin typeface="Arial" charset="0"/>
                </a:rPr>
                <a:t>Retroproyeciones en el espacio geográfico</a:t>
              </a:r>
              <a:endParaRPr lang="en-US" sz="1800" baseline="0">
                <a:latin typeface="Arial" charset="0"/>
              </a:endParaRPr>
            </a:p>
          </p:txBody>
        </p:sp>
      </p:grpSp>
      <p:sp>
        <p:nvSpPr>
          <p:cNvPr id="8212" name="Text Box 34"/>
          <p:cNvSpPr txBox="1">
            <a:spLocks noChangeAspect="1" noChangeArrowheads="1"/>
          </p:cNvSpPr>
          <p:nvPr/>
        </p:nvSpPr>
        <p:spPr bwMode="auto">
          <a:xfrm>
            <a:off x="3546475" y="4708525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000" baseline="0">
                <a:solidFill>
                  <a:srgbClr val="800000"/>
                </a:solidFill>
                <a:latin typeface="Arial" charset="0"/>
              </a:rPr>
              <a:t>Predicción en su área nativa</a:t>
            </a:r>
            <a:endParaRPr lang="en-US" sz="1800" baseline="0">
              <a:latin typeface="Arial" charset="0"/>
            </a:endParaRPr>
          </a:p>
        </p:txBody>
      </p:sp>
      <p:grpSp>
        <p:nvGrpSpPr>
          <p:cNvPr id="8213" name="Group 35"/>
          <p:cNvGrpSpPr>
            <a:grpSpLocks/>
          </p:cNvGrpSpPr>
          <p:nvPr/>
        </p:nvGrpSpPr>
        <p:grpSpPr bwMode="auto">
          <a:xfrm>
            <a:off x="3492500" y="5149850"/>
            <a:ext cx="1822450" cy="1408113"/>
            <a:chOff x="1336" y="3309"/>
            <a:chExt cx="1148" cy="887"/>
          </a:xfrm>
        </p:grpSpPr>
        <p:sp>
          <p:nvSpPr>
            <p:cNvPr id="8221" name="Rectangle 36"/>
            <p:cNvSpPr>
              <a:spLocks noChangeAspect="1" noChangeArrowheads="1"/>
            </p:cNvSpPr>
            <p:nvPr/>
          </p:nvSpPr>
          <p:spPr bwMode="auto">
            <a:xfrm>
              <a:off x="1507" y="3309"/>
              <a:ext cx="820" cy="74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37"/>
            <p:cNvSpPr>
              <a:spLocks noChangeAspect="1"/>
            </p:cNvSpPr>
            <p:nvPr/>
          </p:nvSpPr>
          <p:spPr bwMode="auto">
            <a:xfrm>
              <a:off x="1664" y="3434"/>
              <a:ext cx="567" cy="490"/>
            </a:xfrm>
            <a:custGeom>
              <a:avLst/>
              <a:gdLst>
                <a:gd name="T0" fmla="*/ 78 w 1245"/>
                <a:gd name="T1" fmla="*/ 90 h 1061"/>
                <a:gd name="T2" fmla="*/ 41 w 1245"/>
                <a:gd name="T3" fmla="*/ 112 h 1061"/>
                <a:gd name="T4" fmla="*/ 28 w 1245"/>
                <a:gd name="T5" fmla="*/ 118 h 1061"/>
                <a:gd name="T6" fmla="*/ 12 w 1245"/>
                <a:gd name="T7" fmla="*/ 121 h 1061"/>
                <a:gd name="T8" fmla="*/ 6 w 1245"/>
                <a:gd name="T9" fmla="*/ 134 h 1061"/>
                <a:gd name="T10" fmla="*/ 0 w 1245"/>
                <a:gd name="T11" fmla="*/ 144 h 1061"/>
                <a:gd name="T12" fmla="*/ 3 w 1245"/>
                <a:gd name="T13" fmla="*/ 160 h 1061"/>
                <a:gd name="T14" fmla="*/ 46 w 1245"/>
                <a:gd name="T15" fmla="*/ 176 h 1061"/>
                <a:gd name="T16" fmla="*/ 59 w 1245"/>
                <a:gd name="T17" fmla="*/ 195 h 1061"/>
                <a:gd name="T18" fmla="*/ 72 w 1245"/>
                <a:gd name="T19" fmla="*/ 201 h 1061"/>
                <a:gd name="T20" fmla="*/ 134 w 1245"/>
                <a:gd name="T21" fmla="*/ 201 h 1061"/>
                <a:gd name="T22" fmla="*/ 137 w 1245"/>
                <a:gd name="T23" fmla="*/ 189 h 1061"/>
                <a:gd name="T24" fmla="*/ 156 w 1245"/>
                <a:gd name="T25" fmla="*/ 182 h 1061"/>
                <a:gd name="T26" fmla="*/ 209 w 1245"/>
                <a:gd name="T27" fmla="*/ 176 h 1061"/>
                <a:gd name="T28" fmla="*/ 215 w 1245"/>
                <a:gd name="T29" fmla="*/ 106 h 1061"/>
                <a:gd name="T30" fmla="*/ 255 w 1245"/>
                <a:gd name="T31" fmla="*/ 93 h 1061"/>
                <a:gd name="T32" fmla="*/ 258 w 1245"/>
                <a:gd name="T33" fmla="*/ 83 h 1061"/>
                <a:gd name="T34" fmla="*/ 255 w 1245"/>
                <a:gd name="T35" fmla="*/ 73 h 1061"/>
                <a:gd name="T36" fmla="*/ 252 w 1245"/>
                <a:gd name="T37" fmla="*/ 61 h 1061"/>
                <a:gd name="T38" fmla="*/ 240 w 1245"/>
                <a:gd name="T39" fmla="*/ 58 h 1061"/>
                <a:gd name="T40" fmla="*/ 236 w 1245"/>
                <a:gd name="T41" fmla="*/ 48 h 1061"/>
                <a:gd name="T42" fmla="*/ 233 w 1245"/>
                <a:gd name="T43" fmla="*/ 6 h 1061"/>
                <a:gd name="T44" fmla="*/ 224 w 1245"/>
                <a:gd name="T45" fmla="*/ 3 h 1061"/>
                <a:gd name="T46" fmla="*/ 187 w 1245"/>
                <a:gd name="T47" fmla="*/ 0 h 1061"/>
                <a:gd name="T48" fmla="*/ 180 w 1245"/>
                <a:gd name="T49" fmla="*/ 10 h 1061"/>
                <a:gd name="T50" fmla="*/ 184 w 1245"/>
                <a:gd name="T51" fmla="*/ 19 h 1061"/>
                <a:gd name="T52" fmla="*/ 171 w 1245"/>
                <a:gd name="T53" fmla="*/ 22 h 1061"/>
                <a:gd name="T54" fmla="*/ 158 w 1245"/>
                <a:gd name="T55" fmla="*/ 29 h 1061"/>
                <a:gd name="T56" fmla="*/ 131 w 1245"/>
                <a:gd name="T57" fmla="*/ 22 h 1061"/>
                <a:gd name="T58" fmla="*/ 75 w 1245"/>
                <a:gd name="T59" fmla="*/ 32 h 1061"/>
                <a:gd name="T60" fmla="*/ 84 w 1245"/>
                <a:gd name="T61" fmla="*/ 64 h 1061"/>
                <a:gd name="T62" fmla="*/ 84 w 1245"/>
                <a:gd name="T63" fmla="*/ 73 h 1061"/>
                <a:gd name="T64" fmla="*/ 78 w 1245"/>
                <a:gd name="T65" fmla="*/ 83 h 1061"/>
                <a:gd name="T66" fmla="*/ 78 w 1245"/>
                <a:gd name="T67" fmla="*/ 90 h 10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5"/>
                <a:gd name="T103" fmla="*/ 0 h 1061"/>
                <a:gd name="T104" fmla="*/ 1245 w 1245"/>
                <a:gd name="T105" fmla="*/ 1061 h 10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5" h="1061">
                  <a:moveTo>
                    <a:pt x="375" y="420"/>
                  </a:moveTo>
                  <a:cubicBezTo>
                    <a:pt x="323" y="524"/>
                    <a:pt x="315" y="508"/>
                    <a:pt x="195" y="525"/>
                  </a:cubicBezTo>
                  <a:cubicBezTo>
                    <a:pt x="175" y="535"/>
                    <a:pt x="156" y="548"/>
                    <a:pt x="135" y="555"/>
                  </a:cubicBezTo>
                  <a:cubicBezTo>
                    <a:pt x="111" y="563"/>
                    <a:pt x="81" y="555"/>
                    <a:pt x="60" y="570"/>
                  </a:cubicBezTo>
                  <a:cubicBezTo>
                    <a:pt x="42" y="583"/>
                    <a:pt x="41" y="611"/>
                    <a:pt x="30" y="630"/>
                  </a:cubicBezTo>
                  <a:cubicBezTo>
                    <a:pt x="21" y="646"/>
                    <a:pt x="10" y="660"/>
                    <a:pt x="0" y="675"/>
                  </a:cubicBezTo>
                  <a:cubicBezTo>
                    <a:pt x="5" y="700"/>
                    <a:pt x="6" y="726"/>
                    <a:pt x="15" y="750"/>
                  </a:cubicBezTo>
                  <a:cubicBezTo>
                    <a:pt x="45" y="829"/>
                    <a:pt x="160" y="817"/>
                    <a:pt x="225" y="825"/>
                  </a:cubicBezTo>
                  <a:cubicBezTo>
                    <a:pt x="376" y="926"/>
                    <a:pt x="164" y="770"/>
                    <a:pt x="285" y="915"/>
                  </a:cubicBezTo>
                  <a:cubicBezTo>
                    <a:pt x="299" y="932"/>
                    <a:pt x="325" y="935"/>
                    <a:pt x="345" y="945"/>
                  </a:cubicBezTo>
                  <a:cubicBezTo>
                    <a:pt x="422" y="1061"/>
                    <a:pt x="544" y="995"/>
                    <a:pt x="645" y="945"/>
                  </a:cubicBezTo>
                  <a:cubicBezTo>
                    <a:pt x="650" y="925"/>
                    <a:pt x="644" y="898"/>
                    <a:pt x="660" y="885"/>
                  </a:cubicBezTo>
                  <a:cubicBezTo>
                    <a:pt x="684" y="864"/>
                    <a:pt x="750" y="855"/>
                    <a:pt x="750" y="855"/>
                  </a:cubicBezTo>
                  <a:cubicBezTo>
                    <a:pt x="874" y="869"/>
                    <a:pt x="903" y="876"/>
                    <a:pt x="1005" y="825"/>
                  </a:cubicBezTo>
                  <a:cubicBezTo>
                    <a:pt x="1058" y="666"/>
                    <a:pt x="895" y="914"/>
                    <a:pt x="1035" y="495"/>
                  </a:cubicBezTo>
                  <a:cubicBezTo>
                    <a:pt x="1037" y="489"/>
                    <a:pt x="1216" y="440"/>
                    <a:pt x="1230" y="435"/>
                  </a:cubicBezTo>
                  <a:cubicBezTo>
                    <a:pt x="1235" y="420"/>
                    <a:pt x="1245" y="406"/>
                    <a:pt x="1245" y="390"/>
                  </a:cubicBezTo>
                  <a:cubicBezTo>
                    <a:pt x="1245" y="374"/>
                    <a:pt x="1234" y="360"/>
                    <a:pt x="1230" y="345"/>
                  </a:cubicBezTo>
                  <a:cubicBezTo>
                    <a:pt x="1224" y="325"/>
                    <a:pt x="1230" y="300"/>
                    <a:pt x="1215" y="285"/>
                  </a:cubicBezTo>
                  <a:cubicBezTo>
                    <a:pt x="1200" y="270"/>
                    <a:pt x="1175" y="275"/>
                    <a:pt x="1155" y="270"/>
                  </a:cubicBezTo>
                  <a:cubicBezTo>
                    <a:pt x="1150" y="255"/>
                    <a:pt x="1142" y="241"/>
                    <a:pt x="1140" y="225"/>
                  </a:cubicBezTo>
                  <a:cubicBezTo>
                    <a:pt x="1132" y="160"/>
                    <a:pt x="1143" y="93"/>
                    <a:pt x="1125" y="30"/>
                  </a:cubicBezTo>
                  <a:cubicBezTo>
                    <a:pt x="1121" y="15"/>
                    <a:pt x="1096" y="17"/>
                    <a:pt x="1080" y="15"/>
                  </a:cubicBezTo>
                  <a:cubicBezTo>
                    <a:pt x="1020" y="7"/>
                    <a:pt x="960" y="5"/>
                    <a:pt x="900" y="0"/>
                  </a:cubicBezTo>
                  <a:cubicBezTo>
                    <a:pt x="890" y="15"/>
                    <a:pt x="873" y="27"/>
                    <a:pt x="870" y="45"/>
                  </a:cubicBezTo>
                  <a:cubicBezTo>
                    <a:pt x="867" y="61"/>
                    <a:pt x="894" y="77"/>
                    <a:pt x="885" y="90"/>
                  </a:cubicBezTo>
                  <a:cubicBezTo>
                    <a:pt x="873" y="106"/>
                    <a:pt x="844" y="98"/>
                    <a:pt x="825" y="105"/>
                  </a:cubicBezTo>
                  <a:cubicBezTo>
                    <a:pt x="804" y="113"/>
                    <a:pt x="785" y="125"/>
                    <a:pt x="765" y="135"/>
                  </a:cubicBezTo>
                  <a:cubicBezTo>
                    <a:pt x="720" y="125"/>
                    <a:pt x="676" y="107"/>
                    <a:pt x="630" y="105"/>
                  </a:cubicBezTo>
                  <a:cubicBezTo>
                    <a:pt x="533" y="100"/>
                    <a:pt x="452" y="132"/>
                    <a:pt x="360" y="150"/>
                  </a:cubicBezTo>
                  <a:cubicBezTo>
                    <a:pt x="397" y="260"/>
                    <a:pt x="382" y="209"/>
                    <a:pt x="405" y="300"/>
                  </a:cubicBezTo>
                  <a:cubicBezTo>
                    <a:pt x="291" y="376"/>
                    <a:pt x="392" y="292"/>
                    <a:pt x="405" y="345"/>
                  </a:cubicBezTo>
                  <a:cubicBezTo>
                    <a:pt x="409" y="362"/>
                    <a:pt x="382" y="373"/>
                    <a:pt x="375" y="390"/>
                  </a:cubicBezTo>
                  <a:cubicBezTo>
                    <a:pt x="371" y="399"/>
                    <a:pt x="375" y="410"/>
                    <a:pt x="375" y="4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Text Box 38"/>
            <p:cNvSpPr txBox="1">
              <a:spLocks noChangeAspect="1" noChangeArrowheads="1"/>
            </p:cNvSpPr>
            <p:nvPr/>
          </p:nvSpPr>
          <p:spPr bwMode="auto">
            <a:xfrm>
              <a:off x="1336" y="4016"/>
              <a:ext cx="11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s-ES_tradnl" sz="1000">
                  <a:solidFill>
                    <a:srgbClr val="800000"/>
                  </a:solidFill>
                  <a:latin typeface="Arial" charset="0"/>
                </a:rPr>
                <a:t>Predicción en otras áreas (invasiones)</a:t>
              </a:r>
              <a:endParaRPr lang="en-US" sz="1800" baseline="0">
                <a:latin typeface="Arial" charset="0"/>
              </a:endParaRPr>
            </a:p>
          </p:txBody>
        </p:sp>
      </p:grpSp>
      <p:grpSp>
        <p:nvGrpSpPr>
          <p:cNvPr id="8214" name="Group 39"/>
          <p:cNvGrpSpPr>
            <a:grpSpLocks/>
          </p:cNvGrpSpPr>
          <p:nvPr/>
        </p:nvGrpSpPr>
        <p:grpSpPr bwMode="auto">
          <a:xfrm>
            <a:off x="6561138" y="1968500"/>
            <a:ext cx="1952625" cy="1936750"/>
            <a:chOff x="3269" y="1305"/>
            <a:chExt cx="1230" cy="1220"/>
          </a:xfrm>
        </p:grpSpPr>
        <p:sp>
          <p:nvSpPr>
            <p:cNvPr id="8216" name="Rectangle 40"/>
            <p:cNvSpPr>
              <a:spLocks noChangeAspect="1" noChangeArrowheads="1"/>
            </p:cNvSpPr>
            <p:nvPr/>
          </p:nvSpPr>
          <p:spPr bwMode="auto">
            <a:xfrm>
              <a:off x="3474" y="1562"/>
              <a:ext cx="820" cy="7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Oval 41"/>
            <p:cNvSpPr>
              <a:spLocks noChangeAspect="1" noChangeArrowheads="1"/>
            </p:cNvSpPr>
            <p:nvPr/>
          </p:nvSpPr>
          <p:spPr bwMode="auto">
            <a:xfrm rot="-2287892">
              <a:off x="3515" y="1853"/>
              <a:ext cx="738" cy="1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42"/>
            <p:cNvSpPr txBox="1">
              <a:spLocks noChangeAspect="1" noChangeArrowheads="1"/>
            </p:cNvSpPr>
            <p:nvPr/>
          </p:nvSpPr>
          <p:spPr bwMode="auto">
            <a:xfrm>
              <a:off x="3584" y="2276"/>
              <a:ext cx="81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baseline="0">
                  <a:solidFill>
                    <a:srgbClr val="800000"/>
                  </a:solidFill>
                  <a:latin typeface="Arial" charset="0"/>
                </a:rPr>
                <a:t>temperatura</a:t>
              </a:r>
              <a:endParaRPr lang="en-US" sz="1800" baseline="0">
                <a:latin typeface="Arial" charset="0"/>
              </a:endParaRPr>
            </a:p>
          </p:txBody>
        </p:sp>
        <p:sp>
          <p:nvSpPr>
            <p:cNvPr id="8219" name="Text Box 43"/>
            <p:cNvSpPr txBox="1">
              <a:spLocks noChangeAspect="1" noChangeArrowheads="1"/>
            </p:cNvSpPr>
            <p:nvPr/>
          </p:nvSpPr>
          <p:spPr bwMode="auto">
            <a:xfrm>
              <a:off x="3269" y="1305"/>
              <a:ext cx="123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US" sz="1000" baseline="0">
                  <a:solidFill>
                    <a:srgbClr val="800000"/>
                  </a:solidFill>
                  <a:latin typeface="Arial" charset="0"/>
                </a:rPr>
                <a:t>Modelo de nicho ecológico</a:t>
              </a:r>
            </a:p>
            <a:p>
              <a:pPr algn="ctr" eaLnBrk="1" hangingPunct="1"/>
              <a:r>
                <a:rPr lang="es-ES_tradnl" sz="1000">
                  <a:solidFill>
                    <a:srgbClr val="800000"/>
                  </a:solidFill>
                  <a:latin typeface="Arial" charset="0"/>
                </a:rPr>
                <a:t>(n dimensiones)</a:t>
              </a:r>
              <a:endParaRPr lang="en-US" sz="1800" baseline="0">
                <a:latin typeface="Arial" charset="0"/>
              </a:endParaRPr>
            </a:p>
          </p:txBody>
        </p:sp>
        <p:sp>
          <p:nvSpPr>
            <p:cNvPr id="8220" name="Text Box 44"/>
            <p:cNvSpPr txBox="1">
              <a:spLocks noChangeArrowheads="1"/>
            </p:cNvSpPr>
            <p:nvPr/>
          </p:nvSpPr>
          <p:spPr bwMode="auto">
            <a:xfrm rot="-5400000">
              <a:off x="3070" y="1860"/>
              <a:ext cx="65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aseline="0">
                  <a:solidFill>
                    <a:srgbClr val="800000"/>
                  </a:solidFill>
                  <a:latin typeface="Arial" charset="0"/>
                </a:rPr>
                <a:t>precipitacion</a:t>
              </a:r>
              <a:endParaRPr lang="en-US" sz="1800" baseline="0">
                <a:latin typeface="Arial" charset="0"/>
              </a:endParaRPr>
            </a:p>
          </p:txBody>
        </p:sp>
      </p:grpSp>
      <p:sp>
        <p:nvSpPr>
          <p:cNvPr id="8215" name="Oval 45"/>
          <p:cNvSpPr>
            <a:spLocks noChangeArrowheads="1"/>
          </p:cNvSpPr>
          <p:nvPr/>
        </p:nvSpPr>
        <p:spPr bwMode="auto">
          <a:xfrm>
            <a:off x="3657600" y="1116013"/>
            <a:ext cx="1447800" cy="762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0490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El acceso a la información sobre la biodiversidad es complejo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5527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mtClean="0"/>
              <a:t>La Biodiversidad tiene:</a:t>
            </a:r>
          </a:p>
          <a:p>
            <a:pPr eaLnBrk="1" hangingPunct="1"/>
            <a:r>
              <a:rPr lang="es-ES_tradnl" smtClean="0"/>
              <a:t>implicaciones múltiples, más allá de la ciencia</a:t>
            </a:r>
          </a:p>
          <a:p>
            <a:pPr eaLnBrk="1" hangingPunct="1"/>
            <a:r>
              <a:rPr lang="es-ES_tradnl" smtClean="0"/>
              <a:t>dispersión de la información</a:t>
            </a:r>
          </a:p>
          <a:p>
            <a:pPr eaLnBrk="1" hangingPunct="1"/>
            <a:r>
              <a:rPr lang="es-ES_tradnl" smtClean="0"/>
              <a:t>complejidad intrínseca</a:t>
            </a:r>
          </a:p>
          <a:p>
            <a:pPr eaLnBrk="1" hangingPunct="1"/>
            <a:r>
              <a:rPr lang="es-ES_tradnl" smtClean="0"/>
              <a:t>que solo se publican los resultados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0244" name="Picture 4" descr="clip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2725" y="6091238"/>
            <a:ext cx="822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Courier New" pitchFamily="49" charset="0"/>
              </a:rPr>
              <a:t>Biodiversity linkages. Developed by Martin Sharman, EC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5084763"/>
            <a:ext cx="531813" cy="93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420938" y="6419850"/>
            <a:ext cx="4459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_tradnl">
                <a:solidFill>
                  <a:srgbClr val="503500"/>
                </a:solidFill>
              </a:rPr>
              <a:t>(implicaciones múltiples, más allá de la ciencia)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2828FF"/>
      </a:folHlink>
    </a:clrScheme>
    <a:fontScheme name="Default Desig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9995</TotalTime>
  <Words>1758</Words>
  <Application>Microsoft Office PowerPoint</Application>
  <PresentationFormat>Presentación en pantalla (4:3)</PresentationFormat>
  <Paragraphs>295</Paragraphs>
  <Slides>35</Slides>
  <Notes>14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Default Design</vt:lpstr>
      <vt:lpstr>Bases de datos –en línea- para la investigación y la conservación de la biodiversidad</vt:lpstr>
      <vt:lpstr>Sumario</vt:lpstr>
      <vt:lpstr>Niveles de la biodiversidad y donde nos centramos</vt:lpstr>
      <vt:lpstr>Información sobre los organismo:  cuando, donde y que</vt:lpstr>
      <vt:lpstr>Presentación de PowerPoint</vt:lpstr>
      <vt:lpstr>Presentación de PowerPoint</vt:lpstr>
      <vt:lpstr>Presentación de PowerPoint</vt:lpstr>
      <vt:lpstr>El acceso a la información sobre la biodiversidad es complejo</vt:lpstr>
      <vt:lpstr>Presentación de PowerPoint</vt:lpstr>
      <vt:lpstr>Dispersión de la información Un ejemplo: hongos de la Península Ibérica</vt:lpstr>
      <vt:lpstr>Dispersión de la información Complementariedad de las fuentes</vt:lpstr>
      <vt:lpstr>Complejidad intrínseca</vt:lpstr>
      <vt:lpstr>Presentación de PowerPoint</vt:lpstr>
      <vt:lpstr>Ejemplo: nombres y conceptos</vt:lpstr>
      <vt:lpstr>inconsistencia de la información ¿Como de grande es el problema?</vt:lpstr>
      <vt:lpstr>Como hemos vivido hasta ahora</vt:lpstr>
      <vt:lpstr>solo se publican los resultados </vt:lpstr>
      <vt:lpstr>Demanda (1)</vt:lpstr>
      <vt:lpstr>Demanda (2)</vt:lpstr>
      <vt:lpstr>¿Que recursos hay en línea?</vt:lpstr>
      <vt:lpstr>Presentación de PowerPoint</vt:lpstr>
      <vt:lpstr>Presentación de PowerPoint</vt:lpstr>
      <vt:lpstr>Presentación de PowerPoint</vt:lpstr>
      <vt:lpstr>Presentación de PowerPoint</vt:lpstr>
      <vt:lpstr>Los principios de GBIF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GBIF como todo:  http://www.gbif.org   </vt:lpstr>
      <vt:lpstr>GBIF en cifras: participación y resultados. España.</vt:lpstr>
      <vt:lpstr>Acceso unificado,  datos distribuidos</vt:lpstr>
      <vt:lpstr>Consideraciones para después</vt:lpstr>
      <vt:lpstr>Y ahora a remangarse</vt:lpstr>
    </vt:vector>
  </TitlesOfParts>
  <Company>RJB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Plant Collections: The computerised way forward</dc:title>
  <dc:creator>Pando</dc:creator>
  <cp:lastModifiedBy>CSIC</cp:lastModifiedBy>
  <cp:revision>134</cp:revision>
  <dcterms:created xsi:type="dcterms:W3CDTF">2001-08-30T11:47:08Z</dcterms:created>
  <dcterms:modified xsi:type="dcterms:W3CDTF">2013-12-16T09:28:57Z</dcterms:modified>
</cp:coreProperties>
</file>