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62" r:id="rId2"/>
    <p:sldId id="285" r:id="rId3"/>
    <p:sldId id="281" r:id="rId4"/>
    <p:sldId id="287" r:id="rId5"/>
    <p:sldId id="296" r:id="rId6"/>
    <p:sldId id="293" r:id="rId7"/>
    <p:sldId id="294" r:id="rId8"/>
    <p:sldId id="288" r:id="rId9"/>
    <p:sldId id="290" r:id="rId10"/>
    <p:sldId id="292" r:id="rId11"/>
    <p:sldId id="289" r:id="rId12"/>
    <p:sldId id="291" r:id="rId13"/>
    <p:sldId id="295" r:id="rId14"/>
    <p:sldId id="280" r:id="rId15"/>
  </p:sldIdLst>
  <p:sldSz cx="12192000" cy="6858000"/>
  <p:notesSz cx="6858000" cy="9144000"/>
  <p:embeddedFontLst>
    <p:embeddedFont>
      <p:font typeface="Arial Narrow" panose="020B0606020202030204" pitchFamily="34" charset="0"/>
      <p:regular r:id="rId17"/>
      <p:bold r:id="rId18"/>
      <p:italic r:id="rId19"/>
      <p:boldItalic r:id="rId20"/>
    </p:embeddedFont>
    <p:embeddedFont>
      <p:font typeface="Bahnschrift Light" panose="020B0502040204020203" pitchFamily="34" charset="0"/>
      <p:regular r:id="rId21"/>
    </p:embeddedFont>
    <p:embeddedFont>
      <p:font typeface="Bahnschrift SemiBold SemiConden" panose="020B0502040204020203" pitchFamily="34" charset="0"/>
      <p:bold r:id="rId22"/>
    </p:embeddedFont>
    <p:embeddedFont>
      <p:font typeface="Bahnschrift SemiLight" panose="020B0502040204020203" pitchFamily="34" charset="0"/>
      <p:regular r:id="rId23"/>
    </p:embeddedFont>
    <p:embeddedFont>
      <p:font typeface="Broadway" panose="04040905080B02020502" pitchFamily="8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Freestyle Script" panose="030804020302050B0404" pitchFamily="66" charset="0"/>
      <p:regular r:id="rId3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B2424"/>
    <a:srgbClr val="009999"/>
    <a:srgbClr val="B2CE47"/>
    <a:srgbClr val="FF5050"/>
    <a:srgbClr val="C0C0C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5CAD0-4E45-466A-BA81-CA5EF6A19B4C}" type="datetimeFigureOut">
              <a:rPr lang="es-ES" smtClean="0"/>
              <a:t>07/09/2022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6C27A-4CF2-461D-A69F-550A893684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452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6C27A-4CF2-461D-A69F-550A8936843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453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AEC336-BC39-4716-9FA8-1D490C925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EB67A8-BF36-4764-9E9A-38A35E856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A981F9-2A0E-4B4A-BE43-BB8BF5CC5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5380DB-821F-43B2-9C3B-DB5E96328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F57CD8-ECD2-4707-B79F-EB082885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0451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E841C9-BDCA-4034-ADCA-EB65CED8C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0B0DBFF-708F-4490-8577-A38103644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E9FED8-806E-4286-BCC9-DA732DA19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29A02B-69D9-496A-8D9D-E4525735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6FD546-295C-4434-9828-36A4C350B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476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E772142-D6C0-41D0-8732-BBFC59C859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F62D4B0-2F32-41BF-AF67-8E3A01065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20DFF1-B36D-4CAF-BC87-0730D33B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3F1D78-5CC8-47B1-A0A2-0D8945B66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5BD0A7-B027-4C58-85EE-D9803C355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3051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B4C0C1-1983-4567-8156-6A550268B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A5916E-C627-48E0-9C4F-948339BFB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240E43-E6B3-4A6E-A045-E922F0022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EA8A3F-5C15-4541-A369-8E57BD190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B5F57F-E4F8-43DD-8E13-12859626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342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FD8D0-F3D3-481E-AAE1-879A0F1D5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ADED00-6AF8-409D-96CF-674E46A61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5B8198-A385-4A41-8C4C-A2D91C4F1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0A4034-98B8-436C-B14B-14DEA8682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B40DBF-F6A3-44C7-8253-10CA4B64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7798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4ECA43-5808-4E5F-AE46-3A5AF87E0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3B3DDA-BAFC-44D2-9706-704A84D06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EBFB30-C538-40D0-81BB-E89B29082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0CCCDCF-D144-41D0-BA6F-95C949AA0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B4BCA0-9CF8-4A3D-974A-78613D0C3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B91A8C-9966-4640-8F81-C6AED6C4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6799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7C09A2-D4C1-4424-90A0-ABC2518A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8F5CB0-9991-49E5-86F7-44281C51E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CA071F-707F-47A4-B9F2-0BB37FFC3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FB2B23C-674A-4184-A967-31703917CD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95647F-2878-41E5-9A36-477D60D63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3018B56-7D9D-4FDF-AC86-A8FBA670E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DE8638A-D94D-47D4-8938-C96DA9B69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DEE6C45-2FF6-419F-A0EA-D8772D95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48624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7EAA0D-7835-446F-911C-AF4591335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71248B1-2A82-4C31-A9C9-6A34D851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09877CA-96EA-4732-B0E3-2C011782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B4E491-93B3-459E-8614-0DAA28A5F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3920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E6A77E3-3ED6-4C66-9B93-4EEA1FF67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923CFDE-145B-4625-B75F-2B93C37D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9B5C9DD-E3A4-41ED-88DF-53A8CF752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872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F440F0-918F-4E85-AFEC-72BEB9F6C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243907-B0A9-4941-9F6D-D987D7549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A5DE9E-15FF-4B5E-971C-58485DABF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188E82-BAA1-435A-932E-EBC5A7D45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11D710-6EA6-474C-A892-7E7100BED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459534-15C6-4C19-B9DE-7E57A1207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763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73026A-7BE7-4705-B904-ADC5D3D3B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A57E538-7636-44EE-9068-10E9C2A7A6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3CAC204-937F-4B83-9CAD-FD71953A4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3687A6-3617-4035-BB31-DAE3F5F62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E42E44-FC8A-4F37-A132-28AB216F5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11A478-CD88-4357-A769-2D4A5721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3880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2B1C858-6D44-45BB-ABF0-7C18DA025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FA645D-6A5B-47B5-B954-1535AA7A0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5A6AC7-12FF-42C9-8E38-4D0790D4A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5F52C1-0193-4A95-AD9E-8CB8F1A27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61092F-4754-4867-9883-4E67E0E0F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005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tif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microsoft.com/office/2007/relationships/hdphoto" Target="../media/hdphoto2.wdp"/><Relationship Id="rId7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2.tiff"/><Relationship Id="rId4" Type="http://schemas.openxmlformats.org/officeDocument/2006/relationships/image" Target="../media/image10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17.tiff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2.wdp"/><Relationship Id="rId7" Type="http://schemas.openxmlformats.org/officeDocument/2006/relationships/image" Target="../media/image5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13.tiff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58.tif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4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microsoft.com/office/2007/relationships/hdphoto" Target="../media/hdphoto2.wdp"/><Relationship Id="rId7" Type="http://schemas.openxmlformats.org/officeDocument/2006/relationships/image" Target="../media/image14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10" Type="http://schemas.openxmlformats.org/officeDocument/2006/relationships/image" Target="../media/image17.tiff"/><Relationship Id="rId4" Type="http://schemas.openxmlformats.org/officeDocument/2006/relationships/image" Target="../media/image10.png"/><Relationship Id="rId9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2.wdp"/><Relationship Id="rId7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6.tiff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microsoft.com/office/2007/relationships/hdphoto" Target="../media/hdphoto2.wdp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16.tiff"/><Relationship Id="rId10" Type="http://schemas.openxmlformats.org/officeDocument/2006/relationships/image" Target="../media/image31.jpeg"/><Relationship Id="rId4" Type="http://schemas.openxmlformats.org/officeDocument/2006/relationships/image" Target="../media/image10.pn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.wdp"/><Relationship Id="rId7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6.tiff"/><Relationship Id="rId10" Type="http://schemas.openxmlformats.org/officeDocument/2006/relationships/image" Target="../media/image39.jpeg"/><Relationship Id="rId4" Type="http://schemas.openxmlformats.org/officeDocument/2006/relationships/image" Target="../media/image10.pn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2.wdp"/><Relationship Id="rId7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5.tiff"/><Relationship Id="rId10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4.tif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n 68">
            <a:extLst>
              <a:ext uri="{FF2B5EF4-FFF2-40B4-BE49-F238E27FC236}">
                <a16:creationId xmlns:a16="http://schemas.microsoft.com/office/drawing/2014/main" id="{78CCF5BB-CC41-4766-A8F4-DD34DA602A66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59"/>
          <a:stretch/>
        </p:blipFill>
        <p:spPr>
          <a:xfrm flipH="1">
            <a:off x="-1" y="-8626"/>
            <a:ext cx="12192000" cy="5871339"/>
          </a:xfrm>
          <a:prstGeom prst="rect">
            <a:avLst/>
          </a:prstGeom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48B8B9D-ECFE-4EC6-A6E9-20E8550D51C9}"/>
              </a:ext>
            </a:extLst>
          </p:cNvPr>
          <p:cNvSpPr txBox="1"/>
          <p:nvPr/>
        </p:nvSpPr>
        <p:spPr>
          <a:xfrm>
            <a:off x="196549" y="1892149"/>
            <a:ext cx="728255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2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E</a:t>
            </a:r>
            <a:r>
              <a:rPr lang="es-ES" sz="5200" dirty="0">
                <a:solidFill>
                  <a:schemeClr val="bg1"/>
                </a:solidFill>
                <a:latin typeface="Bahnschrift Light" panose="020B0502040204020203" pitchFamily="34" charset="0"/>
              </a:rPr>
              <a:t>species </a:t>
            </a:r>
            <a:r>
              <a:rPr lang="es-ES" sz="52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E</a:t>
            </a:r>
            <a:r>
              <a:rPr lang="es-ES" sz="5200" dirty="0">
                <a:solidFill>
                  <a:schemeClr val="bg1"/>
                </a:solidFill>
                <a:latin typeface="Bahnschrift Light" panose="020B0502040204020203" pitchFamily="34" charset="0"/>
              </a:rPr>
              <a:t>xóticas </a:t>
            </a:r>
            <a:r>
              <a:rPr lang="es-ES" sz="52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I</a:t>
            </a:r>
            <a:r>
              <a:rPr lang="es-ES" sz="5200" dirty="0">
                <a:solidFill>
                  <a:schemeClr val="bg1"/>
                </a:solidFill>
                <a:latin typeface="Bahnschrift Light" panose="020B0502040204020203" pitchFamily="34" charset="0"/>
              </a:rPr>
              <a:t>nvasoras </a:t>
            </a:r>
            <a:r>
              <a:rPr lang="es-ES" sz="5200" b="1" dirty="0">
                <a:solidFill>
                  <a:srgbClr val="00B0F0"/>
                </a:solidFill>
                <a:latin typeface="Bahnschrift Light" panose="020B0502040204020203" pitchFamily="34" charset="0"/>
              </a:rPr>
              <a:t>A</a:t>
            </a:r>
            <a:r>
              <a:rPr lang="es-ES" sz="5200" dirty="0">
                <a:solidFill>
                  <a:schemeClr val="bg1"/>
                </a:solidFill>
                <a:latin typeface="Bahnschrift Light" panose="020B0502040204020203" pitchFamily="34" charset="0"/>
              </a:rPr>
              <a:t>cuáticas</a:t>
            </a:r>
          </a:p>
          <a:p>
            <a:r>
              <a:rPr lang="es-ES" sz="5200" dirty="0">
                <a:solidFill>
                  <a:schemeClr val="bg1"/>
                </a:solidFill>
                <a:latin typeface="Bahnschrift Light" panose="020B0502040204020203" pitchFamily="34" charset="0"/>
              </a:rPr>
              <a:t> </a:t>
            </a:r>
          </a:p>
          <a:p>
            <a:r>
              <a:rPr lang="es-ES" sz="5200" dirty="0">
                <a:solidFill>
                  <a:schemeClr val="bg1"/>
                </a:solidFill>
                <a:latin typeface="Bahnschrift Light" panose="020B0502040204020203" pitchFamily="34" charset="0"/>
              </a:rPr>
              <a:t>Impactos y gestión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88CF321-7DEA-4811-82FA-94ECAA7C3445}"/>
              </a:ext>
            </a:extLst>
          </p:cNvPr>
          <p:cNvSpPr txBox="1"/>
          <p:nvPr/>
        </p:nvSpPr>
        <p:spPr>
          <a:xfrm>
            <a:off x="317319" y="76313"/>
            <a:ext cx="3057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  <a:latin typeface="Bahnschrift SemiLight" panose="020B0502040204020203" pitchFamily="34" charset="0"/>
              </a:rPr>
              <a:t>7-9 de Septiembre 2022  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15B43A87-8B60-4A61-9CF0-367A72CE4E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55" y="5931280"/>
            <a:ext cx="895425" cy="781399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B56C432E-1F87-4BAB-8A6F-3635E9DD40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776" y="5921830"/>
            <a:ext cx="1235200" cy="720000"/>
          </a:xfrm>
          <a:prstGeom prst="rect">
            <a:avLst/>
          </a:prstGeom>
        </p:spPr>
      </p:pic>
      <p:grpSp>
        <p:nvGrpSpPr>
          <p:cNvPr id="61" name="Grupo 60">
            <a:extLst>
              <a:ext uri="{FF2B5EF4-FFF2-40B4-BE49-F238E27FC236}">
                <a16:creationId xmlns:a16="http://schemas.microsoft.com/office/drawing/2014/main" id="{98751060-E4F9-4FD5-8E6F-9142848A840B}"/>
              </a:ext>
            </a:extLst>
          </p:cNvPr>
          <p:cNvGrpSpPr/>
          <p:nvPr/>
        </p:nvGrpSpPr>
        <p:grpSpPr>
          <a:xfrm>
            <a:off x="4168257" y="6044670"/>
            <a:ext cx="1284861" cy="500951"/>
            <a:chOff x="900984" y="2885088"/>
            <a:chExt cx="1284861" cy="500951"/>
          </a:xfrm>
        </p:grpSpPr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9979E417-63B9-496A-AF94-5A4554F32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984" y="2885088"/>
              <a:ext cx="612000" cy="500951"/>
            </a:xfrm>
            <a:prstGeom prst="rect">
              <a:avLst/>
            </a:prstGeom>
          </p:spPr>
        </p:pic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2184792A-0400-4CD2-A861-281906CC2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3845" y="2937181"/>
              <a:ext cx="612000" cy="442487"/>
            </a:xfrm>
            <a:prstGeom prst="rect">
              <a:avLst/>
            </a:prstGeom>
          </p:spPr>
        </p:pic>
      </p:grpSp>
      <p:sp>
        <p:nvSpPr>
          <p:cNvPr id="57" name="CuadroTexto 56">
            <a:extLst>
              <a:ext uri="{FF2B5EF4-FFF2-40B4-BE49-F238E27FC236}">
                <a16:creationId xmlns:a16="http://schemas.microsoft.com/office/drawing/2014/main" id="{F4C3D8C8-F9B8-4541-97E3-22B4715858C8}"/>
              </a:ext>
            </a:extLst>
          </p:cNvPr>
          <p:cNvSpPr txBox="1"/>
          <p:nvPr/>
        </p:nvSpPr>
        <p:spPr>
          <a:xfrm>
            <a:off x="5611613" y="5936948"/>
            <a:ext cx="9637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dirty="0">
                <a:latin typeface="Arial Narrow" panose="020B0606020202030204" pitchFamily="34" charset="0"/>
              </a:rPr>
              <a:t>CON EL APOYO DE</a:t>
            </a:r>
            <a:endParaRPr lang="es-ES" sz="800" dirty="0">
              <a:latin typeface="Arial Narrow" panose="020B0606020202030204" pitchFamily="34" charset="0"/>
            </a:endParaRPr>
          </a:p>
        </p:txBody>
      </p:sp>
      <p:pic>
        <p:nvPicPr>
          <p:cNvPr id="1028" name="Picture 4" descr="Universidad de Navarra">
            <a:extLst>
              <a:ext uri="{FF2B5EF4-FFF2-40B4-BE49-F238E27FC236}">
                <a16:creationId xmlns:a16="http://schemas.microsoft.com/office/drawing/2014/main" id="{A80280B0-87EC-4345-B8A7-3CD992DC2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361" y="6096220"/>
            <a:ext cx="1260000" cy="57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83365D90-0739-4405-8AFE-207888AE5B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547" y="6149278"/>
            <a:ext cx="1260000" cy="211680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3A1F30AB-8CEA-4B8D-92A7-12BF8BF7F8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043" y="6390959"/>
            <a:ext cx="1224000" cy="297044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3CB5ED7B-FC47-4369-8730-8E18FC14D9AA}"/>
              </a:ext>
            </a:extLst>
          </p:cNvPr>
          <p:cNvSpPr txBox="1">
            <a:spLocks/>
          </p:cNvSpPr>
          <p:nvPr/>
        </p:nvSpPr>
        <p:spPr>
          <a:xfrm>
            <a:off x="296455" y="995287"/>
            <a:ext cx="11869947" cy="12153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60000"/>
              </a:lnSpc>
            </a:pPr>
            <a:r>
              <a:rPr lang="es-ES" sz="18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Identificación y gestión de especies exóticas invasoras en la red de PPNN: refuerzo y extensión de la app “invasores”</a:t>
            </a:r>
          </a:p>
          <a:p>
            <a:pPr>
              <a:lnSpc>
                <a:spcPct val="60000"/>
              </a:lnSpc>
            </a:pPr>
            <a:endParaRPr lang="es-ES_tradnl" sz="1800" dirty="0">
              <a:solidFill>
                <a:srgbClr val="FFC000"/>
              </a:solidFill>
              <a:latin typeface="Bahnschrift SemiBold SemiConden" panose="020B0502040204020203" pitchFamily="34" charset="0"/>
            </a:endParaRPr>
          </a:p>
          <a:p>
            <a:pPr>
              <a:lnSpc>
                <a:spcPct val="60000"/>
              </a:lnSpc>
            </a:pPr>
            <a:r>
              <a:rPr lang="es-ES" sz="1800" dirty="0">
                <a:solidFill>
                  <a:srgbClr val="FFC000"/>
                </a:solidFill>
                <a:latin typeface="Broadway" panose="04040905080B02020502" pitchFamily="82" charset="0"/>
              </a:rPr>
              <a:t>CENEAM, Valsaín (Segovia)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4F260A5-343D-4B2C-B46D-CE8BB64122EF}"/>
              </a:ext>
            </a:extLst>
          </p:cNvPr>
          <p:cNvSpPr/>
          <p:nvPr/>
        </p:nvSpPr>
        <p:spPr>
          <a:xfrm>
            <a:off x="7479102" y="1871932"/>
            <a:ext cx="4390845" cy="348507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400" dirty="0">
                <a:solidFill>
                  <a:schemeClr val="tx1"/>
                </a:solidFill>
              </a:rPr>
              <a:t>Vías de entrada</a:t>
            </a:r>
            <a:endParaRPr lang="es-E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4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622AB52-06B3-442E-A2C1-64F940014A76}"/>
              </a:ext>
            </a:extLst>
          </p:cNvPr>
          <p:cNvSpPr/>
          <p:nvPr/>
        </p:nvSpPr>
        <p:spPr>
          <a:xfrm>
            <a:off x="382739" y="2308745"/>
            <a:ext cx="1656000" cy="2547928"/>
          </a:xfrm>
          <a:prstGeom prst="rect">
            <a:avLst/>
          </a:prstGeom>
          <a:solidFill>
            <a:srgbClr val="00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35E8C9AE-9F63-4A82-8FEF-A5B4F3348E3F}"/>
              </a:ext>
            </a:extLst>
          </p:cNvPr>
          <p:cNvGrpSpPr/>
          <p:nvPr/>
        </p:nvGrpSpPr>
        <p:grpSpPr>
          <a:xfrm>
            <a:off x="750095" y="2540807"/>
            <a:ext cx="984116" cy="2018118"/>
            <a:chOff x="8491002" y="9145167"/>
            <a:chExt cx="984116" cy="2018118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BC8DAC96-BDD7-4E63-A746-864309A39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337991"/>
                </a:clrFrom>
                <a:clrTo>
                  <a:srgbClr val="3379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3060" y="9145167"/>
              <a:ext cx="900000" cy="900000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BE5DECE5-65DD-4555-A05C-06C64F3046FB}"/>
                </a:ext>
              </a:extLst>
            </p:cNvPr>
            <p:cNvSpPr/>
            <p:nvPr/>
          </p:nvSpPr>
          <p:spPr>
            <a:xfrm>
              <a:off x="8491002" y="10824731"/>
              <a:ext cx="9841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Polizones</a:t>
              </a: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5A8FD56C-94CE-4922-958C-8D83FCBBFF6F}"/>
              </a:ext>
            </a:extLst>
          </p:cNvPr>
          <p:cNvSpPr/>
          <p:nvPr/>
        </p:nvSpPr>
        <p:spPr>
          <a:xfrm>
            <a:off x="2038056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latin typeface="Calibri" panose="020F0502020204030204" pitchFamily="34" charset="0"/>
              </a:rPr>
              <a:t>• Transporte marítimo o fluvial</a:t>
            </a:r>
          </a:p>
          <a:p>
            <a:r>
              <a:rPr lang="es-ES" dirty="0">
                <a:latin typeface="Calibri" panose="020F0502020204030204" pitchFamily="34" charset="0"/>
              </a:rPr>
              <a:t>• Transporte aéreo</a:t>
            </a:r>
          </a:p>
          <a:p>
            <a:r>
              <a:rPr lang="es-ES" dirty="0">
                <a:latin typeface="Calibri" panose="020F0502020204030204" pitchFamily="34" charset="0"/>
              </a:rPr>
              <a:t>• Transporte terrestre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CBB78C-448F-4EFE-A38A-7AD605E38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4695" y="1254604"/>
            <a:ext cx="2880000" cy="162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9E67356-EF69-4177-BB21-0CCC3F2D4E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9959" y="2305866"/>
            <a:ext cx="2880000" cy="1725474"/>
          </a:xfrm>
          <a:prstGeom prst="rect">
            <a:avLst/>
          </a:prstGeom>
        </p:spPr>
      </p:pic>
      <p:pic>
        <p:nvPicPr>
          <p:cNvPr id="20" name="Picture 5" descr="E:\RF\Rafa2\Imagenes\Invasoras\DSC_0164.JPG">
            <a:extLst>
              <a:ext uri="{FF2B5EF4-FFF2-40B4-BE49-F238E27FC236}">
                <a16:creationId xmlns:a16="http://schemas.microsoft.com/office/drawing/2014/main" id="{E5C77122-5173-4269-B84B-203F4B1B5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5" b="16905"/>
          <a:stretch/>
        </p:blipFill>
        <p:spPr bwMode="auto">
          <a:xfrm>
            <a:off x="5599959" y="4305639"/>
            <a:ext cx="2278062" cy="227806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AFD2128-A326-4D00-ADA7-ECA81CAD2D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7477" y="3689397"/>
            <a:ext cx="3568007" cy="3168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D7A292F-2AA3-43D8-9D0D-9F49C920945E}"/>
              </a:ext>
            </a:extLst>
          </p:cNvPr>
          <p:cNvSpPr/>
          <p:nvPr/>
        </p:nvSpPr>
        <p:spPr>
          <a:xfrm>
            <a:off x="382738" y="5019230"/>
            <a:ext cx="1656001" cy="454449"/>
          </a:xfrm>
          <a:prstGeom prst="rect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4EADEDA-7BA3-480C-9336-C332BA4B9BC2}"/>
              </a:ext>
            </a:extLst>
          </p:cNvPr>
          <p:cNvSpPr txBox="1"/>
          <p:nvPr/>
        </p:nvSpPr>
        <p:spPr>
          <a:xfrm>
            <a:off x="502236" y="5037531"/>
            <a:ext cx="1388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/>
              <a:t>INTENCIÓN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09837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622AB52-06B3-442E-A2C1-64F940014A76}"/>
              </a:ext>
            </a:extLst>
          </p:cNvPr>
          <p:cNvSpPr/>
          <p:nvPr/>
        </p:nvSpPr>
        <p:spPr>
          <a:xfrm>
            <a:off x="382739" y="2308745"/>
            <a:ext cx="1656000" cy="2547928"/>
          </a:xfrm>
          <a:prstGeom prst="rect">
            <a:avLst/>
          </a:prstGeom>
          <a:solidFill>
            <a:srgbClr val="00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75165296-0B94-45CD-A899-DD45F59C3C2A}"/>
              </a:ext>
            </a:extLst>
          </p:cNvPr>
          <p:cNvGrpSpPr/>
          <p:nvPr/>
        </p:nvGrpSpPr>
        <p:grpSpPr>
          <a:xfrm>
            <a:off x="584981" y="2540807"/>
            <a:ext cx="1272136" cy="2018118"/>
            <a:chOff x="8226953" y="6490032"/>
            <a:chExt cx="1272136" cy="2018118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15225137-92A7-4DEF-9382-D460CD8F2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337991"/>
                </a:clrFrom>
                <a:clrTo>
                  <a:srgbClr val="3379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3021" y="6490032"/>
              <a:ext cx="900000" cy="900000"/>
            </a:xfrm>
            <a:prstGeom prst="rect">
              <a:avLst/>
            </a:prstGeom>
          </p:spPr>
        </p:pic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05A56A36-036D-4B86-ACB6-8ECBED4D9106}"/>
                </a:ext>
              </a:extLst>
            </p:cNvPr>
            <p:cNvSpPr/>
            <p:nvPr/>
          </p:nvSpPr>
          <p:spPr>
            <a:xfrm>
              <a:off x="8226953" y="7923375"/>
              <a:ext cx="12721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Corredores</a:t>
              </a:r>
            </a:p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 pasillos</a:t>
              </a: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D5E1364D-6BB5-450D-9E8E-968F0A308C8B}"/>
              </a:ext>
            </a:extLst>
          </p:cNvPr>
          <p:cNvSpPr/>
          <p:nvPr/>
        </p:nvSpPr>
        <p:spPr>
          <a:xfrm>
            <a:off x="2038056" y="284064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latin typeface="Calibri" panose="020F0502020204030204" pitchFamily="34" charset="0"/>
              </a:rPr>
              <a:t>• Canales de navegación, riego y trasvases</a:t>
            </a:r>
          </a:p>
          <a:p>
            <a:r>
              <a:rPr lang="es-ES" dirty="0">
                <a:latin typeface="Calibri" panose="020F0502020204030204" pitchFamily="34" charset="0"/>
              </a:rPr>
              <a:t>• Vías ferroviarias</a:t>
            </a:r>
          </a:p>
          <a:p>
            <a:r>
              <a:rPr lang="es-ES" dirty="0">
                <a:latin typeface="Calibri" panose="020F0502020204030204" pitchFamily="34" charset="0"/>
              </a:rPr>
              <a:t>• Autopistas, autovías y carreteras</a:t>
            </a:r>
          </a:p>
          <a:p>
            <a:r>
              <a:rPr lang="es-ES" dirty="0">
                <a:latin typeface="Calibri" panose="020F0502020204030204" pitchFamily="34" charset="0"/>
              </a:rPr>
              <a:t>• Migraciones </a:t>
            </a:r>
            <a:r>
              <a:rPr lang="es-ES" dirty="0" err="1">
                <a:latin typeface="Calibri" panose="020F0502020204030204" pitchFamily="34" charset="0"/>
              </a:rPr>
              <a:t>Lessepsianas</a:t>
            </a:r>
            <a:r>
              <a:rPr lang="es-ES" dirty="0">
                <a:latin typeface="Calibri" panose="020F0502020204030204" pitchFamily="34" charset="0"/>
              </a:rPr>
              <a:t> (a través del Canal de Suez)</a:t>
            </a:r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1D2AA05-D66A-41F5-9800-F6F97EB39CD6}"/>
              </a:ext>
            </a:extLst>
          </p:cNvPr>
          <p:cNvSpPr/>
          <p:nvPr/>
        </p:nvSpPr>
        <p:spPr>
          <a:xfrm>
            <a:off x="382738" y="5019230"/>
            <a:ext cx="1656001" cy="454449"/>
          </a:xfrm>
          <a:prstGeom prst="rect">
            <a:avLst/>
          </a:prstGeom>
          <a:solidFill>
            <a:srgbClr val="FF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AB23E5D-379A-4511-AF09-C36BB522D924}"/>
              </a:ext>
            </a:extLst>
          </p:cNvPr>
          <p:cNvSpPr txBox="1"/>
          <p:nvPr/>
        </p:nvSpPr>
        <p:spPr>
          <a:xfrm>
            <a:off x="502236" y="5037531"/>
            <a:ext cx="1388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/>
              <a:t>INTENCIÓN</a:t>
            </a:r>
            <a:endParaRPr lang="es-ES" sz="2000" b="1" dirty="0"/>
          </a:p>
        </p:txBody>
      </p:sp>
      <p:pic>
        <p:nvPicPr>
          <p:cNvPr id="3074" name="Picture 2" descr="Canal de Suez - Wikipedia, la enciclopedia libre">
            <a:extLst>
              <a:ext uri="{FF2B5EF4-FFF2-40B4-BE49-F238E27FC236}">
                <a16:creationId xmlns:a16="http://schemas.microsoft.com/office/drawing/2014/main" id="{A57596F3-58FD-45F2-8FFE-C5C07F0A1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483" y="825158"/>
            <a:ext cx="4207517" cy="399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mw, Coche, Roadster, Coche Deportivo, Automóv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687" y="3443844"/>
            <a:ext cx="4471365" cy="311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58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622AB52-06B3-442E-A2C1-64F940014A76}"/>
              </a:ext>
            </a:extLst>
          </p:cNvPr>
          <p:cNvSpPr/>
          <p:nvPr/>
        </p:nvSpPr>
        <p:spPr>
          <a:xfrm>
            <a:off x="382739" y="2308745"/>
            <a:ext cx="1656000" cy="2547928"/>
          </a:xfrm>
          <a:prstGeom prst="rect">
            <a:avLst/>
          </a:prstGeom>
          <a:solidFill>
            <a:srgbClr val="00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E238A6CE-55BA-4E76-A8E2-2C5D17D22BCC}"/>
              </a:ext>
            </a:extLst>
          </p:cNvPr>
          <p:cNvGrpSpPr/>
          <p:nvPr/>
        </p:nvGrpSpPr>
        <p:grpSpPr>
          <a:xfrm>
            <a:off x="531836" y="2540807"/>
            <a:ext cx="1353571" cy="2018118"/>
            <a:chOff x="6883214" y="9145167"/>
            <a:chExt cx="1353571" cy="2018118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45524C39-A572-479E-A832-34DBDFF89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337991"/>
                </a:clrFrom>
                <a:clrTo>
                  <a:srgbClr val="3379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9999" y="9145167"/>
              <a:ext cx="900000" cy="900000"/>
            </a:xfrm>
            <a:prstGeom prst="rect">
              <a:avLst/>
            </a:prstGeom>
          </p:spPr>
        </p:pic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384003FE-05DD-4848-9624-6035F95314A5}"/>
                </a:ext>
              </a:extLst>
            </p:cNvPr>
            <p:cNvSpPr/>
            <p:nvPr/>
          </p:nvSpPr>
          <p:spPr>
            <a:xfrm>
              <a:off x="6883214" y="10578510"/>
              <a:ext cx="13535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Dispersión</a:t>
              </a:r>
            </a:p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 asistida</a:t>
              </a: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0F175278-31CB-4C95-A3D6-548886E03698}"/>
              </a:ext>
            </a:extLst>
          </p:cNvPr>
          <p:cNvSpPr/>
          <p:nvPr/>
        </p:nvSpPr>
        <p:spPr>
          <a:xfrm>
            <a:off x="2034503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• Dispersión natural</a:t>
            </a:r>
          </a:p>
          <a:p>
            <a:r>
              <a:rPr lang="es-ES" dirty="0"/>
              <a:t>• Cambio climático</a:t>
            </a:r>
          </a:p>
          <a:p>
            <a:r>
              <a:rPr lang="es-ES" dirty="0"/>
              <a:t>• Otros procesos naturales</a:t>
            </a:r>
          </a:p>
        </p:txBody>
      </p:sp>
      <p:pic>
        <p:nvPicPr>
          <p:cNvPr id="19" name="Picture 6" descr="Jackal, South Africa, Nature, Kruger, Wild, Holiday">
            <a:extLst>
              <a:ext uri="{FF2B5EF4-FFF2-40B4-BE49-F238E27FC236}">
                <a16:creationId xmlns:a16="http://schemas.microsoft.com/office/drawing/2014/main" id="{36738CDB-2C6B-49D0-B919-810D9A14F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154" y="1408745"/>
            <a:ext cx="270422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4 Rectángulo">
            <a:extLst>
              <a:ext uri="{FF2B5EF4-FFF2-40B4-BE49-F238E27FC236}">
                <a16:creationId xmlns:a16="http://schemas.microsoft.com/office/drawing/2014/main" id="{23997FD9-8F11-46F2-93AE-52069E391B67}"/>
              </a:ext>
            </a:extLst>
          </p:cNvPr>
          <p:cNvSpPr/>
          <p:nvPr/>
        </p:nvSpPr>
        <p:spPr>
          <a:xfrm>
            <a:off x="8430154" y="1404437"/>
            <a:ext cx="853119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es-ES" sz="1000" i="1" dirty="0" err="1"/>
              <a:t>Canis</a:t>
            </a:r>
            <a:r>
              <a:rPr lang="es-ES" sz="1000" i="1" dirty="0"/>
              <a:t> </a:t>
            </a:r>
            <a:r>
              <a:rPr lang="es-ES" sz="1000" i="1" dirty="0" err="1"/>
              <a:t>latrans</a:t>
            </a:r>
            <a:endParaRPr lang="es-ES" sz="1000" i="1" dirty="0"/>
          </a:p>
        </p:txBody>
      </p:sp>
      <p:pic>
        <p:nvPicPr>
          <p:cNvPr id="1026" name="Picture 2" descr="Pájaros, Tórtolas, Tórtola Turca, Pareja, Baranda">
            <a:extLst>
              <a:ext uri="{FF2B5EF4-FFF2-40B4-BE49-F238E27FC236}">
                <a16:creationId xmlns:a16="http://schemas.microsoft.com/office/drawing/2014/main" id="{110BF344-9403-493C-9376-590C4BCC4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383" y="3425789"/>
            <a:ext cx="3820996" cy="286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FEDCC852-80B1-48C2-A77A-FA0A9B3CACF6}"/>
              </a:ext>
            </a:extLst>
          </p:cNvPr>
          <p:cNvSpPr/>
          <p:nvPr/>
        </p:nvSpPr>
        <p:spPr>
          <a:xfrm>
            <a:off x="382738" y="5019230"/>
            <a:ext cx="1656001" cy="454449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34BD13B-41AA-4E3D-B04C-12C2B4C5C846}"/>
              </a:ext>
            </a:extLst>
          </p:cNvPr>
          <p:cNvSpPr txBox="1"/>
          <p:nvPr/>
        </p:nvSpPr>
        <p:spPr>
          <a:xfrm>
            <a:off x="502236" y="5037531"/>
            <a:ext cx="1388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/>
              <a:t>INTENCIÓN</a:t>
            </a:r>
            <a:endParaRPr lang="es-ES" sz="2000" b="1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78535D98-D063-4E9F-A350-B0F4877CD0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021" y="4429349"/>
            <a:ext cx="2487030" cy="185820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EDD6E9AD-5F54-4BD6-AECC-2B649324618E}"/>
              </a:ext>
            </a:extLst>
          </p:cNvPr>
          <p:cNvSpPr txBox="1"/>
          <p:nvPr/>
        </p:nvSpPr>
        <p:spPr>
          <a:xfrm>
            <a:off x="5879911" y="6010557"/>
            <a:ext cx="1269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© Ricardo Morán</a:t>
            </a:r>
          </a:p>
        </p:txBody>
      </p:sp>
    </p:spTree>
    <p:extLst>
      <p:ext uri="{BB962C8B-B14F-4D97-AF65-F5344CB8AC3E}">
        <p14:creationId xmlns:p14="http://schemas.microsoft.com/office/powerpoint/2010/main" val="186894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8622AB52-06B3-442E-A2C1-64F940014A76}"/>
              </a:ext>
            </a:extLst>
          </p:cNvPr>
          <p:cNvSpPr/>
          <p:nvPr/>
        </p:nvSpPr>
        <p:spPr>
          <a:xfrm>
            <a:off x="577306" y="3985875"/>
            <a:ext cx="11088000" cy="2547928"/>
          </a:xfrm>
          <a:prstGeom prst="rect">
            <a:avLst/>
          </a:prstGeom>
          <a:solidFill>
            <a:srgbClr val="00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46B07AD0-0725-4A38-8BEE-555C7E18A290}"/>
              </a:ext>
            </a:extLst>
          </p:cNvPr>
          <p:cNvGrpSpPr/>
          <p:nvPr/>
        </p:nvGrpSpPr>
        <p:grpSpPr>
          <a:xfrm>
            <a:off x="6707084" y="4227103"/>
            <a:ext cx="984116" cy="2018118"/>
            <a:chOff x="8491002" y="9145167"/>
            <a:chExt cx="984116" cy="2018118"/>
          </a:xfrm>
        </p:grpSpPr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8C38C181-BB3F-42A2-B251-3443DE3E5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337991"/>
                </a:clrFrom>
                <a:clrTo>
                  <a:srgbClr val="3379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3060" y="9145167"/>
              <a:ext cx="900000" cy="900000"/>
            </a:xfrm>
            <a:prstGeom prst="rect">
              <a:avLst/>
            </a:prstGeom>
          </p:spPr>
        </p:pic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DF888BB3-8B44-41B8-9ED7-640D62DB0372}"/>
                </a:ext>
              </a:extLst>
            </p:cNvPr>
            <p:cNvSpPr/>
            <p:nvPr/>
          </p:nvSpPr>
          <p:spPr>
            <a:xfrm>
              <a:off x="8491002" y="10824731"/>
              <a:ext cx="9841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Polizones</a:t>
              </a: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88593AAE-27D5-4D6D-8717-AE4B0E4161FC}"/>
              </a:ext>
            </a:extLst>
          </p:cNvPr>
          <p:cNvGrpSpPr/>
          <p:nvPr/>
        </p:nvGrpSpPr>
        <p:grpSpPr>
          <a:xfrm>
            <a:off x="10041038" y="4227103"/>
            <a:ext cx="1353571" cy="2018118"/>
            <a:chOff x="6883214" y="9145167"/>
            <a:chExt cx="1353571" cy="2018118"/>
          </a:xfrm>
        </p:grpSpPr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657F9222-C0D7-4410-8E09-235AD4B8F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337991"/>
                </a:clrFrom>
                <a:clrTo>
                  <a:srgbClr val="3379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9999" y="9145167"/>
              <a:ext cx="900000" cy="900000"/>
            </a:xfrm>
            <a:prstGeom prst="rect">
              <a:avLst/>
            </a:prstGeom>
          </p:spPr>
        </p:pic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F69985EF-4C02-49B9-8EF1-2B440C28A834}"/>
                </a:ext>
              </a:extLst>
            </p:cNvPr>
            <p:cNvSpPr/>
            <p:nvPr/>
          </p:nvSpPr>
          <p:spPr>
            <a:xfrm>
              <a:off x="6883214" y="10578510"/>
              <a:ext cx="13535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Dispersión</a:t>
              </a:r>
            </a:p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 asistida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184CB236-2EA4-491F-8BB3-75DD900547E4}"/>
              </a:ext>
            </a:extLst>
          </p:cNvPr>
          <p:cNvGrpSpPr/>
          <p:nvPr/>
        </p:nvGrpSpPr>
        <p:grpSpPr>
          <a:xfrm>
            <a:off x="4560111" y="4227103"/>
            <a:ext cx="1471557" cy="2018118"/>
            <a:chOff x="5594995" y="9145167"/>
            <a:chExt cx="1471557" cy="2018118"/>
          </a:xfrm>
        </p:grpSpPr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25181A6B-DD6E-4F92-B68B-1A9FF65A5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337991"/>
                </a:clrFrom>
                <a:clrTo>
                  <a:srgbClr val="3379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773" y="9145167"/>
              <a:ext cx="900000" cy="900000"/>
            </a:xfrm>
            <a:prstGeom prst="rect">
              <a:avLst/>
            </a:prstGeom>
          </p:spPr>
        </p:pic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2C9EA910-7644-4805-A9A3-6BFA2253A951}"/>
                </a:ext>
              </a:extLst>
            </p:cNvPr>
            <p:cNvSpPr/>
            <p:nvPr/>
          </p:nvSpPr>
          <p:spPr>
            <a:xfrm>
              <a:off x="5594995" y="10824731"/>
              <a:ext cx="14715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Contaminantes</a:t>
              </a:r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78B27C4D-1A4F-451A-9E45-99681064CBDA}"/>
              </a:ext>
            </a:extLst>
          </p:cNvPr>
          <p:cNvGrpSpPr/>
          <p:nvPr/>
        </p:nvGrpSpPr>
        <p:grpSpPr>
          <a:xfrm>
            <a:off x="2537599" y="4227103"/>
            <a:ext cx="1347096" cy="2018118"/>
            <a:chOff x="9910039" y="6490032"/>
            <a:chExt cx="1347096" cy="2018118"/>
          </a:xfrm>
        </p:grpSpPr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BD7E5D26-A594-414D-8535-23F069133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337991"/>
                </a:clrFrom>
                <a:clrTo>
                  <a:srgbClr val="3379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3587" y="6490032"/>
              <a:ext cx="900000" cy="900000"/>
            </a:xfrm>
            <a:prstGeom prst="rect">
              <a:avLst/>
            </a:prstGeom>
          </p:spPr>
        </p:pic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D3707055-8D2D-45BA-84FD-137E4DC40446}"/>
                </a:ext>
              </a:extLst>
            </p:cNvPr>
            <p:cNvSpPr/>
            <p:nvPr/>
          </p:nvSpPr>
          <p:spPr>
            <a:xfrm>
              <a:off x="9910039" y="7923375"/>
              <a:ext cx="134709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Escape, fuga</a:t>
              </a:r>
            </a:p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 huida</a:t>
              </a:r>
            </a:p>
          </p:txBody>
        </p:sp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6C232008-F2C4-4DDC-909E-8BF103D79E36}"/>
              </a:ext>
            </a:extLst>
          </p:cNvPr>
          <p:cNvGrpSpPr/>
          <p:nvPr/>
        </p:nvGrpSpPr>
        <p:grpSpPr>
          <a:xfrm>
            <a:off x="791363" y="4227103"/>
            <a:ext cx="1284574" cy="2018118"/>
            <a:chOff x="6531429" y="6490032"/>
            <a:chExt cx="1284574" cy="2018118"/>
          </a:xfrm>
        </p:grpSpPr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BD0E870C-7A27-4365-B4D7-8566F5831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337991"/>
                </a:clrFrom>
                <a:clrTo>
                  <a:srgbClr val="3379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3716" y="6490032"/>
              <a:ext cx="900000" cy="900000"/>
            </a:xfrm>
            <a:prstGeom prst="rect">
              <a:avLst/>
            </a:prstGeom>
          </p:spPr>
        </p:pic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1637D57A-BC92-4CC4-A34F-FE95CF4FC0E3}"/>
                </a:ext>
              </a:extLst>
            </p:cNvPr>
            <p:cNvSpPr/>
            <p:nvPr/>
          </p:nvSpPr>
          <p:spPr>
            <a:xfrm>
              <a:off x="6531429" y="7923375"/>
              <a:ext cx="12845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Introducción</a:t>
              </a:r>
            </a:p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 suelta</a:t>
              </a:r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25E47060-A72F-4388-A1E1-2A9E1FF68370}"/>
              </a:ext>
            </a:extLst>
          </p:cNvPr>
          <p:cNvGrpSpPr/>
          <p:nvPr/>
        </p:nvGrpSpPr>
        <p:grpSpPr>
          <a:xfrm>
            <a:off x="8366616" y="4227103"/>
            <a:ext cx="1272136" cy="2018118"/>
            <a:chOff x="8226953" y="6490032"/>
            <a:chExt cx="1272136" cy="2018118"/>
          </a:xfrm>
        </p:grpSpPr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58629981-AAF4-4C93-9194-52AA522A2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337991"/>
                </a:clrFrom>
                <a:clrTo>
                  <a:srgbClr val="3379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3021" y="6490032"/>
              <a:ext cx="900000" cy="900000"/>
            </a:xfrm>
            <a:prstGeom prst="rect">
              <a:avLst/>
            </a:prstGeom>
          </p:spPr>
        </p:pic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91174967-7931-4C9F-BC37-0880EB7D3717}"/>
                </a:ext>
              </a:extLst>
            </p:cNvPr>
            <p:cNvSpPr/>
            <p:nvPr/>
          </p:nvSpPr>
          <p:spPr>
            <a:xfrm>
              <a:off x="8226953" y="7923375"/>
              <a:ext cx="12721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Corredores</a:t>
              </a:r>
            </a:p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 pasillos</a:t>
              </a:r>
            </a:p>
          </p:txBody>
        </p:sp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CE605B4F-5618-46D0-AD59-225CF02951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706" y="467514"/>
            <a:ext cx="11441448" cy="3269776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DDFB0007-45F0-43F5-8A27-4B609D1A4327}"/>
              </a:ext>
            </a:extLst>
          </p:cNvPr>
          <p:cNvSpPr txBox="1"/>
          <p:nvPr/>
        </p:nvSpPr>
        <p:spPr>
          <a:xfrm>
            <a:off x="1319842" y="1617961"/>
            <a:ext cx="921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ESPECIE</a:t>
            </a:r>
            <a:endParaRPr lang="es-ES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AD063E7-84F8-494D-B1C6-5253B3BDE1F6}"/>
              </a:ext>
            </a:extLst>
          </p:cNvPr>
          <p:cNvSpPr txBox="1"/>
          <p:nvPr/>
        </p:nvSpPr>
        <p:spPr>
          <a:xfrm>
            <a:off x="4010938" y="1617961"/>
            <a:ext cx="1088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ENTRADA</a:t>
            </a:r>
            <a:endParaRPr lang="es-ES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BF295C2-EDB8-4ED9-B7A3-411E0629688F}"/>
              </a:ext>
            </a:extLst>
          </p:cNvPr>
          <p:cNvSpPr txBox="1"/>
          <p:nvPr/>
        </p:nvSpPr>
        <p:spPr>
          <a:xfrm>
            <a:off x="6452558" y="1617961"/>
            <a:ext cx="191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ESTABLECIMIENTO</a:t>
            </a:r>
            <a:endParaRPr lang="es-ES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B2213AB-A109-4E71-90C8-7BFB9E4FEB2E}"/>
              </a:ext>
            </a:extLst>
          </p:cNvPr>
          <p:cNvSpPr txBox="1"/>
          <p:nvPr/>
        </p:nvSpPr>
        <p:spPr>
          <a:xfrm>
            <a:off x="9249263" y="1617961"/>
            <a:ext cx="15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PROPAGACIÓN</a:t>
            </a:r>
            <a:endParaRPr lang="es-ES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E4EFE82C-EED5-49E9-ACC0-05F383EEA85F}"/>
              </a:ext>
            </a:extLst>
          </p:cNvPr>
          <p:cNvSpPr txBox="1"/>
          <p:nvPr/>
        </p:nvSpPr>
        <p:spPr>
          <a:xfrm flipH="1">
            <a:off x="544903" y="673406"/>
            <a:ext cx="247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ECOSISTEMA DE ORIGEN</a:t>
            </a:r>
            <a:endParaRPr lang="es-ES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4E61FA6A-1E28-4328-80E9-B3C834730429}"/>
              </a:ext>
            </a:extLst>
          </p:cNvPr>
          <p:cNvSpPr txBox="1"/>
          <p:nvPr/>
        </p:nvSpPr>
        <p:spPr>
          <a:xfrm>
            <a:off x="6119902" y="673406"/>
            <a:ext cx="2578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ECOSISTEMA DE DESTINO</a:t>
            </a:r>
            <a:endParaRPr lang="es-ES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4AB48295-1E49-4F52-BF96-A7DDB72CF43E}"/>
              </a:ext>
            </a:extLst>
          </p:cNvPr>
          <p:cNvSpPr txBox="1"/>
          <p:nvPr/>
        </p:nvSpPr>
        <p:spPr>
          <a:xfrm>
            <a:off x="1072914" y="304132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PREVENCIÓN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69641ED3-A8DF-4766-AE1E-31D2FA2B1E63}"/>
              </a:ext>
            </a:extLst>
          </p:cNvPr>
          <p:cNvSpPr txBox="1"/>
          <p:nvPr/>
        </p:nvSpPr>
        <p:spPr>
          <a:xfrm>
            <a:off x="4441495" y="2813524"/>
            <a:ext cx="201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ALERTA TEMPRANA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037D5508-E01C-4EA0-9FB9-0E9D6F66CA62}"/>
              </a:ext>
            </a:extLst>
          </p:cNvPr>
          <p:cNvSpPr txBox="1"/>
          <p:nvPr/>
        </p:nvSpPr>
        <p:spPr>
          <a:xfrm>
            <a:off x="8942352" y="2813524"/>
            <a:ext cx="109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CONTROL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913C8EA8-19D9-462F-9F27-979922070A21}"/>
              </a:ext>
            </a:extLst>
          </p:cNvPr>
          <p:cNvSpPr txBox="1"/>
          <p:nvPr/>
        </p:nvSpPr>
        <p:spPr>
          <a:xfrm>
            <a:off x="6668218" y="3243292"/>
            <a:ext cx="161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ERRADICACIÓN</a:t>
            </a:r>
            <a:endParaRPr lang="es-ES" dirty="0">
              <a:solidFill>
                <a:schemeClr val="bg1"/>
              </a:solidFill>
            </a:endParaRPr>
          </a:p>
        </p:txBody>
      </p:sp>
      <p:cxnSp>
        <p:nvCxnSpPr>
          <p:cNvPr id="57" name="Conector: curvado 56">
            <a:extLst>
              <a:ext uri="{FF2B5EF4-FFF2-40B4-BE49-F238E27FC236}">
                <a16:creationId xmlns:a16="http://schemas.microsoft.com/office/drawing/2014/main" id="{BF224AC0-C969-4626-825D-55DE488B597D}"/>
              </a:ext>
            </a:extLst>
          </p:cNvPr>
          <p:cNvCxnSpPr>
            <a:cxnSpLocks/>
            <a:endCxn id="19" idx="2"/>
          </p:cNvCxnSpPr>
          <p:nvPr/>
        </p:nvCxnSpPr>
        <p:spPr>
          <a:xfrm rot="16200000" flipV="1">
            <a:off x="3953234" y="2892071"/>
            <a:ext cx="1970352" cy="699713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: curvado 73">
            <a:extLst>
              <a:ext uri="{FF2B5EF4-FFF2-40B4-BE49-F238E27FC236}">
                <a16:creationId xmlns:a16="http://schemas.microsoft.com/office/drawing/2014/main" id="{8A7A9E04-ABC1-48EA-A28F-1A2DFF4F95BD}"/>
              </a:ext>
            </a:extLst>
          </p:cNvPr>
          <p:cNvCxnSpPr>
            <a:cxnSpLocks/>
            <a:stCxn id="35" idx="0"/>
            <a:endCxn id="76" idx="2"/>
          </p:cNvCxnSpPr>
          <p:nvPr/>
        </p:nvCxnSpPr>
        <p:spPr>
          <a:xfrm rot="16200000" flipV="1">
            <a:off x="9416629" y="2925909"/>
            <a:ext cx="1959963" cy="642426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0F0915AB-950D-4484-9331-C842084D45D7}"/>
              </a:ext>
            </a:extLst>
          </p:cNvPr>
          <p:cNvSpPr/>
          <p:nvPr/>
        </p:nvSpPr>
        <p:spPr>
          <a:xfrm>
            <a:off x="3607588" y="1320752"/>
            <a:ext cx="1961930" cy="936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99347D64-2362-4E3B-8414-8E9598D505A3}"/>
              </a:ext>
            </a:extLst>
          </p:cNvPr>
          <p:cNvSpPr/>
          <p:nvPr/>
        </p:nvSpPr>
        <p:spPr>
          <a:xfrm>
            <a:off x="6323975" y="1334627"/>
            <a:ext cx="2016000" cy="936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id="{50D7A635-1A0D-47B1-AC4B-6A6D96C042D4}"/>
              </a:ext>
            </a:extLst>
          </p:cNvPr>
          <p:cNvSpPr/>
          <p:nvPr/>
        </p:nvSpPr>
        <p:spPr>
          <a:xfrm>
            <a:off x="9094432" y="1331140"/>
            <a:ext cx="1961930" cy="936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7" name="Conector: curvado 76">
            <a:extLst>
              <a:ext uri="{FF2B5EF4-FFF2-40B4-BE49-F238E27FC236}">
                <a16:creationId xmlns:a16="http://schemas.microsoft.com/office/drawing/2014/main" id="{69AFA247-FA30-4857-B08C-05E6E7AC1B9C}"/>
              </a:ext>
            </a:extLst>
          </p:cNvPr>
          <p:cNvCxnSpPr>
            <a:cxnSpLocks/>
            <a:endCxn id="19" idx="2"/>
          </p:cNvCxnSpPr>
          <p:nvPr/>
        </p:nvCxnSpPr>
        <p:spPr>
          <a:xfrm rot="5400000" flipH="1" flipV="1">
            <a:off x="2900161" y="2533517"/>
            <a:ext cx="1965157" cy="1411628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: curvado 77">
            <a:extLst>
              <a:ext uri="{FF2B5EF4-FFF2-40B4-BE49-F238E27FC236}">
                <a16:creationId xmlns:a16="http://schemas.microsoft.com/office/drawing/2014/main" id="{B3F770A8-200A-4BB4-A434-D65A9BF586F6}"/>
              </a:ext>
            </a:extLst>
          </p:cNvPr>
          <p:cNvCxnSpPr>
            <a:cxnSpLocks/>
            <a:stCxn id="41" idx="0"/>
            <a:endCxn id="75" idx="2"/>
          </p:cNvCxnSpPr>
          <p:nvPr/>
        </p:nvCxnSpPr>
        <p:spPr>
          <a:xfrm rot="5400000" flipH="1" flipV="1">
            <a:off x="4293323" y="1188451"/>
            <a:ext cx="1956476" cy="4120828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: curvado 78">
            <a:extLst>
              <a:ext uri="{FF2B5EF4-FFF2-40B4-BE49-F238E27FC236}">
                <a16:creationId xmlns:a16="http://schemas.microsoft.com/office/drawing/2014/main" id="{ECA201B1-22F5-4F80-9AE7-0A6E29D4A253}"/>
              </a:ext>
            </a:extLst>
          </p:cNvPr>
          <p:cNvCxnSpPr>
            <a:cxnSpLocks/>
            <a:stCxn id="50" idx="0"/>
            <a:endCxn id="75" idx="2"/>
          </p:cNvCxnSpPr>
          <p:nvPr/>
        </p:nvCxnSpPr>
        <p:spPr>
          <a:xfrm rot="16200000" flipV="1">
            <a:off x="7189092" y="2413510"/>
            <a:ext cx="1956476" cy="1670709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: curvado 79">
            <a:extLst>
              <a:ext uri="{FF2B5EF4-FFF2-40B4-BE49-F238E27FC236}">
                <a16:creationId xmlns:a16="http://schemas.microsoft.com/office/drawing/2014/main" id="{C395D712-BCB6-4965-95DC-3A446FC90E57}"/>
              </a:ext>
            </a:extLst>
          </p:cNvPr>
          <p:cNvCxnSpPr>
            <a:cxnSpLocks/>
            <a:stCxn id="32" idx="0"/>
            <a:endCxn id="76" idx="2"/>
          </p:cNvCxnSpPr>
          <p:nvPr/>
        </p:nvCxnSpPr>
        <p:spPr>
          <a:xfrm rot="5400000" flipH="1" flipV="1">
            <a:off x="7657288" y="1808995"/>
            <a:ext cx="1959963" cy="2876255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: curvado 80">
            <a:extLst>
              <a:ext uri="{FF2B5EF4-FFF2-40B4-BE49-F238E27FC236}">
                <a16:creationId xmlns:a16="http://schemas.microsoft.com/office/drawing/2014/main" id="{9E0AFE5C-3410-494F-91D9-0CB2E20E5C8D}"/>
              </a:ext>
            </a:extLst>
          </p:cNvPr>
          <p:cNvCxnSpPr>
            <a:cxnSpLocks/>
            <a:stCxn id="41" idx="0"/>
            <a:endCxn id="76" idx="2"/>
          </p:cNvCxnSpPr>
          <p:nvPr/>
        </p:nvCxnSpPr>
        <p:spPr>
          <a:xfrm rot="5400000" flipH="1" flipV="1">
            <a:off x="5663291" y="-185003"/>
            <a:ext cx="1959963" cy="6864250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: curvado 81">
            <a:extLst>
              <a:ext uri="{FF2B5EF4-FFF2-40B4-BE49-F238E27FC236}">
                <a16:creationId xmlns:a16="http://schemas.microsoft.com/office/drawing/2014/main" id="{6B10148E-619A-460A-BBE2-15D1D2103B71}"/>
              </a:ext>
            </a:extLst>
          </p:cNvPr>
          <p:cNvCxnSpPr>
            <a:cxnSpLocks/>
            <a:stCxn id="32" idx="0"/>
            <a:endCxn id="19" idx="2"/>
          </p:cNvCxnSpPr>
          <p:nvPr/>
        </p:nvCxnSpPr>
        <p:spPr>
          <a:xfrm rot="16200000" flipV="1">
            <a:off x="4908673" y="1936633"/>
            <a:ext cx="1970351" cy="2610589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: curvado 88">
            <a:extLst>
              <a:ext uri="{FF2B5EF4-FFF2-40B4-BE49-F238E27FC236}">
                <a16:creationId xmlns:a16="http://schemas.microsoft.com/office/drawing/2014/main" id="{9F8536FD-EE22-426C-82CB-65E663D69B09}"/>
              </a:ext>
            </a:extLst>
          </p:cNvPr>
          <p:cNvCxnSpPr>
            <a:cxnSpLocks/>
            <a:stCxn id="35" idx="0"/>
            <a:endCxn id="75" idx="2"/>
          </p:cNvCxnSpPr>
          <p:nvPr/>
        </p:nvCxnSpPr>
        <p:spPr>
          <a:xfrm rot="16200000" flipV="1">
            <a:off x="8046661" y="1555941"/>
            <a:ext cx="1956476" cy="3385848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: curvado 89">
            <a:extLst>
              <a:ext uri="{FF2B5EF4-FFF2-40B4-BE49-F238E27FC236}">
                <a16:creationId xmlns:a16="http://schemas.microsoft.com/office/drawing/2014/main" id="{BDBBBDA2-ECEF-4D0E-8704-87F9EDA2213C}"/>
              </a:ext>
            </a:extLst>
          </p:cNvPr>
          <p:cNvCxnSpPr>
            <a:cxnSpLocks/>
            <a:stCxn id="35" idx="0"/>
            <a:endCxn id="19" idx="2"/>
          </p:cNvCxnSpPr>
          <p:nvPr/>
        </p:nvCxnSpPr>
        <p:spPr>
          <a:xfrm rot="16200000" flipV="1">
            <a:off x="6668013" y="177293"/>
            <a:ext cx="1970351" cy="6129270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: curvado 90">
            <a:extLst>
              <a:ext uri="{FF2B5EF4-FFF2-40B4-BE49-F238E27FC236}">
                <a16:creationId xmlns:a16="http://schemas.microsoft.com/office/drawing/2014/main" id="{CBF85AD8-2084-4A1E-BAF9-74B1A69EBD11}"/>
              </a:ext>
            </a:extLst>
          </p:cNvPr>
          <p:cNvCxnSpPr>
            <a:cxnSpLocks/>
            <a:stCxn id="50" idx="0"/>
            <a:endCxn id="76" idx="2"/>
          </p:cNvCxnSpPr>
          <p:nvPr/>
        </p:nvCxnSpPr>
        <p:spPr>
          <a:xfrm rot="5400000" flipH="1" flipV="1">
            <a:off x="8559059" y="2710766"/>
            <a:ext cx="1959963" cy="1072713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: curvado 91">
            <a:extLst>
              <a:ext uri="{FF2B5EF4-FFF2-40B4-BE49-F238E27FC236}">
                <a16:creationId xmlns:a16="http://schemas.microsoft.com/office/drawing/2014/main" id="{E97C3D43-A5BD-402C-AD77-2F7A5AE618AA}"/>
              </a:ext>
            </a:extLst>
          </p:cNvPr>
          <p:cNvCxnSpPr>
            <a:cxnSpLocks/>
            <a:stCxn id="38" idx="0"/>
            <a:endCxn id="76" idx="2"/>
          </p:cNvCxnSpPr>
          <p:nvPr/>
        </p:nvCxnSpPr>
        <p:spPr>
          <a:xfrm rot="5400000" flipH="1" flipV="1">
            <a:off x="6705662" y="857368"/>
            <a:ext cx="1959963" cy="4779508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: curvado 92">
            <a:extLst>
              <a:ext uri="{FF2B5EF4-FFF2-40B4-BE49-F238E27FC236}">
                <a16:creationId xmlns:a16="http://schemas.microsoft.com/office/drawing/2014/main" id="{6E172DE7-AC11-4656-8DCE-E50E1FEA8638}"/>
              </a:ext>
            </a:extLst>
          </p:cNvPr>
          <p:cNvCxnSpPr>
            <a:cxnSpLocks/>
            <a:stCxn id="32" idx="0"/>
            <a:endCxn id="75" idx="2"/>
          </p:cNvCxnSpPr>
          <p:nvPr/>
        </p:nvCxnSpPr>
        <p:spPr>
          <a:xfrm rot="5400000" flipH="1" flipV="1">
            <a:off x="6287320" y="3182449"/>
            <a:ext cx="1956476" cy="132833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: curvado 93">
            <a:extLst>
              <a:ext uri="{FF2B5EF4-FFF2-40B4-BE49-F238E27FC236}">
                <a16:creationId xmlns:a16="http://schemas.microsoft.com/office/drawing/2014/main" id="{86F250DF-4336-43A3-9CA8-5863A72D67D5}"/>
              </a:ext>
            </a:extLst>
          </p:cNvPr>
          <p:cNvCxnSpPr>
            <a:cxnSpLocks/>
            <a:stCxn id="47" idx="0"/>
            <a:endCxn id="19" idx="2"/>
          </p:cNvCxnSpPr>
          <p:nvPr/>
        </p:nvCxnSpPr>
        <p:spPr>
          <a:xfrm rot="5400000" flipH="1" flipV="1">
            <a:off x="2025926" y="1664477"/>
            <a:ext cx="1970351" cy="3154903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: curvado 94">
            <a:extLst>
              <a:ext uri="{FF2B5EF4-FFF2-40B4-BE49-F238E27FC236}">
                <a16:creationId xmlns:a16="http://schemas.microsoft.com/office/drawing/2014/main" id="{2A5DD95B-E96F-4E68-A751-3C53AE9ED0B9}"/>
              </a:ext>
            </a:extLst>
          </p:cNvPr>
          <p:cNvCxnSpPr>
            <a:cxnSpLocks/>
            <a:stCxn id="47" idx="0"/>
            <a:endCxn id="76" idx="2"/>
          </p:cNvCxnSpPr>
          <p:nvPr/>
        </p:nvCxnSpPr>
        <p:spPr>
          <a:xfrm rot="5400000" flipH="1" flipV="1">
            <a:off x="4774542" y="-1073751"/>
            <a:ext cx="1959963" cy="8641747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92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29DFA24-9DA5-4FB8-86B2-735525A9704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2447"/>
            <a:ext cx="12192000" cy="505408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0B81533-028C-4A11-BCE1-DB10AF806B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610" y="5872985"/>
            <a:ext cx="1235200" cy="72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11CAD5-73D8-4CA3-8165-B461DD4632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892" y="5862440"/>
            <a:ext cx="879606" cy="72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9657781-87E7-4264-AA6C-4A91F8E22E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634" y="5872985"/>
            <a:ext cx="995825" cy="7200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F4F8FEF-FC07-4DBB-B2B2-F896E8D677CE}"/>
              </a:ext>
            </a:extLst>
          </p:cNvPr>
          <p:cNvSpPr txBox="1"/>
          <p:nvPr/>
        </p:nvSpPr>
        <p:spPr>
          <a:xfrm>
            <a:off x="7114436" y="6006996"/>
            <a:ext cx="9637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dirty="0">
                <a:latin typeface="Arial Narrow" panose="020B0606020202030204" pitchFamily="34" charset="0"/>
              </a:rPr>
              <a:t>CON EL APOYO DE</a:t>
            </a:r>
            <a:endParaRPr lang="es-ES" sz="800" dirty="0">
              <a:latin typeface="Arial Narrow" panose="020B060602020203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5058A07-81CD-4EC2-819A-0C3C9D2DCF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407" y="6123299"/>
            <a:ext cx="2853496" cy="47938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2C4B7BB-6DC3-4464-9FD0-EC4449CEA7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683" y="6123299"/>
            <a:ext cx="1935388" cy="469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BEC91DD-3D23-4F88-BD84-9B53AF8F74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691" y="5932879"/>
            <a:ext cx="1283211" cy="57912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0AF4907-667F-4D79-AB06-C1AFFEC783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46" y="5835914"/>
            <a:ext cx="839895" cy="740246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40743C08-7BE0-4D07-93FF-0C3DAA840F1E}"/>
              </a:ext>
            </a:extLst>
          </p:cNvPr>
          <p:cNvSpPr txBox="1"/>
          <p:nvPr/>
        </p:nvSpPr>
        <p:spPr>
          <a:xfrm>
            <a:off x="3705094" y="1186248"/>
            <a:ext cx="42354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9600" dirty="0">
                <a:latin typeface="Freestyle Script" panose="030804020302050B0404" pitchFamily="66" charset="0"/>
              </a:rPr>
              <a:t>GRACIAS!!</a:t>
            </a:r>
            <a:endParaRPr lang="es-ES" sz="96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029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C499FB8-BD6A-44B0-878B-A1DE9F4C5BC3}"/>
              </a:ext>
            </a:extLst>
          </p:cNvPr>
          <p:cNvSpPr/>
          <p:nvPr/>
        </p:nvSpPr>
        <p:spPr>
          <a:xfrm>
            <a:off x="564618" y="4512846"/>
            <a:ext cx="11295623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Especies</a:t>
            </a:r>
            <a:r>
              <a:rPr lang="en-US" b="1" dirty="0"/>
              <a:t> </a:t>
            </a:r>
            <a:r>
              <a:rPr lang="en-US" b="1" dirty="0" err="1"/>
              <a:t>Exóticas</a:t>
            </a:r>
            <a:r>
              <a:rPr lang="en-US" b="1" dirty="0"/>
              <a:t> </a:t>
            </a:r>
            <a:r>
              <a:rPr lang="en-US" b="1" dirty="0" err="1"/>
              <a:t>Invasoras</a:t>
            </a:r>
            <a:endParaRPr lang="en-US" b="1" dirty="0"/>
          </a:p>
          <a:p>
            <a:r>
              <a:rPr lang="es-ES" sz="1600" dirty="0"/>
              <a:t>Especies cuya introducción y/o propagación fuera de su distribución natural pasada o presente, amenaza la diversidad biológica.</a:t>
            </a:r>
          </a:p>
          <a:p>
            <a:endParaRPr lang="es-ES" sz="1600" dirty="0"/>
          </a:p>
          <a:p>
            <a:r>
              <a:rPr lang="en-US" sz="2800" dirty="0"/>
              <a:t>5-20% </a:t>
            </a:r>
            <a:r>
              <a:rPr lang="en-US" sz="2800" dirty="0" err="1"/>
              <a:t>invasoras</a:t>
            </a:r>
            <a:r>
              <a:rPr lang="en-US" sz="2800" dirty="0"/>
              <a:t> </a:t>
            </a:r>
          </a:p>
          <a:p>
            <a:r>
              <a:rPr lang="en-US" sz="2800" dirty="0"/>
              <a:t>1% </a:t>
            </a:r>
            <a:r>
              <a:rPr lang="en-US" sz="2800" dirty="0" err="1"/>
              <a:t>plagas</a:t>
            </a:r>
            <a:endParaRPr lang="en-US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605B4F-5618-46D0-AD59-225CF0295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06" y="954398"/>
            <a:ext cx="11441448" cy="326977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DFB0007-45F0-43F5-8A27-4B609D1A4327}"/>
              </a:ext>
            </a:extLst>
          </p:cNvPr>
          <p:cNvSpPr txBox="1"/>
          <p:nvPr/>
        </p:nvSpPr>
        <p:spPr>
          <a:xfrm>
            <a:off x="1319842" y="2104845"/>
            <a:ext cx="921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ESPECIE</a:t>
            </a:r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AD063E7-84F8-494D-B1C6-5253B3BDE1F6}"/>
              </a:ext>
            </a:extLst>
          </p:cNvPr>
          <p:cNvSpPr txBox="1"/>
          <p:nvPr/>
        </p:nvSpPr>
        <p:spPr>
          <a:xfrm>
            <a:off x="4010938" y="2104845"/>
            <a:ext cx="1088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ENTRADA</a:t>
            </a:r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BF295C2-EDB8-4ED9-B7A3-411E0629688F}"/>
              </a:ext>
            </a:extLst>
          </p:cNvPr>
          <p:cNvSpPr txBox="1"/>
          <p:nvPr/>
        </p:nvSpPr>
        <p:spPr>
          <a:xfrm>
            <a:off x="6452558" y="2104845"/>
            <a:ext cx="191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ESTABLECIMIENTO</a:t>
            </a:r>
            <a:endParaRPr lang="es-E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B2213AB-A109-4E71-90C8-7BFB9E4FEB2E}"/>
              </a:ext>
            </a:extLst>
          </p:cNvPr>
          <p:cNvSpPr txBox="1"/>
          <p:nvPr/>
        </p:nvSpPr>
        <p:spPr>
          <a:xfrm>
            <a:off x="9249263" y="2104845"/>
            <a:ext cx="15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PROPAGACIÓN</a:t>
            </a:r>
            <a:endParaRPr lang="es-E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4EFE82C-EED5-49E9-ACC0-05F383EEA85F}"/>
              </a:ext>
            </a:extLst>
          </p:cNvPr>
          <p:cNvSpPr txBox="1"/>
          <p:nvPr/>
        </p:nvSpPr>
        <p:spPr>
          <a:xfrm flipH="1">
            <a:off x="544903" y="1160290"/>
            <a:ext cx="247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ECOSISTEMA DE ORIGEN</a:t>
            </a:r>
            <a:endParaRPr lang="es-E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E61FA6A-1E28-4328-80E9-B3C834730429}"/>
              </a:ext>
            </a:extLst>
          </p:cNvPr>
          <p:cNvSpPr txBox="1"/>
          <p:nvPr/>
        </p:nvSpPr>
        <p:spPr>
          <a:xfrm>
            <a:off x="6119902" y="1160290"/>
            <a:ext cx="2578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ECOSISTEMA DE DESTINO</a:t>
            </a:r>
            <a:endParaRPr lang="es-ES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AB48295-1E49-4F52-BF96-A7DDB72CF43E}"/>
              </a:ext>
            </a:extLst>
          </p:cNvPr>
          <p:cNvSpPr txBox="1"/>
          <p:nvPr/>
        </p:nvSpPr>
        <p:spPr>
          <a:xfrm>
            <a:off x="1072914" y="352820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PREVENCIÓN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9641ED3-A8DF-4766-AE1E-31D2FA2B1E63}"/>
              </a:ext>
            </a:extLst>
          </p:cNvPr>
          <p:cNvSpPr txBox="1"/>
          <p:nvPr/>
        </p:nvSpPr>
        <p:spPr>
          <a:xfrm>
            <a:off x="4441495" y="3300408"/>
            <a:ext cx="201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ALERTA TEMPRANA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37D5508-E01C-4EA0-9FB9-0E9D6F66CA62}"/>
              </a:ext>
            </a:extLst>
          </p:cNvPr>
          <p:cNvSpPr txBox="1"/>
          <p:nvPr/>
        </p:nvSpPr>
        <p:spPr>
          <a:xfrm>
            <a:off x="8942352" y="3300408"/>
            <a:ext cx="109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CONTROL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13C8EA8-19D9-462F-9F27-979922070A21}"/>
              </a:ext>
            </a:extLst>
          </p:cNvPr>
          <p:cNvSpPr txBox="1"/>
          <p:nvPr/>
        </p:nvSpPr>
        <p:spPr>
          <a:xfrm>
            <a:off x="6668218" y="3730176"/>
            <a:ext cx="161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ERRADICACIÓN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0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2BD1FFE3-458A-4E62-AA4E-9E4C87F05602}"/>
              </a:ext>
            </a:extLst>
          </p:cNvPr>
          <p:cNvSpPr/>
          <p:nvPr/>
        </p:nvSpPr>
        <p:spPr>
          <a:xfrm>
            <a:off x="382738" y="5019230"/>
            <a:ext cx="11426523" cy="4544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622AB52-06B3-442E-A2C1-64F940014A76}"/>
              </a:ext>
            </a:extLst>
          </p:cNvPr>
          <p:cNvSpPr/>
          <p:nvPr/>
        </p:nvSpPr>
        <p:spPr>
          <a:xfrm>
            <a:off x="382738" y="2308745"/>
            <a:ext cx="11426523" cy="2547928"/>
          </a:xfrm>
          <a:prstGeom prst="rect">
            <a:avLst/>
          </a:prstGeom>
          <a:solidFill>
            <a:srgbClr val="00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46B07AD0-0725-4A38-8BEE-555C7E18A290}"/>
              </a:ext>
            </a:extLst>
          </p:cNvPr>
          <p:cNvGrpSpPr/>
          <p:nvPr/>
        </p:nvGrpSpPr>
        <p:grpSpPr>
          <a:xfrm>
            <a:off x="6707084" y="2540807"/>
            <a:ext cx="984116" cy="2018118"/>
            <a:chOff x="8491002" y="9145167"/>
            <a:chExt cx="984116" cy="2018118"/>
          </a:xfrm>
        </p:grpSpPr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8C38C181-BB3F-42A2-B251-3443DE3E5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337991"/>
                </a:clrFrom>
                <a:clrTo>
                  <a:srgbClr val="3379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3060" y="9145167"/>
              <a:ext cx="900000" cy="900000"/>
            </a:xfrm>
            <a:prstGeom prst="rect">
              <a:avLst/>
            </a:prstGeom>
          </p:spPr>
        </p:pic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DF888BB3-8B44-41B8-9ED7-640D62DB0372}"/>
                </a:ext>
              </a:extLst>
            </p:cNvPr>
            <p:cNvSpPr/>
            <p:nvPr/>
          </p:nvSpPr>
          <p:spPr>
            <a:xfrm>
              <a:off x="8491002" y="10824731"/>
              <a:ext cx="9841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Polizones</a:t>
              </a: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88593AAE-27D5-4D6D-8717-AE4B0E4161FC}"/>
              </a:ext>
            </a:extLst>
          </p:cNvPr>
          <p:cNvGrpSpPr/>
          <p:nvPr/>
        </p:nvGrpSpPr>
        <p:grpSpPr>
          <a:xfrm>
            <a:off x="10314167" y="2540807"/>
            <a:ext cx="1353571" cy="2018118"/>
            <a:chOff x="6883214" y="9145167"/>
            <a:chExt cx="1353571" cy="2018118"/>
          </a:xfrm>
        </p:grpSpPr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657F9222-C0D7-4410-8E09-235AD4B8F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337991"/>
                </a:clrFrom>
                <a:clrTo>
                  <a:srgbClr val="3379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9999" y="9145167"/>
              <a:ext cx="900000" cy="900000"/>
            </a:xfrm>
            <a:prstGeom prst="rect">
              <a:avLst/>
            </a:prstGeom>
          </p:spPr>
        </p:pic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F69985EF-4C02-49B9-8EF1-2B440C28A834}"/>
                </a:ext>
              </a:extLst>
            </p:cNvPr>
            <p:cNvSpPr/>
            <p:nvPr/>
          </p:nvSpPr>
          <p:spPr>
            <a:xfrm>
              <a:off x="6883214" y="10578510"/>
              <a:ext cx="13535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Dispersión</a:t>
              </a:r>
            </a:p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 asistida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184CB236-2EA4-491F-8BB3-75DD900547E4}"/>
              </a:ext>
            </a:extLst>
          </p:cNvPr>
          <p:cNvGrpSpPr/>
          <p:nvPr/>
        </p:nvGrpSpPr>
        <p:grpSpPr>
          <a:xfrm>
            <a:off x="4560111" y="2540807"/>
            <a:ext cx="1471557" cy="2018118"/>
            <a:chOff x="5594995" y="9145167"/>
            <a:chExt cx="1471557" cy="2018118"/>
          </a:xfrm>
        </p:grpSpPr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25181A6B-DD6E-4F92-B68B-1A9FF65A5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337991"/>
                </a:clrFrom>
                <a:clrTo>
                  <a:srgbClr val="3379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773" y="9145167"/>
              <a:ext cx="900000" cy="900000"/>
            </a:xfrm>
            <a:prstGeom prst="rect">
              <a:avLst/>
            </a:prstGeom>
          </p:spPr>
        </p:pic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2C9EA910-7644-4805-A9A3-6BFA2253A951}"/>
                </a:ext>
              </a:extLst>
            </p:cNvPr>
            <p:cNvSpPr/>
            <p:nvPr/>
          </p:nvSpPr>
          <p:spPr>
            <a:xfrm>
              <a:off x="5594995" y="10824731"/>
              <a:ext cx="14715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Contaminantes</a:t>
              </a:r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78B27C4D-1A4F-451A-9E45-99681064CBDA}"/>
              </a:ext>
            </a:extLst>
          </p:cNvPr>
          <p:cNvGrpSpPr/>
          <p:nvPr/>
        </p:nvGrpSpPr>
        <p:grpSpPr>
          <a:xfrm>
            <a:off x="2537599" y="2540807"/>
            <a:ext cx="1347096" cy="2018118"/>
            <a:chOff x="9910039" y="6490032"/>
            <a:chExt cx="1347096" cy="2018118"/>
          </a:xfrm>
        </p:grpSpPr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BD7E5D26-A594-414D-8535-23F069133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337991"/>
                </a:clrFrom>
                <a:clrTo>
                  <a:srgbClr val="3379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3587" y="6490032"/>
              <a:ext cx="900000" cy="900000"/>
            </a:xfrm>
            <a:prstGeom prst="rect">
              <a:avLst/>
            </a:prstGeom>
          </p:spPr>
        </p:pic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D3707055-8D2D-45BA-84FD-137E4DC40446}"/>
                </a:ext>
              </a:extLst>
            </p:cNvPr>
            <p:cNvSpPr/>
            <p:nvPr/>
          </p:nvSpPr>
          <p:spPr>
            <a:xfrm>
              <a:off x="9910039" y="7923375"/>
              <a:ext cx="134709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Escape, fuga</a:t>
              </a:r>
            </a:p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 huida</a:t>
              </a:r>
            </a:p>
          </p:txBody>
        </p:sp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6C232008-F2C4-4DDC-909E-8BF103D79E36}"/>
              </a:ext>
            </a:extLst>
          </p:cNvPr>
          <p:cNvGrpSpPr/>
          <p:nvPr/>
        </p:nvGrpSpPr>
        <p:grpSpPr>
          <a:xfrm>
            <a:off x="577609" y="2540807"/>
            <a:ext cx="1284574" cy="2018118"/>
            <a:chOff x="6531429" y="6490032"/>
            <a:chExt cx="1284574" cy="2018118"/>
          </a:xfrm>
        </p:grpSpPr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BD0E870C-7A27-4365-B4D7-8566F5831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337991"/>
                </a:clrFrom>
                <a:clrTo>
                  <a:srgbClr val="3379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3716" y="6490032"/>
              <a:ext cx="900000" cy="900000"/>
            </a:xfrm>
            <a:prstGeom prst="rect">
              <a:avLst/>
            </a:prstGeom>
          </p:spPr>
        </p:pic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1637D57A-BC92-4CC4-A34F-FE95CF4FC0E3}"/>
                </a:ext>
              </a:extLst>
            </p:cNvPr>
            <p:cNvSpPr/>
            <p:nvPr/>
          </p:nvSpPr>
          <p:spPr>
            <a:xfrm>
              <a:off x="6531429" y="7923375"/>
              <a:ext cx="12845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Introducción</a:t>
              </a:r>
            </a:p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 suelta</a:t>
              </a:r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25E47060-A72F-4388-A1E1-2A9E1FF68370}"/>
              </a:ext>
            </a:extLst>
          </p:cNvPr>
          <p:cNvGrpSpPr/>
          <p:nvPr/>
        </p:nvGrpSpPr>
        <p:grpSpPr>
          <a:xfrm>
            <a:off x="8366616" y="2540807"/>
            <a:ext cx="1272136" cy="2018118"/>
            <a:chOff x="8226953" y="6490032"/>
            <a:chExt cx="1272136" cy="2018118"/>
          </a:xfrm>
        </p:grpSpPr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58629981-AAF4-4C93-9194-52AA522A2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337991"/>
                </a:clrFrom>
                <a:clrTo>
                  <a:srgbClr val="3379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3021" y="6490032"/>
              <a:ext cx="900000" cy="900000"/>
            </a:xfrm>
            <a:prstGeom prst="rect">
              <a:avLst/>
            </a:prstGeom>
          </p:spPr>
        </p:pic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91174967-7931-4C9F-BC37-0880EB7D3717}"/>
                </a:ext>
              </a:extLst>
            </p:cNvPr>
            <p:cNvSpPr/>
            <p:nvPr/>
          </p:nvSpPr>
          <p:spPr>
            <a:xfrm>
              <a:off x="8226953" y="7923375"/>
              <a:ext cx="12721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Corredores</a:t>
              </a:r>
            </a:p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 pasillos</a:t>
              </a:r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F2364AE2-11D3-4243-B3C8-AE72454C0095}"/>
              </a:ext>
            </a:extLst>
          </p:cNvPr>
          <p:cNvSpPr txBox="1"/>
          <p:nvPr/>
        </p:nvSpPr>
        <p:spPr>
          <a:xfrm>
            <a:off x="5459627" y="5035711"/>
            <a:ext cx="1388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/>
              <a:t>INTENCIÓN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869716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>
            <a:extLst>
              <a:ext uri="{FF2B5EF4-FFF2-40B4-BE49-F238E27FC236}">
                <a16:creationId xmlns:a16="http://schemas.microsoft.com/office/drawing/2014/main" id="{8582F945-73D9-45DF-AEF7-7031C5B58D03}"/>
              </a:ext>
            </a:extLst>
          </p:cNvPr>
          <p:cNvSpPr/>
          <p:nvPr/>
        </p:nvSpPr>
        <p:spPr>
          <a:xfrm>
            <a:off x="382738" y="5019230"/>
            <a:ext cx="1656001" cy="454449"/>
          </a:xfrm>
          <a:prstGeom prst="rect">
            <a:avLst/>
          </a:prstGeom>
          <a:solidFill>
            <a:srgbClr val="B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622AB52-06B3-442E-A2C1-64F940014A76}"/>
              </a:ext>
            </a:extLst>
          </p:cNvPr>
          <p:cNvSpPr/>
          <p:nvPr/>
        </p:nvSpPr>
        <p:spPr>
          <a:xfrm>
            <a:off x="382739" y="2308745"/>
            <a:ext cx="1656000" cy="2547928"/>
          </a:xfrm>
          <a:prstGeom prst="rect">
            <a:avLst/>
          </a:prstGeom>
          <a:solidFill>
            <a:srgbClr val="00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6C232008-F2C4-4DDC-909E-8BF103D79E36}"/>
              </a:ext>
            </a:extLst>
          </p:cNvPr>
          <p:cNvGrpSpPr/>
          <p:nvPr/>
        </p:nvGrpSpPr>
        <p:grpSpPr>
          <a:xfrm>
            <a:off x="577609" y="2540807"/>
            <a:ext cx="1284574" cy="2018118"/>
            <a:chOff x="6531429" y="6490032"/>
            <a:chExt cx="1284574" cy="2018118"/>
          </a:xfrm>
        </p:grpSpPr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BD0E870C-7A27-4365-B4D7-8566F5831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337991"/>
                </a:clrFrom>
                <a:clrTo>
                  <a:srgbClr val="3379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3716" y="6490032"/>
              <a:ext cx="900000" cy="900000"/>
            </a:xfrm>
            <a:prstGeom prst="rect">
              <a:avLst/>
            </a:prstGeom>
          </p:spPr>
        </p:pic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1637D57A-BC92-4CC4-A34F-FE95CF4FC0E3}"/>
                </a:ext>
              </a:extLst>
            </p:cNvPr>
            <p:cNvSpPr/>
            <p:nvPr/>
          </p:nvSpPr>
          <p:spPr>
            <a:xfrm>
              <a:off x="6531429" y="7923375"/>
              <a:ext cx="12845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Introducción</a:t>
              </a:r>
            </a:p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 suelta</a:t>
              </a: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2D2FCBB0-DB4F-4F95-B343-7949CD475ECD}"/>
              </a:ext>
            </a:extLst>
          </p:cNvPr>
          <p:cNvSpPr/>
          <p:nvPr/>
        </p:nvSpPr>
        <p:spPr>
          <a:xfrm>
            <a:off x="2048427" y="284404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• </a:t>
            </a:r>
            <a:r>
              <a:rPr lang="es-ES" dirty="0" err="1"/>
              <a:t>Biocontrol</a:t>
            </a:r>
            <a:r>
              <a:rPr lang="es-ES" dirty="0"/>
              <a:t>. Control biológico</a:t>
            </a:r>
          </a:p>
          <a:p>
            <a:r>
              <a:rPr lang="es-ES" dirty="0"/>
              <a:t>• Caza. Pesca Deportiva. Especies cinegéticas</a:t>
            </a:r>
          </a:p>
          <a:p>
            <a:r>
              <a:rPr lang="es-ES" dirty="0"/>
              <a:t>• Control de la erosión y paisajismo</a:t>
            </a:r>
          </a:p>
          <a:p>
            <a:r>
              <a:rPr lang="es-ES" dirty="0"/>
              <a:t>• Animales de compañía. Mascotas</a:t>
            </a:r>
          </a:p>
          <a:p>
            <a:r>
              <a:rPr lang="es-ES" dirty="0"/>
              <a:t>• Especies de terrarios y acuarios. Acuariofilia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64C0F71-BC3E-4BE1-9376-EBE0EDEDB181}"/>
              </a:ext>
            </a:extLst>
          </p:cNvPr>
          <p:cNvSpPr txBox="1"/>
          <p:nvPr/>
        </p:nvSpPr>
        <p:spPr>
          <a:xfrm>
            <a:off x="502236" y="5037531"/>
            <a:ext cx="1388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/>
              <a:t>INTENCIÓN</a:t>
            </a:r>
            <a:endParaRPr lang="es-ES" sz="2000" b="1" dirty="0"/>
          </a:p>
        </p:txBody>
      </p:sp>
      <p:pic>
        <p:nvPicPr>
          <p:cNvPr id="27" name="Picture 16" descr="Fish, Bass, Lure, Bait, Angler, Fin, Fisherman, Trout">
            <a:extLst>
              <a:ext uri="{FF2B5EF4-FFF2-40B4-BE49-F238E27FC236}">
                <a16:creationId xmlns:a16="http://schemas.microsoft.com/office/drawing/2014/main" id="{A751CC0D-5BF8-4BF3-801E-E2CCD4B91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9575" y="1316671"/>
            <a:ext cx="268969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 gineta estaba en España cuando llegaron los árabes">
            <a:extLst>
              <a:ext uri="{FF2B5EF4-FFF2-40B4-BE49-F238E27FC236}">
                <a16:creationId xmlns:a16="http://schemas.microsoft.com/office/drawing/2014/main" id="{BD1CBB02-1CD3-4A63-913A-DB57794E4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260" y="4058867"/>
            <a:ext cx="4191001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Pheasant, Males, Phasianus Colchicus, Bird, Hahn">
            <a:extLst>
              <a:ext uri="{FF2B5EF4-FFF2-40B4-BE49-F238E27FC236}">
                <a16:creationId xmlns:a16="http://schemas.microsoft.com/office/drawing/2014/main" id="{B4EA074F-1FF8-46A4-AF55-B156D72A8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549" y="4616305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2 Rectángulo">
            <a:extLst>
              <a:ext uri="{FF2B5EF4-FFF2-40B4-BE49-F238E27FC236}">
                <a16:creationId xmlns:a16="http://schemas.microsoft.com/office/drawing/2014/main" id="{AEE2484F-D9B4-457D-A9B6-369852323DE7}"/>
              </a:ext>
            </a:extLst>
          </p:cNvPr>
          <p:cNvSpPr/>
          <p:nvPr/>
        </p:nvSpPr>
        <p:spPr>
          <a:xfrm>
            <a:off x="4307324" y="4617757"/>
            <a:ext cx="1199367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es-ES" sz="1000" i="1" dirty="0" err="1"/>
              <a:t>Phasianus</a:t>
            </a:r>
            <a:r>
              <a:rPr lang="es-ES" sz="1000" i="1" dirty="0"/>
              <a:t> </a:t>
            </a:r>
            <a:r>
              <a:rPr lang="es-ES" sz="1000" i="1" dirty="0" err="1"/>
              <a:t>colchicus</a:t>
            </a:r>
            <a:endParaRPr lang="es-ES" sz="1000" i="1" dirty="0"/>
          </a:p>
        </p:txBody>
      </p:sp>
      <p:pic>
        <p:nvPicPr>
          <p:cNvPr id="44" name="Picture 14" descr="Turtle, Red Ears, Trachemys Scripta, Head, Reptile">
            <a:extLst>
              <a:ext uri="{FF2B5EF4-FFF2-40B4-BE49-F238E27FC236}">
                <a16:creationId xmlns:a16="http://schemas.microsoft.com/office/drawing/2014/main" id="{AFCE7731-6DBD-4FA8-BD4D-7358AFD0FBD1}"/>
              </a:ext>
            </a:extLst>
          </p:cNvPr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261" y="2007941"/>
            <a:ext cx="252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3 Rectángulo">
            <a:extLst>
              <a:ext uri="{FF2B5EF4-FFF2-40B4-BE49-F238E27FC236}">
                <a16:creationId xmlns:a16="http://schemas.microsoft.com/office/drawing/2014/main" id="{B5399EA3-60D4-4DCB-9BC1-8BC17C703548}"/>
              </a:ext>
            </a:extLst>
          </p:cNvPr>
          <p:cNvSpPr/>
          <p:nvPr/>
        </p:nvSpPr>
        <p:spPr>
          <a:xfrm>
            <a:off x="9294798" y="2012317"/>
            <a:ext cx="1196546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es-ES" sz="1000" i="1" dirty="0" err="1"/>
              <a:t>Trachemys</a:t>
            </a:r>
            <a:r>
              <a:rPr lang="es-ES" sz="1200" i="1" dirty="0"/>
              <a:t> </a:t>
            </a:r>
            <a:r>
              <a:rPr lang="es-ES" sz="1200" i="1" dirty="0" err="1"/>
              <a:t>scripta</a:t>
            </a:r>
            <a:endParaRPr lang="es-ES" sz="12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4124" y="992386"/>
            <a:ext cx="3060000" cy="167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67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ESCA CON GUÍA DEL SILURO AL LANCE Y PELLETS EN MEQUINENZA Y RÍO EBRO:  QUIENES SOMOS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782" y="1923790"/>
            <a:ext cx="3272400" cy="432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74" y="394484"/>
            <a:ext cx="3201888" cy="432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94F6C24-88E7-4C26-B13A-A1456EC9C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77" y="1862040"/>
            <a:ext cx="324793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Revista Pesca &amp;amp; Cia Ed. 204/ DEZ/2011 - Black Bass by lester Scalon - Issu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637" y="800421"/>
            <a:ext cx="3048000" cy="40481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288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>
            <a:extLst>
              <a:ext uri="{FF2B5EF4-FFF2-40B4-BE49-F238E27FC236}">
                <a16:creationId xmlns:a16="http://schemas.microsoft.com/office/drawing/2014/main" id="{8582F945-73D9-45DF-AEF7-7031C5B58D03}"/>
              </a:ext>
            </a:extLst>
          </p:cNvPr>
          <p:cNvSpPr/>
          <p:nvPr/>
        </p:nvSpPr>
        <p:spPr>
          <a:xfrm>
            <a:off x="382738" y="5019230"/>
            <a:ext cx="1656001" cy="454449"/>
          </a:xfrm>
          <a:prstGeom prst="rect">
            <a:avLst/>
          </a:prstGeom>
          <a:solidFill>
            <a:srgbClr val="B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622AB52-06B3-442E-A2C1-64F940014A76}"/>
              </a:ext>
            </a:extLst>
          </p:cNvPr>
          <p:cNvSpPr/>
          <p:nvPr/>
        </p:nvSpPr>
        <p:spPr>
          <a:xfrm>
            <a:off x="382739" y="2308745"/>
            <a:ext cx="1656000" cy="2547928"/>
          </a:xfrm>
          <a:prstGeom prst="rect">
            <a:avLst/>
          </a:prstGeom>
          <a:solidFill>
            <a:srgbClr val="00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6C232008-F2C4-4DDC-909E-8BF103D79E36}"/>
              </a:ext>
            </a:extLst>
          </p:cNvPr>
          <p:cNvGrpSpPr/>
          <p:nvPr/>
        </p:nvGrpSpPr>
        <p:grpSpPr>
          <a:xfrm>
            <a:off x="577609" y="2540807"/>
            <a:ext cx="1284574" cy="2018118"/>
            <a:chOff x="6531429" y="6490032"/>
            <a:chExt cx="1284574" cy="2018118"/>
          </a:xfrm>
        </p:grpSpPr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BD0E870C-7A27-4365-B4D7-8566F5831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337991"/>
                </a:clrFrom>
                <a:clrTo>
                  <a:srgbClr val="3379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3716" y="6490032"/>
              <a:ext cx="900000" cy="900000"/>
            </a:xfrm>
            <a:prstGeom prst="rect">
              <a:avLst/>
            </a:prstGeom>
          </p:spPr>
        </p:pic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1637D57A-BC92-4CC4-A34F-FE95CF4FC0E3}"/>
                </a:ext>
              </a:extLst>
            </p:cNvPr>
            <p:cNvSpPr/>
            <p:nvPr/>
          </p:nvSpPr>
          <p:spPr>
            <a:xfrm>
              <a:off x="6531429" y="7923375"/>
              <a:ext cx="12845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Introducción</a:t>
              </a:r>
            </a:p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 suelta</a:t>
              </a: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2D2FCBB0-DB4F-4F95-B343-7949CD475ECD}"/>
              </a:ext>
            </a:extLst>
          </p:cNvPr>
          <p:cNvSpPr/>
          <p:nvPr/>
        </p:nvSpPr>
        <p:spPr>
          <a:xfrm>
            <a:off x="2038056" y="325954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• Animales de compañía. Mascotas</a:t>
            </a:r>
          </a:p>
          <a:p>
            <a:r>
              <a:rPr lang="es-ES" dirty="0"/>
              <a:t>• Especies de terrarios y acuarios. Acuariofilia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64C0F71-BC3E-4BE1-9376-EBE0EDEDB181}"/>
              </a:ext>
            </a:extLst>
          </p:cNvPr>
          <p:cNvSpPr txBox="1"/>
          <p:nvPr/>
        </p:nvSpPr>
        <p:spPr>
          <a:xfrm>
            <a:off x="502236" y="5037531"/>
            <a:ext cx="1388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/>
              <a:t>INTENCIÓN</a:t>
            </a:r>
            <a:endParaRPr lang="es-ES" sz="2000" b="1" dirty="0"/>
          </a:p>
        </p:txBody>
      </p:sp>
      <p:pic>
        <p:nvPicPr>
          <p:cNvPr id="19" name="Picture 10" descr="Tendencia, Pescado, Pez De Colores, Nadar, Acuario">
            <a:extLst>
              <a:ext uri="{FF2B5EF4-FFF2-40B4-BE49-F238E27FC236}">
                <a16:creationId xmlns:a16="http://schemas.microsoft.com/office/drawing/2014/main" id="{DFEF3EFE-FF54-4985-A4E1-3F4824757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7" t="533" r="30491" b="23265"/>
          <a:stretch/>
        </p:blipFill>
        <p:spPr bwMode="auto">
          <a:xfrm>
            <a:off x="5718017" y="1465554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53B4EC4-8DF4-47D4-AECD-D0BB35F4F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4090" y="4519598"/>
            <a:ext cx="3306763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Goldfish, Pez, Acuario, Animales, Mascotas, Cola">
            <a:extLst>
              <a:ext uri="{FF2B5EF4-FFF2-40B4-BE49-F238E27FC236}">
                <a16:creationId xmlns:a16="http://schemas.microsoft.com/office/drawing/2014/main" id="{24E4B3C9-122C-4C3B-A7C3-0404464C6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-200" b="200"/>
          <a:stretch/>
        </p:blipFill>
        <p:spPr bwMode="auto">
          <a:xfrm>
            <a:off x="3753820" y="1086394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Goldfish, Escamas De Perla, Pez Rojo, Acuario">
            <a:extLst>
              <a:ext uri="{FF2B5EF4-FFF2-40B4-BE49-F238E27FC236}">
                <a16:creationId xmlns:a16="http://schemas.microsoft.com/office/drawing/2014/main" id="{943F1067-9876-46D3-852E-7DFCD7776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1" r="16771"/>
          <a:stretch/>
        </p:blipFill>
        <p:spPr bwMode="auto">
          <a:xfrm>
            <a:off x="7358860" y="96841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Submarino, Acuario, Peces, Carassius Auratus, Natación">
            <a:extLst>
              <a:ext uri="{FF2B5EF4-FFF2-40B4-BE49-F238E27FC236}">
                <a16:creationId xmlns:a16="http://schemas.microsoft.com/office/drawing/2014/main" id="{18EBF8A1-93A8-4E50-BA58-672271DB0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r="3900"/>
          <a:stretch/>
        </p:blipFill>
        <p:spPr bwMode="auto">
          <a:xfrm>
            <a:off x="5021608" y="428418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Goldfish, Pez Rojo, Pez De Colores, Naranja, Acuario">
            <a:extLst>
              <a:ext uri="{FF2B5EF4-FFF2-40B4-BE49-F238E27FC236}">
                <a16:creationId xmlns:a16="http://schemas.microsoft.com/office/drawing/2014/main" id="{B063D2E4-D3C4-4F44-9CAE-3B9141EF7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r="26963"/>
          <a:stretch/>
        </p:blipFill>
        <p:spPr bwMode="auto">
          <a:xfrm>
            <a:off x="9855269" y="245867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Los Peces, Peces De Colores, Acuario, Peces, Nadar, Mar">
            <a:extLst>
              <a:ext uri="{FF2B5EF4-FFF2-40B4-BE49-F238E27FC236}">
                <a16:creationId xmlns:a16="http://schemas.microsoft.com/office/drawing/2014/main" id="{4D10BA3F-53C6-4251-A4AB-F5897AD7D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8" t="-203" r="8388" b="203"/>
          <a:stretch/>
        </p:blipFill>
        <p:spPr bwMode="auto">
          <a:xfrm>
            <a:off x="6750304" y="345470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W Ryukin, Carassius Auratus, Peces, Blanco, Acuario">
            <a:extLst>
              <a:ext uri="{FF2B5EF4-FFF2-40B4-BE49-F238E27FC236}">
                <a16:creationId xmlns:a16="http://schemas.microsoft.com/office/drawing/2014/main" id="{5DBC190D-C9BC-48C0-8994-6023F4276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t="182" r="24237" b="-182"/>
          <a:stretch/>
        </p:blipFill>
        <p:spPr bwMode="auto">
          <a:xfrm>
            <a:off x="8822982" y="1465554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F0FD8B2C-9039-4FB2-9D62-07D218E6E623}"/>
              </a:ext>
            </a:extLst>
          </p:cNvPr>
          <p:cNvSpPr txBox="1"/>
          <p:nvPr/>
        </p:nvSpPr>
        <p:spPr>
          <a:xfrm>
            <a:off x="10460711" y="4519598"/>
            <a:ext cx="1194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</a:rPr>
              <a:t>© Enrique Baquero</a:t>
            </a:r>
          </a:p>
        </p:txBody>
      </p:sp>
    </p:spTree>
    <p:extLst>
      <p:ext uri="{BB962C8B-B14F-4D97-AF65-F5344CB8AC3E}">
        <p14:creationId xmlns:p14="http://schemas.microsoft.com/office/powerpoint/2010/main" val="331339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>
            <a:extLst>
              <a:ext uri="{FF2B5EF4-FFF2-40B4-BE49-F238E27FC236}">
                <a16:creationId xmlns:a16="http://schemas.microsoft.com/office/drawing/2014/main" id="{8582F945-73D9-45DF-AEF7-7031C5B58D03}"/>
              </a:ext>
            </a:extLst>
          </p:cNvPr>
          <p:cNvSpPr/>
          <p:nvPr/>
        </p:nvSpPr>
        <p:spPr>
          <a:xfrm>
            <a:off x="382738" y="5019230"/>
            <a:ext cx="1656001" cy="454449"/>
          </a:xfrm>
          <a:prstGeom prst="rect">
            <a:avLst/>
          </a:prstGeom>
          <a:solidFill>
            <a:srgbClr val="B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622AB52-06B3-442E-A2C1-64F940014A76}"/>
              </a:ext>
            </a:extLst>
          </p:cNvPr>
          <p:cNvSpPr/>
          <p:nvPr/>
        </p:nvSpPr>
        <p:spPr>
          <a:xfrm>
            <a:off x="382739" y="2308745"/>
            <a:ext cx="1656000" cy="2547928"/>
          </a:xfrm>
          <a:prstGeom prst="rect">
            <a:avLst/>
          </a:prstGeom>
          <a:solidFill>
            <a:srgbClr val="00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6C232008-F2C4-4DDC-909E-8BF103D79E36}"/>
              </a:ext>
            </a:extLst>
          </p:cNvPr>
          <p:cNvGrpSpPr/>
          <p:nvPr/>
        </p:nvGrpSpPr>
        <p:grpSpPr>
          <a:xfrm>
            <a:off x="577609" y="2540807"/>
            <a:ext cx="1284574" cy="2018118"/>
            <a:chOff x="6531429" y="6490032"/>
            <a:chExt cx="1284574" cy="2018118"/>
          </a:xfrm>
        </p:grpSpPr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BD0E870C-7A27-4365-B4D7-8566F5831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337991"/>
                </a:clrFrom>
                <a:clrTo>
                  <a:srgbClr val="3379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3716" y="6490032"/>
              <a:ext cx="900000" cy="900000"/>
            </a:xfrm>
            <a:prstGeom prst="rect">
              <a:avLst/>
            </a:prstGeom>
          </p:spPr>
        </p:pic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1637D57A-BC92-4CC4-A34F-FE95CF4FC0E3}"/>
                </a:ext>
              </a:extLst>
            </p:cNvPr>
            <p:cNvSpPr/>
            <p:nvPr/>
          </p:nvSpPr>
          <p:spPr>
            <a:xfrm>
              <a:off x="6531429" y="7923375"/>
              <a:ext cx="12845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Introducción</a:t>
              </a:r>
            </a:p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 suelta</a:t>
              </a: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2D2FCBB0-DB4F-4F95-B343-7949CD475ECD}"/>
              </a:ext>
            </a:extLst>
          </p:cNvPr>
          <p:cNvSpPr/>
          <p:nvPr/>
        </p:nvSpPr>
        <p:spPr>
          <a:xfrm>
            <a:off x="2038056" y="325954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• Animales de compañía. Mascotas</a:t>
            </a:r>
          </a:p>
          <a:p>
            <a:r>
              <a:rPr lang="es-ES" dirty="0"/>
              <a:t>• Especies de terrarios y acuarios. Acuariofilia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64C0F71-BC3E-4BE1-9376-EBE0EDEDB181}"/>
              </a:ext>
            </a:extLst>
          </p:cNvPr>
          <p:cNvSpPr txBox="1"/>
          <p:nvPr/>
        </p:nvSpPr>
        <p:spPr>
          <a:xfrm>
            <a:off x="502236" y="5037531"/>
            <a:ext cx="1388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/>
              <a:t>INTENCIÓN</a:t>
            </a:r>
            <a:endParaRPr lang="es-ES" sz="2000" b="1" dirty="0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1617395-0F20-485A-A35B-99295B43FF47}"/>
              </a:ext>
            </a:extLst>
          </p:cNvPr>
          <p:cNvSpPr/>
          <p:nvPr/>
        </p:nvSpPr>
        <p:spPr>
          <a:xfrm>
            <a:off x="10437047" y="3579750"/>
            <a:ext cx="1515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Pseudemis</a:t>
            </a:r>
            <a:r>
              <a:rPr lang="es-E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nelsoni</a:t>
            </a:r>
            <a:endParaRPr lang="es-E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AB1511E-59F7-4E89-9D04-CB02EAC1BD1C}"/>
              </a:ext>
            </a:extLst>
          </p:cNvPr>
          <p:cNvSpPr/>
          <p:nvPr/>
        </p:nvSpPr>
        <p:spPr>
          <a:xfrm>
            <a:off x="9855545" y="749201"/>
            <a:ext cx="20948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Trachemys</a:t>
            </a:r>
            <a:r>
              <a:rPr lang="es-E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scripta</a:t>
            </a:r>
            <a:r>
              <a:rPr lang="es-E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elegans</a:t>
            </a:r>
            <a:endParaRPr lang="es-E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35C144C2-4573-49A5-98E0-2E4EB6E0F2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04" r="9304"/>
          <a:stretch/>
        </p:blipFill>
        <p:spPr>
          <a:xfrm>
            <a:off x="6564943" y="1002331"/>
            <a:ext cx="2664000" cy="2664000"/>
          </a:xfrm>
          <a:prstGeom prst="rect">
            <a:avLst/>
          </a:prstGeom>
        </p:spPr>
      </p:pic>
      <p:pic>
        <p:nvPicPr>
          <p:cNvPr id="35" name="Picture 2" descr="Imagen relacionada">
            <a:extLst>
              <a:ext uri="{FF2B5EF4-FFF2-40B4-BE49-F238E27FC236}">
                <a16:creationId xmlns:a16="http://schemas.microsoft.com/office/drawing/2014/main" id="{B9C4AF9E-37B9-4AA8-8C0D-1E9CB5109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96" r="8696"/>
          <a:stretch/>
        </p:blipFill>
        <p:spPr bwMode="auto">
          <a:xfrm>
            <a:off x="6564943" y="3853683"/>
            <a:ext cx="2664000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16CD0216-8050-4733-8CEB-79B101ED4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3"/>
          <a:stretch/>
        </p:blipFill>
        <p:spPr bwMode="auto">
          <a:xfrm>
            <a:off x="-1" y="-30660"/>
            <a:ext cx="6908369" cy="688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 descr="Golf In The Lake, Utilice, Lago, Agua, Naturaleza, Pask">
            <a:extLst>
              <a:ext uri="{FF2B5EF4-FFF2-40B4-BE49-F238E27FC236}">
                <a16:creationId xmlns:a16="http://schemas.microsoft.com/office/drawing/2014/main" id="{D8B52707-6974-414D-AD12-164A63105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9" t="17973" r="42899" b="32490"/>
          <a:stretch/>
        </p:blipFill>
        <p:spPr bwMode="auto">
          <a:xfrm>
            <a:off x="9297608" y="1002331"/>
            <a:ext cx="2664000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Florida, Rotbauch, Orejas, Pseudemys Nelsoni, Tortuga">
            <a:extLst>
              <a:ext uri="{FF2B5EF4-FFF2-40B4-BE49-F238E27FC236}">
                <a16:creationId xmlns:a16="http://schemas.microsoft.com/office/drawing/2014/main" id="{B87F32C4-9661-4115-A8D0-53175359C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7" t="16579" r="27193" b="8662"/>
          <a:stretch/>
        </p:blipFill>
        <p:spPr bwMode="auto">
          <a:xfrm>
            <a:off x="9303470" y="3853683"/>
            <a:ext cx="2664000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19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622AB52-06B3-442E-A2C1-64F940014A76}"/>
              </a:ext>
            </a:extLst>
          </p:cNvPr>
          <p:cNvSpPr/>
          <p:nvPr/>
        </p:nvSpPr>
        <p:spPr>
          <a:xfrm>
            <a:off x="382739" y="2308745"/>
            <a:ext cx="1656000" cy="2547928"/>
          </a:xfrm>
          <a:prstGeom prst="rect">
            <a:avLst/>
          </a:prstGeom>
          <a:solidFill>
            <a:srgbClr val="00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A0691DE2-8C55-4918-9E4E-7D328676B87D}"/>
              </a:ext>
            </a:extLst>
          </p:cNvPr>
          <p:cNvGrpSpPr/>
          <p:nvPr/>
        </p:nvGrpSpPr>
        <p:grpSpPr>
          <a:xfrm>
            <a:off x="545718" y="2540807"/>
            <a:ext cx="1347096" cy="2018118"/>
            <a:chOff x="9910039" y="6490032"/>
            <a:chExt cx="1347096" cy="2018118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A1F8EA7-AF53-49B7-9A2E-18353F3A9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337991"/>
                </a:clrFrom>
                <a:clrTo>
                  <a:srgbClr val="3379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3587" y="6490032"/>
              <a:ext cx="900000" cy="900000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D5DD1C23-6FDF-49E1-BF67-042A9EA8670D}"/>
                </a:ext>
              </a:extLst>
            </p:cNvPr>
            <p:cNvSpPr/>
            <p:nvPr/>
          </p:nvSpPr>
          <p:spPr>
            <a:xfrm>
              <a:off x="9910039" y="7923375"/>
              <a:ext cx="134709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Escape, fuga</a:t>
              </a:r>
            </a:p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 huida</a:t>
              </a: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C21133D4-548A-468F-83CA-1790B6DADBE9}"/>
              </a:ext>
            </a:extLst>
          </p:cNvPr>
          <p:cNvSpPr/>
          <p:nvPr/>
        </p:nvSpPr>
        <p:spPr>
          <a:xfrm>
            <a:off x="2046445" y="242854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latin typeface="Calibri" panose="020F0502020204030204" pitchFamily="34" charset="0"/>
              </a:rPr>
              <a:t>• Ganadería, cría y agricultura</a:t>
            </a:r>
          </a:p>
          <a:p>
            <a:r>
              <a:rPr lang="es-ES" dirty="0">
                <a:latin typeface="Calibri" panose="020F0502020204030204" pitchFamily="34" charset="0"/>
              </a:rPr>
              <a:t>• Acuicultura</a:t>
            </a:r>
          </a:p>
          <a:p>
            <a:r>
              <a:rPr lang="es-ES" dirty="0">
                <a:latin typeface="Calibri" panose="020F0502020204030204" pitchFamily="34" charset="0"/>
              </a:rPr>
              <a:t>• Ornamentación. Plantas ornamentales</a:t>
            </a:r>
          </a:p>
          <a:p>
            <a:r>
              <a:rPr lang="es-ES" dirty="0">
                <a:latin typeface="Calibri" panose="020F0502020204030204" pitchFamily="34" charset="0"/>
              </a:rPr>
              <a:t>• Especies usadas como cebo vivo</a:t>
            </a:r>
          </a:p>
          <a:p>
            <a:r>
              <a:rPr lang="es-ES" dirty="0">
                <a:latin typeface="Calibri" panose="020F0502020204030204" pitchFamily="34" charset="0"/>
              </a:rPr>
              <a:t>• Animales de compañía. Mascotas</a:t>
            </a:r>
          </a:p>
          <a:p>
            <a:r>
              <a:rPr lang="es-ES" dirty="0">
                <a:latin typeface="Calibri" panose="020F0502020204030204" pitchFamily="34" charset="0"/>
              </a:rPr>
              <a:t>• Especies de terrarios y acuarios. Acuariofilia</a:t>
            </a:r>
          </a:p>
          <a:p>
            <a:r>
              <a:rPr lang="es-ES" dirty="0">
                <a:latin typeface="Calibri" panose="020F0502020204030204" pitchFamily="34" charset="0"/>
              </a:rPr>
              <a:t>• Zoológicos</a:t>
            </a:r>
          </a:p>
          <a:p>
            <a:r>
              <a:rPr lang="es-ES" dirty="0">
                <a:latin typeface="Calibri" panose="020F0502020204030204" pitchFamily="34" charset="0"/>
              </a:rPr>
              <a:t>• Jardines Botánicos</a:t>
            </a:r>
            <a:endParaRPr lang="es-ES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68EA70A-22A3-4B30-85FD-B4539CDC2DBA}"/>
              </a:ext>
            </a:extLst>
          </p:cNvPr>
          <p:cNvSpPr/>
          <p:nvPr/>
        </p:nvSpPr>
        <p:spPr>
          <a:xfrm>
            <a:off x="382738" y="5019230"/>
            <a:ext cx="1656001" cy="454449"/>
          </a:xfrm>
          <a:prstGeom prst="rect">
            <a:avLst/>
          </a:prstGeom>
          <a:solidFill>
            <a:srgbClr val="D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ADF59C2-CF59-49B4-9F97-4FEC2C1DEAC6}"/>
              </a:ext>
            </a:extLst>
          </p:cNvPr>
          <p:cNvSpPr txBox="1"/>
          <p:nvPr/>
        </p:nvSpPr>
        <p:spPr>
          <a:xfrm>
            <a:off x="502236" y="5037531"/>
            <a:ext cx="1388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/>
              <a:t>INTENCIÓN</a:t>
            </a:r>
            <a:endParaRPr lang="es-ES" sz="2000" b="1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412CB543-ABEA-44DE-A463-8C901A78B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624" y="4489731"/>
            <a:ext cx="2409125" cy="180000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C95895AB-EA9F-4DEC-B70A-A2F15B0034E8}"/>
              </a:ext>
            </a:extLst>
          </p:cNvPr>
          <p:cNvSpPr txBox="1"/>
          <p:nvPr/>
        </p:nvSpPr>
        <p:spPr>
          <a:xfrm>
            <a:off x="5646999" y="6010557"/>
            <a:ext cx="1269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© Ricardo Morán</a:t>
            </a:r>
          </a:p>
        </p:txBody>
      </p:sp>
      <p:pic>
        <p:nvPicPr>
          <p:cNvPr id="4098" name="Picture 2" descr="Cómo cuidar un Jacinto de agua en el hogar ¡Descúbrelo aquí!">
            <a:extLst>
              <a:ext uri="{FF2B5EF4-FFF2-40B4-BE49-F238E27FC236}">
                <a16:creationId xmlns:a16="http://schemas.microsoft.com/office/drawing/2014/main" id="{2BCCD7A1-56FD-449E-863E-58F6BB5EC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151" y="1259693"/>
            <a:ext cx="3659110" cy="243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joseardaiz.files.wordpress.com/2020/05/0162874.jpg?w=1400&amp;h=">
            <a:extLst>
              <a:ext uri="{FF2B5EF4-FFF2-40B4-BE49-F238E27FC236}">
                <a16:creationId xmlns:a16="http://schemas.microsoft.com/office/drawing/2014/main" id="{A5715FC7-1932-430E-9EF0-FE90B8C38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8427" y="4487556"/>
            <a:ext cx="270083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F96A3F3-D22E-464E-B1DE-ECD57FB760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1238" y="1259693"/>
            <a:ext cx="2035040" cy="18986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60C386-6E7C-4A78-B77E-DFB8F041F4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6528" y="4487555"/>
            <a:ext cx="196783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0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622AB52-06B3-442E-A2C1-64F940014A76}"/>
              </a:ext>
            </a:extLst>
          </p:cNvPr>
          <p:cNvSpPr/>
          <p:nvPr/>
        </p:nvSpPr>
        <p:spPr>
          <a:xfrm>
            <a:off x="382739" y="2308745"/>
            <a:ext cx="1656000" cy="2547928"/>
          </a:xfrm>
          <a:prstGeom prst="rect">
            <a:avLst/>
          </a:prstGeom>
          <a:solidFill>
            <a:srgbClr val="00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4B36F3C4-C24F-4B44-AD73-D2BF7DDFE4AC}"/>
              </a:ext>
            </a:extLst>
          </p:cNvPr>
          <p:cNvGrpSpPr/>
          <p:nvPr/>
        </p:nvGrpSpPr>
        <p:grpSpPr>
          <a:xfrm>
            <a:off x="471631" y="2540807"/>
            <a:ext cx="1471557" cy="2018118"/>
            <a:chOff x="5594995" y="9145167"/>
            <a:chExt cx="1471557" cy="2018118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E8D34B7-B974-4367-A2C8-51CDEDAEF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337991"/>
                </a:clrFrom>
                <a:clrTo>
                  <a:srgbClr val="3379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773" y="9145167"/>
              <a:ext cx="900000" cy="900000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7D7F0D27-D9EF-429F-B948-8CB25F6C4D37}"/>
                </a:ext>
              </a:extLst>
            </p:cNvPr>
            <p:cNvSpPr/>
            <p:nvPr/>
          </p:nvSpPr>
          <p:spPr>
            <a:xfrm>
              <a:off x="5594995" y="10824731"/>
              <a:ext cx="14715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Contaminantes</a:t>
              </a: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0F0E7C89-440E-4955-BFF8-DB48B2342082}"/>
              </a:ext>
            </a:extLst>
          </p:cNvPr>
          <p:cNvSpPr/>
          <p:nvPr/>
        </p:nvSpPr>
        <p:spPr>
          <a:xfrm>
            <a:off x="2047365" y="31210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• Comercio de mercancías contaminadas</a:t>
            </a:r>
          </a:p>
          <a:p>
            <a:r>
              <a:rPr lang="es-ES" dirty="0"/>
              <a:t>• Acuicultura</a:t>
            </a:r>
          </a:p>
          <a:p>
            <a:r>
              <a:rPr lang="es-ES" dirty="0"/>
              <a:t>• Materiales de empaquetado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5530E6B-0F34-4CA6-82CA-9DBE00F696D5}"/>
              </a:ext>
            </a:extLst>
          </p:cNvPr>
          <p:cNvSpPr/>
          <p:nvPr/>
        </p:nvSpPr>
        <p:spPr>
          <a:xfrm>
            <a:off x="382738" y="5019230"/>
            <a:ext cx="1656001" cy="454449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37941FF-9D24-4788-84E5-C660E24BB758}"/>
              </a:ext>
            </a:extLst>
          </p:cNvPr>
          <p:cNvSpPr txBox="1"/>
          <p:nvPr/>
        </p:nvSpPr>
        <p:spPr>
          <a:xfrm>
            <a:off x="502236" y="5037531"/>
            <a:ext cx="1388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/>
              <a:t>INTENCIÓN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A934A1-8301-40C7-9E6D-577CCE828D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462"/>
          <a:stretch/>
        </p:blipFill>
        <p:spPr>
          <a:xfrm>
            <a:off x="7188134" y="3859481"/>
            <a:ext cx="4608000" cy="2584847"/>
          </a:xfrm>
          <a:prstGeom prst="rect">
            <a:avLst/>
          </a:prstGeom>
        </p:spPr>
      </p:pic>
      <p:pic>
        <p:nvPicPr>
          <p:cNvPr id="13" name="Picture 10" descr="Resultado de imagen de moco de roc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" t="2089" r="-258" b="6480"/>
          <a:stretch/>
        </p:blipFill>
        <p:spPr bwMode="auto">
          <a:xfrm>
            <a:off x="7200009" y="1047627"/>
            <a:ext cx="4608000" cy="259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59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4910</TotalTime>
  <Words>367</Words>
  <Application>Microsoft Office PowerPoint</Application>
  <PresentationFormat>Panorámica</PresentationFormat>
  <Paragraphs>128</Paragraphs>
  <Slides>14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4" baseType="lpstr">
      <vt:lpstr>Calibri</vt:lpstr>
      <vt:lpstr>Arial</vt:lpstr>
      <vt:lpstr>Arial Narrow</vt:lpstr>
      <vt:lpstr>Broadway</vt:lpstr>
      <vt:lpstr>Freestyle Script</vt:lpstr>
      <vt:lpstr>Calibri Light</vt:lpstr>
      <vt:lpstr>Bahnschrift Light</vt:lpstr>
      <vt:lpstr>Bahnschrift SemiLight</vt:lpstr>
      <vt:lpstr>Bahnschrift SemiBold SemiConden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studIAS 2022</dc:title>
  <dc:creator>Rafael Miranda Ferreiro</dc:creator>
  <cp:lastModifiedBy>Rafael Miranda Ferreiro</cp:lastModifiedBy>
  <cp:revision>153</cp:revision>
  <dcterms:created xsi:type="dcterms:W3CDTF">2021-09-08T10:51:42Z</dcterms:created>
  <dcterms:modified xsi:type="dcterms:W3CDTF">2022-09-07T16:58:11Z</dcterms:modified>
</cp:coreProperties>
</file>