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2" r:id="rId2"/>
    <p:sldId id="286" r:id="rId3"/>
    <p:sldId id="285" r:id="rId4"/>
    <p:sldId id="288" r:id="rId5"/>
    <p:sldId id="290" r:id="rId6"/>
    <p:sldId id="287" r:id="rId7"/>
    <p:sldId id="281" r:id="rId8"/>
    <p:sldId id="289" r:id="rId9"/>
    <p:sldId id="291" r:id="rId10"/>
    <p:sldId id="304" r:id="rId11"/>
    <p:sldId id="292" r:id="rId12"/>
    <p:sldId id="293" r:id="rId13"/>
    <p:sldId id="294" r:id="rId14"/>
    <p:sldId id="296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5" r:id="rId24"/>
    <p:sldId id="280" r:id="rId25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Bahnschrift Light" panose="020B0502040204020203" pitchFamily="34" charset="0"/>
      <p:regular r:id="rId32"/>
    </p:embeddedFont>
    <p:embeddedFont>
      <p:font typeface="Bahnschrift SemiBold SemiConden" panose="020B0502040204020203" pitchFamily="34" charset="0"/>
      <p:bold r:id="rId33"/>
    </p:embeddedFont>
    <p:embeddedFont>
      <p:font typeface="Bahnschrift SemiLight" panose="020B0502040204020203" pitchFamily="34" charset="0"/>
      <p:regular r:id="rId34"/>
    </p:embeddedFont>
    <p:embeddedFont>
      <p:font typeface="Broadway" panose="04040905080B020205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Freestyle Script" panose="030804020302050B0404" pitchFamily="66" charset="0"/>
      <p:regular r:id="rId42"/>
    </p:embeddedFont>
    <p:embeddedFont>
      <p:font typeface="Microsoft YaHei" panose="020B0503020204020204" pitchFamily="34" charset="-122"/>
      <p:regular r:id="rId43"/>
      <p:bold r:id="rId4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2424"/>
    <a:srgbClr val="009999"/>
    <a:srgbClr val="B2CE47"/>
    <a:srgbClr val="FF5050"/>
    <a:srgbClr val="C0C0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5CAD0-4E45-466A-BA81-CA5EF6A19B4C}" type="datetimeFigureOut">
              <a:rPr lang="es-ES" smtClean="0"/>
              <a:t>07/09/2022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C27A-4CF2-461D-A69F-550A89368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45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6C27A-4CF2-461D-A69F-550A8936843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53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EC336-BC39-4716-9FA8-1D490C92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EB67A8-BF36-4764-9E9A-38A35E856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981F9-2A0E-4B4A-BE43-BB8BF5CC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380DB-821F-43B2-9C3B-DB5E96328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F57CD8-ECD2-4707-B79F-EB082885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045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841C9-BDCA-4034-ADCA-EB65CED8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B0DBFF-708F-4490-8577-A38103644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E9FED8-806E-4286-BCC9-DA732DA1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29A02B-69D9-496A-8D9D-E4525735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FD546-295C-4434-9828-36A4C350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476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772142-D6C0-41D0-8732-BBFC59C85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62D4B0-2F32-41BF-AF67-8E3A01065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20DFF1-B36D-4CAF-BC87-0730D33B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3F1D78-5CC8-47B1-A0A2-0D8945B6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5BD0A7-B027-4C58-85EE-D9803C35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305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4C0C1-1983-4567-8156-6A550268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A5916E-C627-48E0-9C4F-948339BF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240E43-E6B3-4A6E-A045-E922F002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A8A3F-5C15-4541-A369-8E57BD19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B5F57F-E4F8-43DD-8E13-12859626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342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FD8D0-F3D3-481E-AAE1-879A0F1D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ADED00-6AF8-409D-96CF-674E46A61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B8198-A385-4A41-8C4C-A2D91C4F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0A4034-98B8-436C-B14B-14DEA868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B40DBF-F6A3-44C7-8253-10CA4B64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79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ECA43-5808-4E5F-AE46-3A5AF87E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B3DDA-BAFC-44D2-9706-704A84D06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BFB30-C538-40D0-81BB-E89B29082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CCCDCF-D144-41D0-BA6F-95C949AA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B4BCA0-9CF8-4A3D-974A-78613D0C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B91A8C-9966-4640-8F81-C6AED6C4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99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C09A2-D4C1-4424-90A0-ABC2518A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8F5CB0-9991-49E5-86F7-44281C51E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CA071F-707F-47A4-B9F2-0BB37FFC3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B2B23C-674A-4184-A967-31703917C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95647F-2878-41E5-9A36-477D60D63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018B56-7D9D-4FDF-AC86-A8FBA670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E8638A-D94D-47D4-8938-C96DA9B6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EE6C45-2FF6-419F-A0EA-D8772D95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862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EAA0D-7835-446F-911C-AF459133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1248B1-2A82-4C31-A9C9-6A34D851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9877CA-96EA-4732-B0E3-2C011782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B4E491-93B3-459E-8614-0DAA28A5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392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6A77E3-3ED6-4C66-9B93-4EEA1FF6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23CFDE-145B-4625-B75F-2B93C37D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B5C9DD-E3A4-41ED-88DF-53A8CF75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872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440F0-918F-4E85-AFEC-72BEB9F6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243907-B0A9-4941-9F6D-D987D754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A5DE9E-15FF-4B5E-971C-58485DABF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188E82-BAA1-435A-932E-EBC5A7D4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1D710-6EA6-474C-A892-7E7100BE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459534-15C6-4C19-B9DE-7E57A120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63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3026A-7BE7-4705-B904-ADC5D3D3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A57E538-7636-44EE-9068-10E9C2A7A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CAC204-937F-4B83-9CAD-FD71953A4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3687A6-3617-4035-BB31-DAE3F5F6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42E44-FC8A-4F37-A132-28AB216F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11A478-CD88-4357-A769-2D4A5721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388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B1C858-6D44-45BB-ABF0-7C18DA02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FA645D-6A5B-47B5-B954-1535AA7A0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A6AC7-12FF-42C9-8E38-4D0790D4A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5F52C1-0193-4A95-AD9E-8CB8F1A27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61092F-4754-4867-9883-4E67E0E0F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005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https://youtu.be/XAyvi_ZLwg8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tif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tiff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12" Type="http://schemas.openxmlformats.org/officeDocument/2006/relationships/image" Target="../media/image19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tif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>
            <a:extLst>
              <a:ext uri="{FF2B5EF4-FFF2-40B4-BE49-F238E27FC236}">
                <a16:creationId xmlns:a16="http://schemas.microsoft.com/office/drawing/2014/main" id="{78CCF5BB-CC41-4766-A8F4-DD34DA602A6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9"/>
          <a:stretch/>
        </p:blipFill>
        <p:spPr>
          <a:xfrm flipH="1">
            <a:off x="-1" y="-8626"/>
            <a:ext cx="12192000" cy="5871339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48B8B9D-ECFE-4EC6-A6E9-20E8550D51C9}"/>
              </a:ext>
            </a:extLst>
          </p:cNvPr>
          <p:cNvSpPr txBox="1"/>
          <p:nvPr/>
        </p:nvSpPr>
        <p:spPr>
          <a:xfrm>
            <a:off x="196549" y="1892149"/>
            <a:ext cx="72825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E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species </a:t>
            </a:r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E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xóticas </a:t>
            </a:r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I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nvasoras </a:t>
            </a:r>
            <a:r>
              <a:rPr lang="es-ES" sz="5200" b="1" dirty="0">
                <a:solidFill>
                  <a:srgbClr val="00B0F0"/>
                </a:solidFill>
                <a:latin typeface="Bahnschrift Light" panose="020B0502040204020203" pitchFamily="34" charset="0"/>
              </a:rPr>
              <a:t>A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cuáticas</a:t>
            </a:r>
          </a:p>
          <a:p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 </a:t>
            </a:r>
          </a:p>
          <a:p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Impactos y gestión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88CF321-7DEA-4811-82FA-94ECAA7C3445}"/>
              </a:ext>
            </a:extLst>
          </p:cNvPr>
          <p:cNvSpPr txBox="1"/>
          <p:nvPr/>
        </p:nvSpPr>
        <p:spPr>
          <a:xfrm>
            <a:off x="317319" y="76313"/>
            <a:ext cx="3057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7-9 de Septiembre 2022  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15B43A87-8B60-4A61-9CF0-367A72CE4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5" y="5931280"/>
            <a:ext cx="895425" cy="78139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B56C432E-1F87-4BAB-8A6F-3635E9DD4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776" y="5921830"/>
            <a:ext cx="1235200" cy="720000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98751060-E4F9-4FD5-8E6F-9142848A840B}"/>
              </a:ext>
            </a:extLst>
          </p:cNvPr>
          <p:cNvGrpSpPr/>
          <p:nvPr/>
        </p:nvGrpSpPr>
        <p:grpSpPr>
          <a:xfrm>
            <a:off x="4168257" y="6044670"/>
            <a:ext cx="1284861" cy="500951"/>
            <a:chOff x="900984" y="2885088"/>
            <a:chExt cx="1284861" cy="500951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9979E417-63B9-496A-AF94-5A4554F32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984" y="2885088"/>
              <a:ext cx="612000" cy="500951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2184792A-0400-4CD2-A861-281906CC2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3845" y="2937181"/>
              <a:ext cx="612000" cy="442487"/>
            </a:xfrm>
            <a:prstGeom prst="rect">
              <a:avLst/>
            </a:prstGeom>
          </p:spPr>
        </p:pic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4C3D8C8-F9B8-4541-97E3-22B4715858C8}"/>
              </a:ext>
            </a:extLst>
          </p:cNvPr>
          <p:cNvSpPr txBox="1"/>
          <p:nvPr/>
        </p:nvSpPr>
        <p:spPr>
          <a:xfrm>
            <a:off x="5611613" y="5936948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dirty="0">
                <a:latin typeface="Arial Narrow" panose="020B0606020202030204" pitchFamily="34" charset="0"/>
              </a:rPr>
              <a:t>CON EL APOYO DE</a:t>
            </a:r>
            <a:endParaRPr lang="es-ES" sz="800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Universidad de Navarra">
            <a:extLst>
              <a:ext uri="{FF2B5EF4-FFF2-40B4-BE49-F238E27FC236}">
                <a16:creationId xmlns:a16="http://schemas.microsoft.com/office/drawing/2014/main" id="{A80280B0-87EC-4345-B8A7-3CD992DC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361" y="6096220"/>
            <a:ext cx="1260000" cy="57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83365D90-0739-4405-8AFE-207888AE5B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547" y="6149278"/>
            <a:ext cx="1260000" cy="21168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3A1F30AB-8CEA-4B8D-92A7-12BF8BF7F8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043" y="6390959"/>
            <a:ext cx="1224000" cy="29704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3CB5ED7B-FC47-4369-8730-8E18FC14D9AA}"/>
              </a:ext>
            </a:extLst>
          </p:cNvPr>
          <p:cNvSpPr txBox="1">
            <a:spLocks/>
          </p:cNvSpPr>
          <p:nvPr/>
        </p:nvSpPr>
        <p:spPr>
          <a:xfrm>
            <a:off x="296455" y="995287"/>
            <a:ext cx="11869947" cy="12153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es-ES" sz="18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Identificación y gestión de especies exóticas invasoras en la red de PPNN: refuerzo y extensión de la app “invasores”</a:t>
            </a:r>
          </a:p>
          <a:p>
            <a:pPr>
              <a:lnSpc>
                <a:spcPct val="60000"/>
              </a:lnSpc>
            </a:pPr>
            <a:endParaRPr lang="es-ES_tradnl" sz="1800" dirty="0">
              <a:solidFill>
                <a:srgbClr val="FFC000"/>
              </a:solidFill>
              <a:latin typeface="Bahnschrift SemiBold SemiConden" panose="020B0502040204020203" pitchFamily="34" charset="0"/>
            </a:endParaRPr>
          </a:p>
          <a:p>
            <a:pPr>
              <a:lnSpc>
                <a:spcPct val="60000"/>
              </a:lnSpc>
            </a:pPr>
            <a:r>
              <a:rPr lang="es-ES" sz="1800" dirty="0">
                <a:solidFill>
                  <a:srgbClr val="FFC000"/>
                </a:solidFill>
                <a:latin typeface="Broadway" panose="04040905080B02020502" pitchFamily="82" charset="0"/>
              </a:rPr>
              <a:t>CENEAM, Valsaín (Segovia)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4F260A5-343D-4B2C-B46D-CE8BB64122EF}"/>
              </a:ext>
            </a:extLst>
          </p:cNvPr>
          <p:cNvSpPr/>
          <p:nvPr/>
        </p:nvSpPr>
        <p:spPr>
          <a:xfrm>
            <a:off x="7479102" y="1871932"/>
            <a:ext cx="4390845" cy="34850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400" dirty="0">
                <a:solidFill>
                  <a:schemeClr val="tx1"/>
                </a:solidFill>
              </a:rPr>
              <a:t>Impactos</a:t>
            </a:r>
            <a:endParaRPr lang="es-E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4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591AA2F-CF39-4CC1-8210-6EAC06E361F8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2916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ecosistémicos</a:t>
            </a:r>
          </a:p>
        </p:txBody>
      </p:sp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C23E5DEA-FC22-4A23-B0F5-AD1975766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421" y="1482143"/>
            <a:ext cx="4089600" cy="5112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851DFC-748C-43F6-B5FA-4351226411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462"/>
          <a:stretch/>
        </p:blipFill>
        <p:spPr>
          <a:xfrm>
            <a:off x="6385880" y="4090072"/>
            <a:ext cx="4464000" cy="2504071"/>
          </a:xfrm>
          <a:prstGeom prst="rect">
            <a:avLst/>
          </a:prstGeom>
        </p:spPr>
      </p:pic>
      <p:pic>
        <p:nvPicPr>
          <p:cNvPr id="16" name="Picture 10" descr="Resultado de imagen de moco de roca">
            <a:extLst>
              <a:ext uri="{FF2B5EF4-FFF2-40B4-BE49-F238E27FC236}">
                <a16:creationId xmlns:a16="http://schemas.microsoft.com/office/drawing/2014/main" id="{EB8A0ACB-0387-46FA-AA43-7088491B8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2089" r="-258" b="6480"/>
          <a:stretch/>
        </p:blipFill>
        <p:spPr bwMode="auto">
          <a:xfrm>
            <a:off x="6385880" y="1482143"/>
            <a:ext cx="446948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3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E8C937B-01B0-48E6-940F-EF784D753C26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4633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Parásitos y patógenos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3BF394-D976-4C69-A5AA-E178D3902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64" y="2037910"/>
            <a:ext cx="5998292" cy="449871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169FA3A-1AF2-4A1B-8863-EF0248E64E64}"/>
              </a:ext>
            </a:extLst>
          </p:cNvPr>
          <p:cNvSpPr/>
          <p:nvPr/>
        </p:nvSpPr>
        <p:spPr>
          <a:xfrm>
            <a:off x="403063" y="6292866"/>
            <a:ext cx="2380512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 Luis Zamora - Own work, CC BY 3.0</a:t>
            </a:r>
            <a:endParaRPr lang="es-ES" sz="10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8E68825-95BF-4BB5-9E2C-2774CDC4FFB9}"/>
              </a:ext>
            </a:extLst>
          </p:cNvPr>
          <p:cNvSpPr/>
          <p:nvPr/>
        </p:nvSpPr>
        <p:spPr>
          <a:xfrm>
            <a:off x="6408856" y="1965901"/>
            <a:ext cx="402546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400" i="1" dirty="0">
                <a:latin typeface="Bahnschrift SemiLight" panose="020B0502040204020203" pitchFamily="34" charset="0"/>
              </a:rPr>
              <a:t> </a:t>
            </a:r>
            <a:r>
              <a:rPr lang="es-ES" sz="1600" dirty="0">
                <a:latin typeface="Bahnschrift SemiLight" panose="020B0502040204020203" pitchFamily="34" charset="0"/>
              </a:rPr>
              <a:t>Agente roseta </a:t>
            </a:r>
            <a:r>
              <a:rPr lang="es-ES" sz="1600" i="1" dirty="0" err="1">
                <a:latin typeface="Bahnschrift SemiLight" panose="020B0502040204020203" pitchFamily="34" charset="0"/>
              </a:rPr>
              <a:t>Sphaerothecum</a:t>
            </a:r>
            <a:r>
              <a:rPr lang="es-ES" sz="1600" i="1" dirty="0">
                <a:latin typeface="Bahnschrift SemiLight" panose="020B0502040204020203" pitchFamily="34" charset="0"/>
              </a:rPr>
              <a:t> </a:t>
            </a:r>
            <a:r>
              <a:rPr lang="es-ES" sz="1600" i="1" dirty="0" err="1">
                <a:latin typeface="Bahnschrift SemiLight" panose="020B0502040204020203" pitchFamily="34" charset="0"/>
              </a:rPr>
              <a:t>destruens</a:t>
            </a:r>
            <a:endParaRPr lang="es-ES" sz="1600" i="1" dirty="0">
              <a:latin typeface="Bahnschrift SemiLight" panose="020B0502040204020203" pitchFamily="34" charset="0"/>
            </a:endParaRPr>
          </a:p>
        </p:txBody>
      </p:sp>
      <p:pic>
        <p:nvPicPr>
          <p:cNvPr id="9" name="Picture 2" descr="http://especes-exotiques-envahissantes.fr/wp-content/uploads/2020/02/agent-rosette-2_gozlan.png">
            <a:extLst>
              <a:ext uri="{FF2B5EF4-FFF2-40B4-BE49-F238E27FC236}">
                <a16:creationId xmlns:a16="http://schemas.microsoft.com/office/drawing/2014/main" id="{00E11D11-4E76-4F83-94B6-B76F929C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723" y="2314381"/>
            <a:ext cx="4932000" cy="324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14EC05F-49DF-4CE6-A22A-D0FB1EF481EA}"/>
              </a:ext>
            </a:extLst>
          </p:cNvPr>
          <p:cNvSpPr/>
          <p:nvPr/>
        </p:nvSpPr>
        <p:spPr>
          <a:xfrm>
            <a:off x="6536722" y="5324145"/>
            <a:ext cx="2706865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 Rodolphe </a:t>
            </a:r>
            <a:r>
              <a:rPr lang="en-U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Gozlan</a:t>
            </a:r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- Own work, CC BY 3.0</a:t>
            </a:r>
            <a:endParaRPr lang="es-ES" sz="10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3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029890B-C1CE-4DB9-9E4F-93105FDEE444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4633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Parásitos y patógenos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4BB300-EED5-4D32-97BA-DA7124DB65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723" y="2315099"/>
            <a:ext cx="4489991" cy="34668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DC52B6-5CCA-4FBF-B48C-C728C6F58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65" y="2023153"/>
            <a:ext cx="5998292" cy="451347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7F09036-3328-4261-8441-2235F6401F13}"/>
              </a:ext>
            </a:extLst>
          </p:cNvPr>
          <p:cNvSpPr/>
          <p:nvPr/>
        </p:nvSpPr>
        <p:spPr>
          <a:xfrm>
            <a:off x="6408856" y="1965901"/>
            <a:ext cx="464903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400" i="1" dirty="0">
                <a:latin typeface="Bahnschrift SemiLight" panose="020B0502040204020203" pitchFamily="34" charset="0"/>
              </a:rPr>
              <a:t> </a:t>
            </a:r>
            <a:r>
              <a:rPr lang="es-ES" sz="1600" dirty="0">
                <a:latin typeface="Bahnschrift SemiLight" panose="020B0502040204020203" pitchFamily="34" charset="0"/>
              </a:rPr>
              <a:t>Hongo </a:t>
            </a:r>
            <a:r>
              <a:rPr lang="es-ES" sz="1600" dirty="0" err="1">
                <a:latin typeface="Bahnschrift SemiLight" panose="020B0502040204020203" pitchFamily="34" charset="0"/>
              </a:rPr>
              <a:t>quitridio</a:t>
            </a:r>
            <a:r>
              <a:rPr lang="es-ES" sz="1600" dirty="0">
                <a:latin typeface="Bahnschrift SemiLight" panose="020B0502040204020203" pitchFamily="34" charset="0"/>
              </a:rPr>
              <a:t> </a:t>
            </a:r>
            <a:r>
              <a:rPr lang="es-ES" sz="1600" i="1" dirty="0" err="1">
                <a:latin typeface="Bahnschrift SemiLight" panose="020B0502040204020203" pitchFamily="34" charset="0"/>
              </a:rPr>
              <a:t>Batrachochytrium</a:t>
            </a:r>
            <a:r>
              <a:rPr lang="es-ES" sz="1600" i="1" dirty="0">
                <a:latin typeface="Bahnschrift SemiLight" panose="020B0502040204020203" pitchFamily="34" charset="0"/>
              </a:rPr>
              <a:t> </a:t>
            </a:r>
            <a:r>
              <a:rPr lang="es-ES" sz="1600" i="1" dirty="0" err="1">
                <a:latin typeface="Bahnschrift SemiLight" panose="020B0502040204020203" pitchFamily="34" charset="0"/>
              </a:rPr>
              <a:t>dendrobatidis</a:t>
            </a:r>
            <a:endParaRPr lang="es-ES" sz="1600" i="1" dirty="0">
              <a:latin typeface="Bahnschrift SemiLigh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73D6FF8-F37F-4B68-90C8-2315D7AA1F09}"/>
              </a:ext>
            </a:extLst>
          </p:cNvPr>
          <p:cNvSpPr/>
          <p:nvPr/>
        </p:nvSpPr>
        <p:spPr>
          <a:xfrm>
            <a:off x="412116" y="6292866"/>
            <a:ext cx="2380512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 Forrest </a:t>
            </a:r>
            <a:r>
              <a:rPr lang="en-U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Brem</a:t>
            </a:r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 - CC BY 2.5</a:t>
            </a:r>
            <a:endParaRPr lang="es-ES" sz="10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AFBCBF3-F4C4-4A46-95AA-302D3A6CF33B}"/>
              </a:ext>
            </a:extLst>
          </p:cNvPr>
          <p:cNvSpPr/>
          <p:nvPr/>
        </p:nvSpPr>
        <p:spPr>
          <a:xfrm>
            <a:off x="6536723" y="5274586"/>
            <a:ext cx="1647610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 CSIRO - CC BY 3.0</a:t>
            </a:r>
            <a:endParaRPr lang="es-ES" sz="10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7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A300EB7-137B-40A1-901F-538479C4DF05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4633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Competencia</a:t>
            </a:r>
          </a:p>
        </p:txBody>
      </p:sp>
      <p:pic>
        <p:nvPicPr>
          <p:cNvPr id="1026" name="Picture 2" descr="Ardilla, Rojo, Roedor, Gatito De Roble, Linda, Jardín">
            <a:extLst>
              <a:ext uri="{FF2B5EF4-FFF2-40B4-BE49-F238E27FC236}">
                <a16:creationId xmlns:a16="http://schemas.microsoft.com/office/drawing/2014/main" id="{45FB9C21-EB04-472D-B18A-2E96CD1E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85" y="2458528"/>
            <a:ext cx="5039744" cy="28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dilla Gris, Madera, Animal, Ardilla, Pelo, Cola, Gris">
            <a:extLst>
              <a:ext uri="{FF2B5EF4-FFF2-40B4-BE49-F238E27FC236}">
                <a16:creationId xmlns:a16="http://schemas.microsoft.com/office/drawing/2014/main" id="{8DC62A5F-C90F-4845-B8B6-4836B66A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39" y="2458528"/>
            <a:ext cx="5039744" cy="28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5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A300EB7-137B-40A1-901F-538479C4DF05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4633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Competencia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48A50B-D2C7-42BE-A365-7C6ECD8FBF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014" y="2124891"/>
            <a:ext cx="3880871" cy="30642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561C3C1-3ABE-4D9E-AB4F-0CCA80087A2D}"/>
              </a:ext>
            </a:extLst>
          </p:cNvPr>
          <p:cNvSpPr/>
          <p:nvPr/>
        </p:nvSpPr>
        <p:spPr>
          <a:xfrm>
            <a:off x="6004634" y="4942928"/>
            <a:ext cx="256899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De Wolfgang </a:t>
            </a:r>
            <a:r>
              <a:rPr lang="en-U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Simlinger</a:t>
            </a:r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- </a:t>
            </a:r>
            <a:r>
              <a:rPr lang="en-U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Dominio</a:t>
            </a:r>
            <a:r>
              <a:rPr lang="en-U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público</a:t>
            </a:r>
            <a:endParaRPr lang="es-ES" sz="10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59BFED8-43F2-4EC8-B1FC-D7DE7FA85303}"/>
              </a:ext>
            </a:extLst>
          </p:cNvPr>
          <p:cNvSpPr/>
          <p:nvPr/>
        </p:nvSpPr>
        <p:spPr>
          <a:xfrm>
            <a:off x="9273221" y="5179190"/>
            <a:ext cx="223361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Bahnschrift SemiLight" panose="020B0502040204020203" pitchFamily="34" charset="0"/>
              </a:rPr>
              <a:t>galápago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  <a:r>
              <a:rPr lang="es-ES" sz="1600" dirty="0">
                <a:latin typeface="Bahnschrift SemiLight" panose="020B0502040204020203" pitchFamily="34" charset="0"/>
              </a:rPr>
              <a:t>leproso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</a:p>
          <a:p>
            <a:pPr algn="ctr"/>
            <a:r>
              <a:rPr lang="es-ES" sz="1600" i="1" dirty="0" err="1">
                <a:latin typeface="Bahnschrift SemiLight" panose="020B0502040204020203" pitchFamily="34" charset="0"/>
              </a:rPr>
              <a:t>Mauremys</a:t>
            </a:r>
            <a:r>
              <a:rPr lang="es-ES" sz="1600" i="1" dirty="0">
                <a:latin typeface="Bahnschrift SemiLight" panose="020B0502040204020203" pitchFamily="34" charset="0"/>
              </a:rPr>
              <a:t> leprosa</a:t>
            </a:r>
            <a:endParaRPr lang="es-ES" dirty="0">
              <a:latin typeface="Bahnschrift SemiLigh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4CDD353-8BC8-43E9-91AF-B3148AA1C624}"/>
              </a:ext>
            </a:extLst>
          </p:cNvPr>
          <p:cNvSpPr/>
          <p:nvPr/>
        </p:nvSpPr>
        <p:spPr>
          <a:xfrm>
            <a:off x="6328707" y="5188091"/>
            <a:ext cx="190148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>
                <a:latin typeface="Bahnschrift SemiLight" panose="020B0502040204020203" pitchFamily="34" charset="0"/>
              </a:rPr>
              <a:t>galápago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  <a:r>
              <a:rPr lang="es-ES" sz="1600" dirty="0">
                <a:latin typeface="Bahnschrift SemiLight" panose="020B0502040204020203" pitchFamily="34" charset="0"/>
              </a:rPr>
              <a:t>europeo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</a:p>
          <a:p>
            <a:pPr algn="ctr"/>
            <a:r>
              <a:rPr lang="es-ES" sz="1600" i="1" dirty="0" err="1">
                <a:latin typeface="Bahnschrift SemiLight" panose="020B0502040204020203" pitchFamily="34" charset="0"/>
              </a:rPr>
              <a:t>Emys</a:t>
            </a:r>
            <a:r>
              <a:rPr lang="es-ES" sz="1600" i="1" dirty="0">
                <a:latin typeface="Bahnschrift SemiLight" panose="020B0502040204020203" pitchFamily="34" charset="0"/>
              </a:rPr>
              <a:t> </a:t>
            </a:r>
            <a:r>
              <a:rPr lang="es-ES" sz="1600" i="1" dirty="0" err="1">
                <a:latin typeface="Bahnschrift SemiLight" panose="020B0502040204020203" pitchFamily="34" charset="0"/>
              </a:rPr>
              <a:t>orbicularis</a:t>
            </a:r>
            <a:endParaRPr lang="es-ES" dirty="0">
              <a:latin typeface="Bahnschrift SemiLight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798878E-B074-4489-A935-475DD6FE00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39" y="2123833"/>
            <a:ext cx="5763093" cy="306531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DDE98B0-0A01-4209-B41B-3BE115B9C5A4}"/>
              </a:ext>
            </a:extLst>
          </p:cNvPr>
          <p:cNvSpPr/>
          <p:nvPr/>
        </p:nvSpPr>
        <p:spPr>
          <a:xfrm>
            <a:off x="235194" y="4942928"/>
            <a:ext cx="2380512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De </a:t>
            </a:r>
            <a:r>
              <a:rPr lang="es-E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Grendelkhan</a:t>
            </a:r>
            <a:r>
              <a:rPr lang="es-E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- CC BY-SA 4.0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AB63DED-3206-4EA1-BC00-21A368E784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157" y="2133792"/>
            <a:ext cx="3040617" cy="305535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574D4DC-DCBB-48B5-A6AE-70A83EEBAE6A}"/>
              </a:ext>
            </a:extLst>
          </p:cNvPr>
          <p:cNvSpPr/>
          <p:nvPr/>
        </p:nvSpPr>
        <p:spPr>
          <a:xfrm>
            <a:off x="8904157" y="4942928"/>
            <a:ext cx="2313087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</a:t>
            </a:r>
            <a:r>
              <a:rPr lang="es-E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Bernard Dupont - CC BY-SA 2.0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53682F3-0895-4805-ACEB-C0371165CEC7}"/>
              </a:ext>
            </a:extLst>
          </p:cNvPr>
          <p:cNvSpPr/>
          <p:nvPr/>
        </p:nvSpPr>
        <p:spPr>
          <a:xfrm>
            <a:off x="1923168" y="5179189"/>
            <a:ext cx="223361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Bahnschrift SemiLight" panose="020B0502040204020203" pitchFamily="34" charset="0"/>
              </a:rPr>
              <a:t>galápago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  <a:r>
              <a:rPr lang="es-ES" sz="1600" dirty="0">
                <a:latin typeface="Bahnschrift SemiLight" panose="020B0502040204020203" pitchFamily="34" charset="0"/>
              </a:rPr>
              <a:t>de Florida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</a:p>
          <a:p>
            <a:pPr algn="ctr"/>
            <a:r>
              <a:rPr lang="es-ES" sz="1600" i="1" dirty="0" err="1">
                <a:latin typeface="Bahnschrift SemiLight" panose="020B0502040204020203" pitchFamily="34" charset="0"/>
              </a:rPr>
              <a:t>Trachemys</a:t>
            </a:r>
            <a:r>
              <a:rPr lang="es-ES" sz="1600" i="1" dirty="0">
                <a:latin typeface="Bahnschrift SemiLight" panose="020B0502040204020203" pitchFamily="34" charset="0"/>
              </a:rPr>
              <a:t> </a:t>
            </a:r>
            <a:r>
              <a:rPr lang="es-ES" sz="1600" i="1" dirty="0" err="1">
                <a:latin typeface="Bahnschrift SemiLight" panose="020B0502040204020203" pitchFamily="34" charset="0"/>
              </a:rPr>
              <a:t>scripta</a:t>
            </a:r>
            <a:endParaRPr lang="es-ES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2BD97FE-483B-4FAB-97C8-5575D5D97B14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427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económicos y sociales</a:t>
            </a:r>
            <a:endParaRPr lang="pt-PT" sz="2400" dirty="0">
              <a:latin typeface="Bahnschrift SemiLight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D9449B-3C20-4B74-AF02-76B5DE805A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46" y="1774471"/>
            <a:ext cx="8159079" cy="454763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5EFECC0-D199-429F-A772-BB31D7B32CF3}"/>
              </a:ext>
            </a:extLst>
          </p:cNvPr>
          <p:cNvSpPr/>
          <p:nvPr/>
        </p:nvSpPr>
        <p:spPr>
          <a:xfrm>
            <a:off x="168946" y="6076627"/>
            <a:ext cx="2519933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</a:t>
            </a:r>
            <a:r>
              <a:rPr lang="es-E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James </a:t>
            </a:r>
            <a:r>
              <a:rPr lang="es-E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Gathany</a:t>
            </a:r>
            <a:r>
              <a:rPr lang="es-E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CDC - </a:t>
            </a:r>
            <a:r>
              <a:rPr lang="es-E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Public</a:t>
            </a:r>
            <a:r>
              <a:rPr lang="es-ES" sz="10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s-ES" sz="10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Domain</a:t>
            </a:r>
            <a:endParaRPr lang="es-ES" sz="10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403A1A-675F-4C67-8942-307A13847C63}"/>
              </a:ext>
            </a:extLst>
          </p:cNvPr>
          <p:cNvSpPr/>
          <p:nvPr/>
        </p:nvSpPr>
        <p:spPr>
          <a:xfrm>
            <a:off x="8328025" y="1893761"/>
            <a:ext cx="31261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ES" sz="1600" dirty="0">
                <a:latin typeface="Bahnschrift SemiLight" panose="020B0502040204020203" pitchFamily="34" charset="0"/>
              </a:rPr>
              <a:t>Mosquito tigre </a:t>
            </a:r>
            <a:r>
              <a:rPr lang="es-ES" sz="1600" i="1" dirty="0">
                <a:latin typeface="Bahnschrift SemiLight" panose="020B0502040204020203" pitchFamily="34" charset="0"/>
              </a:rPr>
              <a:t>Aedes </a:t>
            </a:r>
            <a:r>
              <a:rPr lang="es-ES" sz="1600" i="1" dirty="0" err="1">
                <a:latin typeface="Bahnschrift SemiLight" panose="020B0502040204020203" pitchFamily="34" charset="0"/>
              </a:rPr>
              <a:t>albopictus</a:t>
            </a:r>
            <a:endParaRPr lang="es-ES" sz="1600" i="1" dirty="0">
              <a:latin typeface="Bahnschrift SemiLight" panose="020B050204020402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622FD7B-7972-4481-A61E-DC3C0C84D6B0}"/>
              </a:ext>
            </a:extLst>
          </p:cNvPr>
          <p:cNvSpPr/>
          <p:nvPr/>
        </p:nvSpPr>
        <p:spPr>
          <a:xfrm>
            <a:off x="8328025" y="2284935"/>
            <a:ext cx="2188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err="1">
                <a:latin typeface="Bahnschrift SemiLight" panose="020B0502040204020203" pitchFamily="34" charset="0"/>
              </a:rPr>
              <a:t>Chikungunya</a:t>
            </a:r>
            <a:endParaRPr lang="es-ES" sz="1600" dirty="0">
              <a:latin typeface="Bahnschrift SemiLight" panose="020B0502040204020203" pitchFamily="34" charset="0"/>
            </a:endParaRPr>
          </a:p>
          <a:p>
            <a:r>
              <a:rPr lang="es-ES" sz="1600" dirty="0">
                <a:latin typeface="Bahnschrift SemiLight" panose="020B0502040204020203" pitchFamily="34" charset="0"/>
              </a:rPr>
              <a:t>Zika </a:t>
            </a:r>
          </a:p>
          <a:p>
            <a:r>
              <a:rPr lang="es-ES" sz="1600" dirty="0">
                <a:latin typeface="Bahnschrift SemiLight" panose="020B0502040204020203" pitchFamily="34" charset="0"/>
              </a:rPr>
              <a:t>Fiebre amarilla </a:t>
            </a:r>
          </a:p>
          <a:p>
            <a:r>
              <a:rPr lang="es-ES" sz="1600" dirty="0">
                <a:latin typeface="Bahnschrift SemiLight" panose="020B0502040204020203" pitchFamily="34" charset="0"/>
              </a:rPr>
              <a:t>Dengue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282439F-8CCD-4651-9596-035E2072AF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885" y="4129721"/>
            <a:ext cx="5116672" cy="273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889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300403F-9539-4D46-8CC3-7476C0D279E3}"/>
              </a:ext>
            </a:extLst>
          </p:cNvPr>
          <p:cNvSpPr/>
          <p:nvPr/>
        </p:nvSpPr>
        <p:spPr>
          <a:xfrm>
            <a:off x="7478384" y="2992821"/>
            <a:ext cx="3363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latin typeface="Bahnschrift SemiLight" panose="020B0502040204020203" pitchFamily="34" charset="0"/>
              </a:rPr>
              <a:t>Jacinto</a:t>
            </a:r>
            <a:r>
              <a:rPr lang="fr-FR" sz="2000" dirty="0">
                <a:latin typeface="Bahnschrift SemiLight" panose="020B0502040204020203" pitchFamily="34" charset="0"/>
              </a:rPr>
              <a:t> de </a:t>
            </a:r>
            <a:r>
              <a:rPr lang="fr-FR" sz="2000" dirty="0" err="1">
                <a:latin typeface="Bahnschrift SemiLight" panose="020B0502040204020203" pitchFamily="34" charset="0"/>
              </a:rPr>
              <a:t>agua</a:t>
            </a:r>
            <a:r>
              <a:rPr lang="fr-FR" sz="2000" dirty="0">
                <a:latin typeface="Bahnschrift SemiLight" panose="020B0502040204020203" pitchFamily="34" charset="0"/>
              </a:rPr>
              <a:t> o </a:t>
            </a:r>
            <a:r>
              <a:rPr lang="fr-FR" sz="2000" dirty="0" err="1">
                <a:latin typeface="Bahnschrift SemiLight" panose="020B0502040204020203" pitchFamily="34" charset="0"/>
              </a:rPr>
              <a:t>Camalote</a:t>
            </a:r>
            <a:endParaRPr lang="fr-FR" sz="2000" dirty="0">
              <a:latin typeface="Bahnschrift SemiLight" panose="020B0502040204020203" pitchFamily="34" charset="0"/>
            </a:endParaRPr>
          </a:p>
          <a:p>
            <a:pPr algn="ctr"/>
            <a:r>
              <a:rPr lang="fr-FR" sz="2000" i="1" dirty="0" err="1">
                <a:latin typeface="Bahnschrift SemiLight" panose="020B0502040204020203" pitchFamily="34" charset="0"/>
              </a:rPr>
              <a:t>Eichhornia</a:t>
            </a:r>
            <a:r>
              <a:rPr lang="fr-FR" sz="2000" i="1" dirty="0">
                <a:latin typeface="Bahnschrift SemiLight" panose="020B0502040204020203" pitchFamily="34" charset="0"/>
              </a:rPr>
              <a:t> </a:t>
            </a:r>
            <a:r>
              <a:rPr lang="fr-FR" sz="2000" i="1" dirty="0" err="1">
                <a:latin typeface="Bahnschrift SemiLight" panose="020B0502040204020203" pitchFamily="34" charset="0"/>
              </a:rPr>
              <a:t>crassipes</a:t>
            </a:r>
            <a:endParaRPr lang="fr-FR" sz="2000" i="1" dirty="0">
              <a:latin typeface="Bahnschrift SemiLight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2AFD1F-641D-4BB4-A9A2-85D898602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510" y="315008"/>
            <a:ext cx="3101422" cy="26778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AEDB88-946A-4F77-91B2-3227F777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47" y="315008"/>
            <a:ext cx="5241247" cy="617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3CC952-CEA9-4F61-ACB7-E7F1861CC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691" y="2992821"/>
            <a:ext cx="3863975" cy="365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52EBF5-FAA9-468A-AF71-42F6EAC1E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2648" y="1116119"/>
            <a:ext cx="3985348" cy="365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AA02EE-A551-400E-B5AA-44956E0630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2110" y="2705117"/>
            <a:ext cx="3355845" cy="355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84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D2647DD-081C-40B6-AA64-1C8CD26724C4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5357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económicos y sociales</a:t>
            </a:r>
            <a:endParaRPr lang="pt-PT" sz="2400" dirty="0">
              <a:latin typeface="Bahnschrift SemiLight" panose="020B0502040204020203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C02D177-832A-4D9D-8330-77A660B4FC63}"/>
              </a:ext>
            </a:extLst>
          </p:cNvPr>
          <p:cNvSpPr/>
          <p:nvPr/>
        </p:nvSpPr>
        <p:spPr>
          <a:xfrm>
            <a:off x="8328024" y="2284935"/>
            <a:ext cx="2871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Bahnschrift SemiLight" panose="020B0502040204020203" pitchFamily="34" charset="0"/>
              </a:rPr>
              <a:t>Mejillón</a:t>
            </a:r>
            <a:r>
              <a:rPr lang="fr-FR" sz="2000" dirty="0">
                <a:latin typeface="Bahnschrift SemiLight" panose="020B0502040204020203" pitchFamily="34" charset="0"/>
              </a:rPr>
              <a:t> </a:t>
            </a:r>
            <a:r>
              <a:rPr lang="fr-FR" sz="2000" dirty="0" err="1">
                <a:latin typeface="Bahnschrift SemiLight" panose="020B0502040204020203" pitchFamily="34" charset="0"/>
              </a:rPr>
              <a:t>cebra</a:t>
            </a:r>
            <a:endParaRPr lang="fr-FR" sz="2000" dirty="0">
              <a:latin typeface="Bahnschrift SemiLight" panose="020B0502040204020203" pitchFamily="34" charset="0"/>
            </a:endParaRPr>
          </a:p>
          <a:p>
            <a:r>
              <a:rPr lang="fr-FR" sz="2000" i="1" dirty="0" err="1">
                <a:latin typeface="Bahnschrift SemiLight" panose="020B0502040204020203" pitchFamily="34" charset="0"/>
              </a:rPr>
              <a:t>Dreissena</a:t>
            </a:r>
            <a:r>
              <a:rPr lang="fr-FR" sz="2000" i="1" dirty="0">
                <a:latin typeface="Bahnschrift SemiLight" panose="020B0502040204020203" pitchFamily="34" charset="0"/>
              </a:rPr>
              <a:t> </a:t>
            </a:r>
            <a:r>
              <a:rPr lang="fr-FR" sz="2000" i="1" dirty="0" err="1">
                <a:latin typeface="Bahnschrift SemiLight" panose="020B0502040204020203" pitchFamily="34" charset="0"/>
              </a:rPr>
              <a:t>polymorpha</a:t>
            </a:r>
            <a:endParaRPr lang="fr-FR" sz="2000" i="1" dirty="0">
              <a:latin typeface="Bahnschrift SemiLight" panose="020B0502040204020203" pitchFamily="34" charset="0"/>
            </a:endParaRPr>
          </a:p>
          <a:p>
            <a:endParaRPr lang="fr-FR" sz="2000" dirty="0">
              <a:latin typeface="Bahnschrift SemiLight" panose="020B0502040204020203" pitchFamily="34" charset="0"/>
            </a:endParaRPr>
          </a:p>
          <a:p>
            <a:r>
              <a:rPr lang="fr-FR" sz="2000" dirty="0">
                <a:latin typeface="Bahnschrift SemiLight" panose="020B0502040204020203" pitchFamily="34" charset="0"/>
              </a:rPr>
              <a:t>65.000 </a:t>
            </a:r>
            <a:r>
              <a:rPr lang="fr-FR" sz="2000" dirty="0" err="1">
                <a:latin typeface="Bahnschrift SemiLight" panose="020B0502040204020203" pitchFamily="34" charset="0"/>
              </a:rPr>
              <a:t>ejemplares</a:t>
            </a:r>
            <a:r>
              <a:rPr lang="fr-FR" sz="2000" dirty="0">
                <a:latin typeface="Bahnschrift SemiLight" panose="020B0502040204020203" pitchFamily="34" charset="0"/>
              </a:rPr>
              <a:t>/m</a:t>
            </a:r>
            <a:r>
              <a:rPr lang="fr-FR" sz="2000" baseline="30000" dirty="0">
                <a:latin typeface="Bahnschrift SemiLight" panose="020B0502040204020203" pitchFamily="34" charset="0"/>
              </a:rPr>
              <a:t>2</a:t>
            </a:r>
          </a:p>
          <a:p>
            <a:r>
              <a:rPr lang="fr-FR" sz="2000" dirty="0" err="1">
                <a:latin typeface="Bahnschrift SemiLight" panose="020B0502040204020203" pitchFamily="34" charset="0"/>
              </a:rPr>
              <a:t>Reproducción</a:t>
            </a:r>
            <a:r>
              <a:rPr lang="fr-FR" sz="2000" dirty="0">
                <a:latin typeface="Bahnschrift SemiLight" panose="020B0502040204020203" pitchFamily="34" charset="0"/>
              </a:rPr>
              <a:t> &gt; 10</a:t>
            </a:r>
            <a:r>
              <a:rPr lang="fr-FR" sz="2000" baseline="30000" dirty="0">
                <a:latin typeface="Bahnschrift SemiLight" panose="020B0502040204020203" pitchFamily="34" charset="0"/>
              </a:rPr>
              <a:t>6</a:t>
            </a:r>
          </a:p>
          <a:p>
            <a:endParaRPr lang="es-ES" sz="2000" dirty="0">
              <a:latin typeface="Bahnschrift SemiLight" panose="020B0502040204020203" pitchFamily="34" charset="0"/>
            </a:endParaRPr>
          </a:p>
        </p:txBody>
      </p:sp>
      <p:pic>
        <p:nvPicPr>
          <p:cNvPr id="7" name="Picture 5" descr="E:\RF\Rafa2\Imagenes\Invasoras\DSC_0164.JPG">
            <a:extLst>
              <a:ext uri="{FF2B5EF4-FFF2-40B4-BE49-F238E27FC236}">
                <a16:creationId xmlns:a16="http://schemas.microsoft.com/office/drawing/2014/main" id="{00328805-AD1C-4792-8053-F8DF794A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302" y="2418018"/>
            <a:ext cx="2287527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:\RF\Rafa2\Imagenes\Invasoras\DSC_0189.JPG">
            <a:extLst>
              <a:ext uri="{FF2B5EF4-FFF2-40B4-BE49-F238E27FC236}">
                <a16:creationId xmlns:a16="http://schemas.microsoft.com/office/drawing/2014/main" id="{D4DE4843-91F1-4307-860F-2DF0F1417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649" y="2418018"/>
            <a:ext cx="2222170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0689562-8EAA-4ABA-AB15-05E1365F56C9}"/>
              </a:ext>
            </a:extLst>
          </p:cNvPr>
          <p:cNvSpPr/>
          <p:nvPr/>
        </p:nvSpPr>
        <p:spPr>
          <a:xfrm>
            <a:off x="1141807" y="5648483"/>
            <a:ext cx="2316823" cy="2308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9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Javier Oscoz</a:t>
            </a:r>
            <a:r>
              <a:rPr lang="en-US" sz="9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- Own work, CC BY 3.0</a:t>
            </a:r>
            <a:endParaRPr lang="es-ES" sz="9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22DDB8B-44D1-40D4-93E3-881B41D397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121" y="2414861"/>
            <a:ext cx="2268707" cy="3456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2EF075E-7F29-42B5-B1D5-EFE86E055724}"/>
              </a:ext>
            </a:extLst>
          </p:cNvPr>
          <p:cNvSpPr/>
          <p:nvPr/>
        </p:nvSpPr>
        <p:spPr>
          <a:xfrm>
            <a:off x="5757639" y="5648483"/>
            <a:ext cx="2316823" cy="2308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9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Gonzalo Moncada</a:t>
            </a:r>
            <a:r>
              <a:rPr lang="en-US" sz="9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- Own work, CC BY 3.0</a:t>
            </a:r>
            <a:endParaRPr lang="es-ES" sz="900" dirty="0">
              <a:latin typeface="Bahnschrift SemiLight" panose="020B0502040204020203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F738F4-F94C-4E4C-8088-152006736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94" y="827652"/>
            <a:ext cx="9966325" cy="508663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B1579C2-2E6A-4A66-B3C4-E4BF509E7939}"/>
              </a:ext>
            </a:extLst>
          </p:cNvPr>
          <p:cNvSpPr/>
          <p:nvPr/>
        </p:nvSpPr>
        <p:spPr>
          <a:xfrm>
            <a:off x="8328024" y="2284935"/>
            <a:ext cx="27896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latin typeface="Bahnschrift SemiLight" panose="020B0502040204020203" pitchFamily="34" charset="0"/>
              </a:rPr>
              <a:t>Mejillón</a:t>
            </a:r>
            <a:r>
              <a:rPr lang="fr-FR" sz="2000" dirty="0">
                <a:latin typeface="Bahnschrift SemiLight" panose="020B0502040204020203" pitchFamily="34" charset="0"/>
              </a:rPr>
              <a:t> </a:t>
            </a:r>
            <a:r>
              <a:rPr lang="fr-FR" sz="2000" dirty="0" err="1">
                <a:latin typeface="Bahnschrift SemiLight" panose="020B0502040204020203" pitchFamily="34" charset="0"/>
              </a:rPr>
              <a:t>cebra</a:t>
            </a:r>
            <a:endParaRPr lang="fr-FR" sz="2000" dirty="0">
              <a:latin typeface="Bahnschrift SemiLight" panose="020B0502040204020203" pitchFamily="34" charset="0"/>
            </a:endParaRPr>
          </a:p>
          <a:p>
            <a:r>
              <a:rPr lang="fr-FR" sz="2000" i="1" dirty="0" err="1">
                <a:latin typeface="Bahnschrift SemiLight" panose="020B0502040204020203" pitchFamily="34" charset="0"/>
              </a:rPr>
              <a:t>Dreissena</a:t>
            </a:r>
            <a:r>
              <a:rPr lang="fr-FR" sz="2000" i="1" dirty="0">
                <a:latin typeface="Bahnschrift SemiLight" panose="020B0502040204020203" pitchFamily="34" charset="0"/>
              </a:rPr>
              <a:t> </a:t>
            </a:r>
            <a:r>
              <a:rPr lang="fr-FR" sz="2000" i="1" dirty="0" err="1">
                <a:latin typeface="Bahnschrift SemiLight" panose="020B0502040204020203" pitchFamily="34" charset="0"/>
              </a:rPr>
              <a:t>polymorpha</a:t>
            </a:r>
            <a:endParaRPr lang="fr-FR" sz="2000" i="1" dirty="0">
              <a:latin typeface="Bahnschrift SemiLight" panose="020B0502040204020203" pitchFamily="34" charset="0"/>
            </a:endParaRPr>
          </a:p>
          <a:p>
            <a:endParaRPr lang="fr-FR" sz="2000" i="1" dirty="0">
              <a:latin typeface="Bahnschrift SemiLight" panose="020B0502040204020203" pitchFamily="34" charset="0"/>
            </a:endParaRPr>
          </a:p>
          <a:p>
            <a:r>
              <a:rPr lang="es-ES" sz="2000" dirty="0">
                <a:latin typeface="Bahnschrift SemiLight" panose="020B0502040204020203" pitchFamily="34" charset="0"/>
              </a:rPr>
              <a:t>11.6 millones de euros entre 2005 y 2009</a:t>
            </a:r>
          </a:p>
          <a:p>
            <a:endParaRPr lang="fr-FR" sz="2000" i="1" dirty="0">
              <a:latin typeface="Bahnschrift SemiLight" panose="020B0502040204020203" pitchFamily="34" charset="0"/>
            </a:endParaRPr>
          </a:p>
          <a:p>
            <a:endParaRPr lang="fr-FR" sz="2000" dirty="0">
              <a:latin typeface="Bahnschrift SemiLight" panose="020B0502040204020203" pitchFamily="34" charset="0"/>
            </a:endParaRPr>
          </a:p>
          <a:p>
            <a:endParaRPr lang="es-ES" sz="2000" dirty="0">
              <a:latin typeface="Bahnschrift SemiLight" panose="020B05020402040202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119F20-156B-4662-8486-74F728652752}"/>
              </a:ext>
            </a:extLst>
          </p:cNvPr>
          <p:cNvSpPr/>
          <p:nvPr/>
        </p:nvSpPr>
        <p:spPr>
          <a:xfrm>
            <a:off x="3207242" y="5914283"/>
            <a:ext cx="7145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Bahnschrift SemiLight" panose="020B0502040204020203" pitchFamily="34" charset="0"/>
              </a:rPr>
              <a:t>Durán C, Lanao M, Pérez L.PY, Chica C, Anadón A, </a:t>
            </a:r>
            <a:r>
              <a:rPr lang="es-ES" sz="1200" dirty="0" err="1">
                <a:latin typeface="Bahnschrift SemiLight" panose="020B0502040204020203" pitchFamily="34" charset="0"/>
              </a:rPr>
              <a:t>Touya</a:t>
            </a:r>
            <a:r>
              <a:rPr lang="es-ES" sz="1200" dirty="0">
                <a:latin typeface="Bahnschrift SemiLight" panose="020B0502040204020203" pitchFamily="34" charset="0"/>
              </a:rPr>
              <a:t> V (2012) Estimación de los costes de la invasión del mejillón cebra en la cuenca del Ebro (periodo 2005-2009). </a:t>
            </a:r>
            <a:r>
              <a:rPr lang="es-ES" sz="1200" dirty="0" err="1">
                <a:latin typeface="Bahnschrift SemiLight" panose="020B0502040204020203" pitchFamily="34" charset="0"/>
              </a:rPr>
              <a:t>Limnetica</a:t>
            </a:r>
            <a:r>
              <a:rPr lang="es-ES" sz="1200" dirty="0">
                <a:latin typeface="Bahnschrift SemiLight" panose="020B0502040204020203" pitchFamily="34" charset="0"/>
              </a:rPr>
              <a:t> 31, 213–230.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35324E9-D78F-437A-AD1A-4C54BC63239C}"/>
              </a:ext>
            </a:extLst>
          </p:cNvPr>
          <p:cNvSpPr/>
          <p:nvPr/>
        </p:nvSpPr>
        <p:spPr>
          <a:xfrm>
            <a:off x="4255847" y="997634"/>
            <a:ext cx="6639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Bahnschrift SemiLight" panose="020B0502040204020203" pitchFamily="34" charset="0"/>
              </a:rPr>
              <a:t>Costes totales (× 1000 euros) por sectores socioeconómicos.</a:t>
            </a:r>
          </a:p>
          <a:p>
            <a:r>
              <a:rPr lang="es-ES" dirty="0">
                <a:latin typeface="Bahnschrift SemiLight" panose="020B0502040204020203" pitchFamily="34" charset="0"/>
              </a:rPr>
              <a:t>Periodo 2005-2009.</a:t>
            </a:r>
          </a:p>
        </p:txBody>
      </p:sp>
    </p:spTree>
    <p:extLst>
      <p:ext uri="{BB962C8B-B14F-4D97-AF65-F5344CB8AC3E}">
        <p14:creationId xmlns:p14="http://schemas.microsoft.com/office/powerpoint/2010/main" val="47961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747612D-F470-4B82-8415-3873928AE88F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5357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económicos y sociales</a:t>
            </a:r>
            <a:endParaRPr lang="pt-PT" sz="2400" dirty="0">
              <a:latin typeface="Bahnschrift SemiLight" panose="020B0502040204020203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8702E11-5CBE-41F1-A700-7BE8B50E6101}"/>
              </a:ext>
            </a:extLst>
          </p:cNvPr>
          <p:cNvSpPr/>
          <p:nvPr/>
        </p:nvSpPr>
        <p:spPr>
          <a:xfrm>
            <a:off x="8328024" y="2284935"/>
            <a:ext cx="29616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latin typeface="Bahnschrift SemiLight" panose="020B0502040204020203" pitchFamily="34" charset="0"/>
              </a:rPr>
              <a:t>Coste anual estimado asociado a algunas de las especies exóticas introducidas en España </a:t>
            </a:r>
          </a:p>
          <a:p>
            <a:r>
              <a:rPr lang="es-ES_tradnl" sz="2000" dirty="0">
                <a:latin typeface="Bahnschrift SemiLight" panose="020B0502040204020203" pitchFamily="34" charset="0"/>
              </a:rPr>
              <a:t>(x millones de dólares)</a:t>
            </a:r>
            <a:endParaRPr lang="es-ES" sz="2000" dirty="0">
              <a:latin typeface="Bahnschrift SemiLight" panose="020B0502040204020203" pitchFamily="34" charset="0"/>
            </a:endParaRPr>
          </a:p>
          <a:p>
            <a:endParaRPr lang="fr-FR" sz="2000" i="1" dirty="0">
              <a:latin typeface="Bahnschrift SemiLight" panose="020B0502040204020203" pitchFamily="34" charset="0"/>
            </a:endParaRPr>
          </a:p>
          <a:p>
            <a:endParaRPr lang="fr-FR" sz="2000" dirty="0">
              <a:latin typeface="Bahnschrift SemiLight" panose="020B0502040204020203" pitchFamily="34" charset="0"/>
            </a:endParaRPr>
          </a:p>
          <a:p>
            <a:endParaRPr lang="es-ES" sz="2000" dirty="0">
              <a:latin typeface="Bahnschrift SemiLight" panose="020B05020402040202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48725FA-F1EA-414F-80EB-518D7478C1D0}"/>
              </a:ext>
            </a:extLst>
          </p:cNvPr>
          <p:cNvSpPr/>
          <p:nvPr/>
        </p:nvSpPr>
        <p:spPr>
          <a:xfrm>
            <a:off x="649573" y="5841859"/>
            <a:ext cx="9870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ahnschrift SemiLight" panose="020B0502040204020203" pitchFamily="34" charset="0"/>
              </a:rPr>
              <a:t>Angulo E, Ballesteros-Mejia L, </a:t>
            </a:r>
            <a:r>
              <a:rPr lang="en-US" sz="1200" dirty="0" err="1">
                <a:latin typeface="Bahnschrift SemiLight" panose="020B0502040204020203" pitchFamily="34" charset="0"/>
              </a:rPr>
              <a:t>Novoa</a:t>
            </a:r>
            <a:r>
              <a:rPr lang="en-US" sz="1200" dirty="0">
                <a:latin typeface="Bahnschrift SemiLight" panose="020B0502040204020203" pitchFamily="34" charset="0"/>
              </a:rPr>
              <a:t> A, </a:t>
            </a:r>
            <a:r>
              <a:rPr lang="en-US" sz="1200" dirty="0" err="1">
                <a:latin typeface="Bahnschrift SemiLight" panose="020B0502040204020203" pitchFamily="34" charset="0"/>
              </a:rPr>
              <a:t>Duboscq-Carra</a:t>
            </a:r>
            <a:r>
              <a:rPr lang="en-US" sz="1200" dirty="0">
                <a:latin typeface="Bahnschrift SemiLight" panose="020B0502040204020203" pitchFamily="34" charset="0"/>
              </a:rPr>
              <a:t> VG, </a:t>
            </a:r>
            <a:r>
              <a:rPr lang="en-US" sz="1200" dirty="0" err="1">
                <a:latin typeface="Bahnschrift SemiLight" panose="020B0502040204020203" pitchFamily="34" charset="0"/>
              </a:rPr>
              <a:t>Diagne</a:t>
            </a:r>
            <a:r>
              <a:rPr lang="en-US" sz="1200" dirty="0">
                <a:latin typeface="Bahnschrift SemiLight" panose="020B0502040204020203" pitchFamily="34" charset="0"/>
              </a:rPr>
              <a:t> C, </a:t>
            </a:r>
            <a:r>
              <a:rPr lang="en-US" sz="1200" dirty="0" err="1">
                <a:latin typeface="Bahnschrift SemiLight" panose="020B0502040204020203" pitchFamily="34" charset="0"/>
              </a:rPr>
              <a:t>Courchamp</a:t>
            </a:r>
            <a:r>
              <a:rPr lang="en-US" sz="1200" dirty="0">
                <a:latin typeface="Bahnschrift SemiLight" panose="020B0502040204020203" pitchFamily="34" charset="0"/>
              </a:rPr>
              <a:t> F (2021) Economic costs of invasive alien species in Spain. In: </a:t>
            </a:r>
            <a:r>
              <a:rPr lang="en-US" sz="1200" dirty="0" err="1">
                <a:latin typeface="Bahnschrift SemiLight" panose="020B0502040204020203" pitchFamily="34" charset="0"/>
              </a:rPr>
              <a:t>Zenni</a:t>
            </a:r>
            <a:r>
              <a:rPr lang="en-US" sz="1200" dirty="0">
                <a:latin typeface="Bahnschrift SemiLight" panose="020B0502040204020203" pitchFamily="34" charset="0"/>
              </a:rPr>
              <a:t> RD, McDermott S, García-</a:t>
            </a:r>
            <a:r>
              <a:rPr lang="en-US" sz="1200" dirty="0" err="1">
                <a:latin typeface="Bahnschrift SemiLight" panose="020B0502040204020203" pitchFamily="34" charset="0"/>
              </a:rPr>
              <a:t>Berthou</a:t>
            </a:r>
            <a:r>
              <a:rPr lang="en-US" sz="1200" dirty="0">
                <a:latin typeface="Bahnschrift SemiLight" panose="020B0502040204020203" pitchFamily="34" charset="0"/>
              </a:rPr>
              <a:t> E, </a:t>
            </a:r>
            <a:r>
              <a:rPr lang="en-US" sz="1200" dirty="0" err="1">
                <a:latin typeface="Bahnschrift SemiLight" panose="020B0502040204020203" pitchFamily="34" charset="0"/>
              </a:rPr>
              <a:t>Essl</a:t>
            </a:r>
            <a:r>
              <a:rPr lang="en-US" sz="1200" dirty="0">
                <a:latin typeface="Bahnschrift SemiLight" panose="020B0502040204020203" pitchFamily="34" charset="0"/>
              </a:rPr>
              <a:t> F (Eds) The economic costs of biological invasions around the world. </a:t>
            </a:r>
            <a:r>
              <a:rPr lang="en-US" sz="1200" dirty="0" err="1">
                <a:latin typeface="Bahnschrift SemiLight" panose="020B0502040204020203" pitchFamily="34" charset="0"/>
              </a:rPr>
              <a:t>NeoBiota</a:t>
            </a:r>
            <a:r>
              <a:rPr lang="en-US" sz="1200" dirty="0">
                <a:latin typeface="Bahnschrift SemiLight" panose="020B0502040204020203" pitchFamily="34" charset="0"/>
              </a:rPr>
              <a:t> 67: 267-297.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FABE8C-1A7F-4F95-9AC2-F129E9C34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28" y="116177"/>
            <a:ext cx="5446427" cy="56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FA5A67-39B9-4EE6-8851-9EB337646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A4EEA85-C015-4A60-93F4-5CB7F316CEB1}"/>
              </a:ext>
            </a:extLst>
          </p:cNvPr>
          <p:cNvSpPr txBox="1">
            <a:spLocks/>
          </p:cNvSpPr>
          <p:nvPr/>
        </p:nvSpPr>
        <p:spPr>
          <a:xfrm>
            <a:off x="1524000" y="5556340"/>
            <a:ext cx="9144000" cy="8703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¿Hasta qué punto esto es serio? </a:t>
            </a:r>
          </a:p>
        </p:txBody>
      </p:sp>
    </p:spTree>
    <p:extLst>
      <p:ext uri="{BB962C8B-B14F-4D97-AF65-F5344CB8AC3E}">
        <p14:creationId xmlns:p14="http://schemas.microsoft.com/office/powerpoint/2010/main" val="1310633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A87257B-26DB-4B36-8CA8-ADCB5B5C69BB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5357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económicos y sociales</a:t>
            </a:r>
            <a:endParaRPr lang="pt-PT" sz="2400" dirty="0">
              <a:latin typeface="Bahnschrift SemiLight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B09DC5-C410-49AE-9515-97AF599B74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13"/>
          <a:stretch/>
        </p:blipFill>
        <p:spPr>
          <a:xfrm>
            <a:off x="894087" y="897093"/>
            <a:ext cx="6397392" cy="488813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3F2253B-E0BE-4664-BA10-9CDD872E0A97}"/>
              </a:ext>
            </a:extLst>
          </p:cNvPr>
          <p:cNvSpPr/>
          <p:nvPr/>
        </p:nvSpPr>
        <p:spPr>
          <a:xfrm>
            <a:off x="8328024" y="2284935"/>
            <a:ext cx="37221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Bahnschrift SemiLight" panose="020B0502040204020203" pitchFamily="34" charset="0"/>
              </a:rPr>
              <a:t>Coste</a:t>
            </a:r>
            <a:r>
              <a:rPr lang="en-US" sz="2000" dirty="0">
                <a:latin typeface="Bahnschrift SemiLight" panose="020B0502040204020203" pitchFamily="34" charset="0"/>
              </a:rPr>
              <a:t> global </a:t>
            </a:r>
          </a:p>
          <a:p>
            <a:r>
              <a:rPr lang="en-US" sz="2000" dirty="0">
                <a:latin typeface="Bahnschrift SemiLight" panose="020B0502040204020203" pitchFamily="34" charset="0"/>
              </a:rPr>
              <a:t>1.288 mil </a:t>
            </a:r>
            <a:r>
              <a:rPr lang="en-US" sz="2000" dirty="0" err="1">
                <a:latin typeface="Bahnschrift SemiLight" panose="020B0502040204020203" pitchFamily="34" charset="0"/>
              </a:rPr>
              <a:t>millones</a:t>
            </a:r>
            <a:r>
              <a:rPr lang="en-US" sz="2000" dirty="0">
                <a:latin typeface="Bahnschrift SemiLight" panose="020B0502040204020203" pitchFamily="34" charset="0"/>
              </a:rPr>
              <a:t> </a:t>
            </a:r>
          </a:p>
          <a:p>
            <a:r>
              <a:rPr lang="en-US" sz="2000" dirty="0">
                <a:latin typeface="Bahnschrift SemiLight" panose="020B0502040204020203" pitchFamily="34" charset="0"/>
              </a:rPr>
              <a:t>162.700 </a:t>
            </a:r>
            <a:r>
              <a:rPr lang="en-US" sz="2000" dirty="0" err="1">
                <a:latin typeface="Bahnschrift SemiLight" panose="020B0502040204020203" pitchFamily="34" charset="0"/>
              </a:rPr>
              <a:t>millones</a:t>
            </a:r>
            <a:r>
              <a:rPr lang="en-US" sz="2000" dirty="0">
                <a:latin typeface="Bahnschrift SemiLight" panose="020B0502040204020203" pitchFamily="34" charset="0"/>
              </a:rPr>
              <a:t> </a:t>
            </a:r>
            <a:r>
              <a:rPr lang="en-US" sz="2000" dirty="0" err="1">
                <a:latin typeface="Bahnschrift SemiLight" panose="020B0502040204020203" pitchFamily="34" charset="0"/>
              </a:rPr>
              <a:t>en</a:t>
            </a:r>
            <a:r>
              <a:rPr lang="en-US" sz="2000" dirty="0">
                <a:latin typeface="Bahnschrift SemiLight" panose="020B0502040204020203" pitchFamily="34" charset="0"/>
              </a:rPr>
              <a:t> 2017.</a:t>
            </a:r>
            <a:endParaRPr lang="fr-FR" sz="2000" i="1" dirty="0">
              <a:latin typeface="Bahnschrift SemiLight" panose="020B0502040204020203" pitchFamily="34" charset="0"/>
            </a:endParaRPr>
          </a:p>
          <a:p>
            <a:endParaRPr lang="fr-FR" sz="2000" dirty="0">
              <a:latin typeface="Bahnschrift SemiLight" panose="020B0502040204020203" pitchFamily="34" charset="0"/>
            </a:endParaRPr>
          </a:p>
          <a:p>
            <a:endParaRPr lang="es-ES" sz="2000" dirty="0">
              <a:latin typeface="Bahnschrift SemiLight" panose="020B0502040204020203" pitchFamily="34" charset="0"/>
            </a:endParaRP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E1D2F311-B693-422F-9559-E5A8A7AB02AD}"/>
              </a:ext>
            </a:extLst>
          </p:cNvPr>
          <p:cNvSpPr/>
          <p:nvPr/>
        </p:nvSpPr>
        <p:spPr>
          <a:xfrm>
            <a:off x="649572" y="5841859"/>
            <a:ext cx="9698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Bahnschrift SemiLight" panose="020B0502040204020203" pitchFamily="34" charset="0"/>
              </a:rPr>
              <a:t>Diagne</a:t>
            </a:r>
            <a:r>
              <a:rPr lang="en-US" sz="1200" dirty="0">
                <a:latin typeface="Bahnschrift SemiLight" panose="020B0502040204020203" pitchFamily="34" charset="0"/>
              </a:rPr>
              <a:t> C, Leroy B, </a:t>
            </a:r>
            <a:r>
              <a:rPr lang="en-US" sz="1200" dirty="0" err="1">
                <a:latin typeface="Bahnschrift SemiLight" panose="020B0502040204020203" pitchFamily="34" charset="0"/>
              </a:rPr>
              <a:t>Vaissière</a:t>
            </a:r>
            <a:r>
              <a:rPr lang="en-US" sz="1200" dirty="0">
                <a:latin typeface="Bahnschrift SemiLight" panose="020B0502040204020203" pitchFamily="34" charset="0"/>
              </a:rPr>
              <a:t> AC, </a:t>
            </a:r>
            <a:r>
              <a:rPr lang="en-US" sz="1200" dirty="0" err="1">
                <a:latin typeface="Bahnschrift SemiLight" panose="020B0502040204020203" pitchFamily="34" charset="0"/>
              </a:rPr>
              <a:t>Gozlan</a:t>
            </a:r>
            <a:r>
              <a:rPr lang="en-US" sz="1200" dirty="0">
                <a:latin typeface="Bahnschrift SemiLight" panose="020B0502040204020203" pitchFamily="34" charset="0"/>
              </a:rPr>
              <a:t> RE, </a:t>
            </a:r>
            <a:r>
              <a:rPr lang="en-US" sz="1200" dirty="0" err="1">
                <a:latin typeface="Bahnschrift SemiLight" panose="020B0502040204020203" pitchFamily="34" charset="0"/>
              </a:rPr>
              <a:t>Roiz</a:t>
            </a:r>
            <a:r>
              <a:rPr lang="en-US" sz="1200" dirty="0">
                <a:latin typeface="Bahnschrift SemiLight" panose="020B0502040204020203" pitchFamily="34" charset="0"/>
              </a:rPr>
              <a:t> D, </a:t>
            </a:r>
            <a:r>
              <a:rPr lang="en-US" sz="1200" dirty="0" err="1">
                <a:latin typeface="Bahnschrift SemiLight" panose="020B0502040204020203" pitchFamily="34" charset="0"/>
              </a:rPr>
              <a:t>Jarić</a:t>
            </a:r>
            <a:r>
              <a:rPr lang="en-US" sz="1200" dirty="0">
                <a:latin typeface="Bahnschrift SemiLight" panose="020B0502040204020203" pitchFamily="34" charset="0"/>
              </a:rPr>
              <a:t> I., Salles J-M, Bradshaw CJA, </a:t>
            </a:r>
            <a:r>
              <a:rPr lang="en-US" sz="1200" dirty="0" err="1">
                <a:latin typeface="Bahnschrift SemiLight" panose="020B0502040204020203" pitchFamily="34" charset="0"/>
              </a:rPr>
              <a:t>Courchamp</a:t>
            </a:r>
            <a:r>
              <a:rPr lang="en-US" sz="1200" dirty="0">
                <a:latin typeface="Bahnschrift SemiLight" panose="020B0502040204020203" pitchFamily="34" charset="0"/>
              </a:rPr>
              <a:t> F (2021) High and rising economic costs of biological invasions worldwide. Nature, 592(7855), 571-576.</a:t>
            </a:r>
          </a:p>
          <a:p>
            <a:endParaRPr lang="en-US" sz="12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18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E8EE55C-2CF5-4347-89C2-1B9192B37A84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5357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económicos y sociales</a:t>
            </a:r>
            <a:endParaRPr lang="pt-PT" sz="2400" dirty="0">
              <a:latin typeface="Bahnschrift SemiLight" panose="020B0502040204020203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4819AEC-3731-4AD0-BAB5-8A395DEAE329}"/>
              </a:ext>
            </a:extLst>
          </p:cNvPr>
          <p:cNvSpPr/>
          <p:nvPr/>
        </p:nvSpPr>
        <p:spPr>
          <a:xfrm>
            <a:off x="8328024" y="2284935"/>
            <a:ext cx="36134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Bahnschrift SemiLight" panose="020B0502040204020203" pitchFamily="34" charset="0"/>
              </a:rPr>
              <a:t>Coste</a:t>
            </a:r>
            <a:r>
              <a:rPr lang="en-US" sz="2000" dirty="0">
                <a:latin typeface="Bahnschrift SemiLight" panose="020B0502040204020203" pitchFamily="34" charset="0"/>
              </a:rPr>
              <a:t> global </a:t>
            </a:r>
          </a:p>
          <a:p>
            <a:r>
              <a:rPr lang="en-US" sz="2000" dirty="0">
                <a:latin typeface="Bahnschrift SemiLight" panose="020B0502040204020203" pitchFamily="34" charset="0"/>
              </a:rPr>
              <a:t>345 mil </a:t>
            </a:r>
            <a:r>
              <a:rPr lang="en-US" sz="2000" dirty="0" err="1">
                <a:latin typeface="Bahnschrift SemiLight" panose="020B0502040204020203" pitchFamily="34" charset="0"/>
              </a:rPr>
              <a:t>millones</a:t>
            </a:r>
            <a:endParaRPr lang="en-US" sz="2000" dirty="0">
              <a:latin typeface="Bahnschrift SemiLight" panose="020B0502040204020203" pitchFamily="34" charset="0"/>
            </a:endParaRPr>
          </a:p>
          <a:p>
            <a:r>
              <a:rPr lang="en-US" sz="2000" dirty="0">
                <a:latin typeface="Bahnschrift SemiLight" panose="020B0502040204020203" pitchFamily="34" charset="0"/>
              </a:rPr>
              <a:t>23 mil </a:t>
            </a:r>
            <a:r>
              <a:rPr lang="en-US" sz="2000" dirty="0" err="1">
                <a:latin typeface="Bahnschrift SemiLight" panose="020B0502040204020203" pitchFamily="34" charset="0"/>
              </a:rPr>
              <a:t>millones</a:t>
            </a:r>
            <a:r>
              <a:rPr lang="en-US" sz="2000" dirty="0">
                <a:latin typeface="Bahnschrift SemiLight" panose="020B0502040204020203" pitchFamily="34" charset="0"/>
              </a:rPr>
              <a:t> </a:t>
            </a:r>
            <a:r>
              <a:rPr lang="en-US" sz="2000" dirty="0" err="1">
                <a:latin typeface="Bahnschrift SemiLight" panose="020B0502040204020203" pitchFamily="34" charset="0"/>
              </a:rPr>
              <a:t>en</a:t>
            </a:r>
            <a:r>
              <a:rPr lang="en-US" sz="2000" dirty="0">
                <a:latin typeface="Bahnschrift SemiLight" panose="020B0502040204020203" pitchFamily="34" charset="0"/>
              </a:rPr>
              <a:t> 2020.</a:t>
            </a:r>
            <a:endParaRPr lang="fr-FR" sz="2000" i="1" dirty="0">
              <a:latin typeface="Bahnschrift SemiLight" panose="020B0502040204020203" pitchFamily="34" charset="0"/>
            </a:endParaRPr>
          </a:p>
          <a:p>
            <a:endParaRPr lang="fr-FR" sz="2000" dirty="0">
              <a:latin typeface="Bahnschrift SemiLight" panose="020B0502040204020203" pitchFamily="34" charset="0"/>
            </a:endParaRPr>
          </a:p>
          <a:p>
            <a:endParaRPr lang="es-ES" sz="2000" dirty="0">
              <a:latin typeface="Bahnschrift SemiLight" panose="020B0502040204020203" pitchFamily="34" charset="0"/>
            </a:endParaRPr>
          </a:p>
        </p:txBody>
      </p:sp>
      <p:sp>
        <p:nvSpPr>
          <p:cNvPr id="7" name="8 Rectángulo">
            <a:extLst>
              <a:ext uri="{FF2B5EF4-FFF2-40B4-BE49-F238E27FC236}">
                <a16:creationId xmlns:a16="http://schemas.microsoft.com/office/drawing/2014/main" id="{38DCDFAC-8A39-4A78-B4C3-A1B0876E9849}"/>
              </a:ext>
            </a:extLst>
          </p:cNvPr>
          <p:cNvSpPr/>
          <p:nvPr/>
        </p:nvSpPr>
        <p:spPr>
          <a:xfrm>
            <a:off x="649573" y="5841859"/>
            <a:ext cx="10549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ahnschrift SemiLight" panose="020B0502040204020203" pitchFamily="34" charset="0"/>
              </a:rPr>
              <a:t>Cuthbert RN, Pattison Z, Taylor NG, </a:t>
            </a:r>
            <a:r>
              <a:rPr lang="en-US" sz="1200" dirty="0" err="1">
                <a:latin typeface="Bahnschrift SemiLight" panose="020B0502040204020203" pitchFamily="34" charset="0"/>
              </a:rPr>
              <a:t>Verbrugge</a:t>
            </a:r>
            <a:r>
              <a:rPr lang="en-US" sz="1200" dirty="0">
                <a:latin typeface="Bahnschrift SemiLight" panose="020B0502040204020203" pitchFamily="34" charset="0"/>
              </a:rPr>
              <a:t> L, </a:t>
            </a:r>
            <a:r>
              <a:rPr lang="en-US" sz="1200" dirty="0" err="1">
                <a:latin typeface="Bahnschrift SemiLight" panose="020B0502040204020203" pitchFamily="34" charset="0"/>
              </a:rPr>
              <a:t>Diagne</a:t>
            </a:r>
            <a:r>
              <a:rPr lang="en-US" sz="1200" dirty="0">
                <a:latin typeface="Bahnschrift SemiLight" panose="020B0502040204020203" pitchFamily="34" charset="0"/>
              </a:rPr>
              <a:t> C, Ahmed DA, ... </a:t>
            </a:r>
            <a:r>
              <a:rPr lang="en-US" sz="1200" dirty="0" err="1">
                <a:latin typeface="Bahnschrift SemiLight" panose="020B0502040204020203" pitchFamily="34" charset="0"/>
              </a:rPr>
              <a:t>Courchamp</a:t>
            </a:r>
            <a:r>
              <a:rPr lang="en-US" sz="1200" dirty="0">
                <a:latin typeface="Bahnschrift SemiLight" panose="020B0502040204020203" pitchFamily="34" charset="0"/>
              </a:rPr>
              <a:t> F (2021) Global economic costs of aquatic invasive alien species. Science of the Total Environment, 145238.</a:t>
            </a:r>
          </a:p>
        </p:txBody>
      </p:sp>
      <p:pic>
        <p:nvPicPr>
          <p:cNvPr id="8" name="Picture 2" descr="https://ars.els-cdn.com/content/image/1-s2.0-S0048969721003041-ga1_lrg.jpg">
            <a:extLst>
              <a:ext uri="{FF2B5EF4-FFF2-40B4-BE49-F238E27FC236}">
                <a16:creationId xmlns:a16="http://schemas.microsoft.com/office/drawing/2014/main" id="{F324A900-7B0E-42CD-94F0-8B75D0ED7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353" y="1046954"/>
            <a:ext cx="6040938" cy="45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28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591AA2F-CF39-4CC1-8210-6EAC06E361F8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2916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2400" dirty="0">
                <a:latin typeface="Bahnschrift SemiLight" panose="020B0502040204020203" pitchFamily="34" charset="0"/>
              </a:rPr>
              <a:t>Extinción por depredación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Hibridación introgresiva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ecosistémicos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Parásitos y patógenos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Competencia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económicos y sociales</a:t>
            </a:r>
            <a:endParaRPr lang="pt-PT" sz="2400" dirty="0">
              <a:latin typeface="Bahnschrift SemiLight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D2E3D1-D18F-46C3-B7B1-E4664F53DB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097" y="4980750"/>
            <a:ext cx="1581009" cy="144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0B1343-2A8D-4A4D-BBD8-A782B4B5FF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44" y="4980750"/>
            <a:ext cx="1495537" cy="144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A70468-3407-4A70-B5A4-9258FB4441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208" y="4980750"/>
            <a:ext cx="1580390" cy="144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37AC73-94FA-4899-B2CD-EB2F3E1D20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700" y="4980750"/>
            <a:ext cx="1549695" cy="144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A7F7CB-A5D1-45D8-B1CA-F7EEC4009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8497" y="4970906"/>
            <a:ext cx="1627347" cy="144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904735-874E-432B-8AA8-2F612D19E05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946" y="4970906"/>
            <a:ext cx="1444028" cy="1440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C21142F-BCF9-4B15-B74B-EF901122DB63}"/>
              </a:ext>
            </a:extLst>
          </p:cNvPr>
          <p:cNvSpPr txBox="1"/>
          <p:nvPr/>
        </p:nvSpPr>
        <p:spPr>
          <a:xfrm>
            <a:off x="2801668" y="3429000"/>
            <a:ext cx="6588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SemiLight" panose="020B0502040204020203" pitchFamily="34" charset="0"/>
              </a:rPr>
              <a:t>¿De verdad es serio?</a:t>
            </a:r>
            <a:endParaRPr lang="es-ES" sz="5400" dirty="0">
              <a:solidFill>
                <a:schemeClr val="tx1">
                  <a:lumMod val="50000"/>
                  <a:lumOff val="50000"/>
                </a:schemeClr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01AF6670-EB49-4515-88A7-4A32B4814B6F}"/>
              </a:ext>
            </a:extLst>
          </p:cNvPr>
          <p:cNvSpPr txBox="1"/>
          <p:nvPr/>
        </p:nvSpPr>
        <p:spPr>
          <a:xfrm>
            <a:off x="4500851" y="2644170"/>
            <a:ext cx="31902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600" dirty="0">
                <a:latin typeface="Bahnschrift SemiLight" panose="020B0502040204020203" pitchFamily="34" charset="0"/>
              </a:rPr>
              <a:t>Lo es</a:t>
            </a:r>
            <a:endParaRPr lang="es-ES" sz="9600" dirty="0"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87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9DFA24-9DA5-4FB8-86B2-735525A9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2447"/>
            <a:ext cx="12192000" cy="50540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B81533-028C-4A11-BCE1-DB10AF806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10" y="5872985"/>
            <a:ext cx="1235200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11CAD5-73D8-4CA3-8165-B461DD463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892" y="5862440"/>
            <a:ext cx="879606" cy="7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9657781-87E7-4264-AA6C-4A91F8E22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34" y="5872985"/>
            <a:ext cx="995825" cy="720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F4F8FEF-FC07-4DBB-B2B2-F896E8D677CE}"/>
              </a:ext>
            </a:extLst>
          </p:cNvPr>
          <p:cNvSpPr txBox="1"/>
          <p:nvPr/>
        </p:nvSpPr>
        <p:spPr>
          <a:xfrm>
            <a:off x="7114436" y="6006996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dirty="0">
                <a:latin typeface="Arial Narrow" panose="020B0606020202030204" pitchFamily="34" charset="0"/>
              </a:rPr>
              <a:t>CON EL APOYO DE</a:t>
            </a:r>
            <a:endParaRPr lang="es-ES" sz="800" dirty="0">
              <a:latin typeface="Arial Narrow" panose="020B060602020203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5058A07-81CD-4EC2-819A-0C3C9D2DC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407" y="6123299"/>
            <a:ext cx="2853496" cy="4793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C4B7BB-6DC3-4464-9FD0-EC4449CEA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683" y="6123299"/>
            <a:ext cx="1935388" cy="469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BEC91DD-3D23-4F88-BD84-9B53AF8F7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91" y="5932879"/>
            <a:ext cx="1283211" cy="57912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0AF4907-667F-4D79-AB06-C1AFFEC783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6" y="5835914"/>
            <a:ext cx="839895" cy="74024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0743C08-7BE0-4D07-93FF-0C3DAA840F1E}"/>
              </a:ext>
            </a:extLst>
          </p:cNvPr>
          <p:cNvSpPr txBox="1"/>
          <p:nvPr/>
        </p:nvSpPr>
        <p:spPr>
          <a:xfrm>
            <a:off x="3705094" y="1186248"/>
            <a:ext cx="4235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600" dirty="0">
                <a:latin typeface="Freestyle Script" panose="030804020302050B0404" pitchFamily="66" charset="0"/>
              </a:rPr>
              <a:t>GRACIAS!!</a:t>
            </a:r>
            <a:endParaRPr lang="es-ES" sz="96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2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419AFE89-A3A9-46DF-B726-B685C4A8F355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2916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2400" dirty="0">
                <a:latin typeface="Bahnschrift SemiLight" panose="020B0502040204020203" pitchFamily="34" charset="0"/>
              </a:rPr>
              <a:t>Extinción por depredación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Hibridación introgresiva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ecosistémicos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Parásitos y patógenos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Competencia</a:t>
            </a:r>
          </a:p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Efectos económicos y sociales</a:t>
            </a:r>
            <a:endParaRPr lang="pt-PT" sz="2400" dirty="0">
              <a:latin typeface="Bahnschrift SemiLight" panose="020B0502040204020203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4D0D38CF-E13C-4434-9F8F-7F1BE82B00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097" y="4980750"/>
            <a:ext cx="1581009" cy="14400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DE8F20B-B807-48D9-9359-ED627FCC29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44" y="4980750"/>
            <a:ext cx="1495537" cy="1440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FB41EE6-8F1A-4453-9848-C4F82A51005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208" y="4980750"/>
            <a:ext cx="1580390" cy="144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3A31226-5D97-4213-95F0-BB6E122F7B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700" y="4980750"/>
            <a:ext cx="1549695" cy="14400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55AB858-E31A-44CF-9222-EFF89EEDBF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8497" y="4970906"/>
            <a:ext cx="1627347" cy="14400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08358251-953A-48AC-A2EA-7D6DF3D135E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6946" y="4970906"/>
            <a:ext cx="1444028" cy="1440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BC6B9B4-E045-430C-BD25-3DEFAC4001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3CB1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44" y="2693213"/>
            <a:ext cx="2160000" cy="2160000"/>
          </a:xfrm>
          <a:prstGeom prst="rect">
            <a:avLst/>
          </a:prstGeom>
          <a:ln>
            <a:noFill/>
          </a:ln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F4CB76B-CC66-48C3-BE30-D40403BDA4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3CB1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739" y="2693213"/>
            <a:ext cx="2160000" cy="2160000"/>
          </a:xfrm>
          <a:prstGeom prst="rect">
            <a:avLst/>
          </a:prstGeom>
          <a:ln>
            <a:noFill/>
          </a:ln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7F3A105-9648-4405-9A26-24F2B18E2E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3CB1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034" y="2693213"/>
            <a:ext cx="2160000" cy="21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7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EBF5F-E34A-4194-8B8A-23D701D8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06" y="1058348"/>
            <a:ext cx="3060700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Cat, Young Animal, Curious, Wildcat, Animal">
            <a:extLst>
              <a:ext uri="{FF2B5EF4-FFF2-40B4-BE49-F238E27FC236}">
                <a16:creationId xmlns:a16="http://schemas.microsoft.com/office/drawing/2014/main" id="{9EFFB2D9-B537-4E42-B54B-024743A17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r="45448"/>
          <a:stretch/>
        </p:blipFill>
        <p:spPr bwMode="auto">
          <a:xfrm>
            <a:off x="689403" y="3295135"/>
            <a:ext cx="1943132" cy="31237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6267984-532B-4609-8FCB-84E381FC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628" y="2176742"/>
            <a:ext cx="4735040" cy="439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AB5F7E2-9ECC-4162-A004-2BD343AF4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1296" y="3713350"/>
            <a:ext cx="3999102" cy="28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48C47C-71B0-45B3-9E6C-A92DADBF7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854" y="1644272"/>
            <a:ext cx="3526544" cy="124996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D5194E7-6538-4DCC-BBDF-6B6309D51A75}"/>
              </a:ext>
            </a:extLst>
          </p:cNvPr>
          <p:cNvSpPr/>
          <p:nvPr/>
        </p:nvSpPr>
        <p:spPr>
          <a:xfrm>
            <a:off x="3255034" y="1277031"/>
            <a:ext cx="4198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Wanless</a:t>
            </a:r>
            <a:r>
              <a:rPr lang="en-US" sz="900" dirty="0"/>
              <a:t>, R. M., Angel, A., Cuthbert, R. J., Hilton, G. M., &amp; Ryan, P. G. (2007). Can predation by invasive mice drive seabird extinctions?. Biology letters, 3(3), 241-244.</a:t>
            </a:r>
            <a:endParaRPr lang="es-ES" sz="9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79C461E-5C1B-4A18-AD74-41534566DBAE}"/>
              </a:ext>
            </a:extLst>
          </p:cNvPr>
          <p:cNvSpPr/>
          <p:nvPr/>
        </p:nvSpPr>
        <p:spPr>
          <a:xfrm>
            <a:off x="2866942" y="3261993"/>
            <a:ext cx="42657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/>
              <a:t>Medina FM, </a:t>
            </a:r>
            <a:r>
              <a:rPr lang="es-ES" sz="900" dirty="0" err="1"/>
              <a:t>Bonnaud</a:t>
            </a:r>
            <a:r>
              <a:rPr lang="es-ES" sz="900" dirty="0"/>
              <a:t> E, Vidal E, </a:t>
            </a:r>
            <a:r>
              <a:rPr lang="es-ES" sz="900" dirty="0" err="1"/>
              <a:t>Tershy</a:t>
            </a:r>
            <a:r>
              <a:rPr lang="es-ES" sz="900" dirty="0"/>
              <a:t> BR, Zavaleta ES, Josh </a:t>
            </a:r>
            <a:r>
              <a:rPr lang="es-ES" sz="900" dirty="0" err="1"/>
              <a:t>Donlan</a:t>
            </a:r>
            <a:r>
              <a:rPr lang="es-ES" sz="900" dirty="0"/>
              <a:t> C ...  Nogales M (2011). A global </a:t>
            </a:r>
            <a:r>
              <a:rPr lang="es-ES" sz="900" dirty="0" err="1"/>
              <a:t>review</a:t>
            </a:r>
            <a:r>
              <a:rPr lang="es-ES" sz="900" dirty="0"/>
              <a:t> </a:t>
            </a:r>
            <a:r>
              <a:rPr lang="es-ES" sz="900" dirty="0" err="1"/>
              <a:t>of</a:t>
            </a:r>
            <a:r>
              <a:rPr lang="es-ES" sz="900" dirty="0"/>
              <a:t> </a:t>
            </a:r>
            <a:r>
              <a:rPr lang="es-ES" sz="900" dirty="0" err="1"/>
              <a:t>the</a:t>
            </a:r>
            <a:r>
              <a:rPr lang="es-ES" sz="900" dirty="0"/>
              <a:t> </a:t>
            </a:r>
            <a:r>
              <a:rPr lang="es-ES" sz="900" dirty="0" err="1"/>
              <a:t>impacts</a:t>
            </a:r>
            <a:r>
              <a:rPr lang="es-ES" sz="900" dirty="0"/>
              <a:t> </a:t>
            </a:r>
            <a:r>
              <a:rPr lang="es-ES" sz="900" dirty="0" err="1"/>
              <a:t>of</a:t>
            </a:r>
            <a:r>
              <a:rPr lang="es-ES" sz="900" dirty="0"/>
              <a:t> </a:t>
            </a:r>
            <a:r>
              <a:rPr lang="es-ES" sz="900" dirty="0" err="1"/>
              <a:t>invasive</a:t>
            </a:r>
            <a:r>
              <a:rPr lang="es-ES" sz="900" dirty="0"/>
              <a:t> </a:t>
            </a:r>
            <a:r>
              <a:rPr lang="es-ES" sz="900" dirty="0" err="1"/>
              <a:t>cats</a:t>
            </a:r>
            <a:r>
              <a:rPr lang="es-ES" sz="900" dirty="0"/>
              <a:t> </a:t>
            </a:r>
            <a:r>
              <a:rPr lang="es-ES" sz="900" dirty="0" err="1"/>
              <a:t>on</a:t>
            </a:r>
            <a:r>
              <a:rPr lang="es-ES" sz="900" dirty="0"/>
              <a:t> </a:t>
            </a:r>
            <a:r>
              <a:rPr lang="es-ES" sz="900" dirty="0" err="1"/>
              <a:t>island</a:t>
            </a:r>
            <a:r>
              <a:rPr lang="es-ES" sz="900" dirty="0"/>
              <a:t> </a:t>
            </a:r>
            <a:r>
              <a:rPr lang="es-ES" sz="900" dirty="0" err="1"/>
              <a:t>endangered</a:t>
            </a:r>
            <a:r>
              <a:rPr lang="es-ES" sz="900" dirty="0"/>
              <a:t> </a:t>
            </a:r>
            <a:r>
              <a:rPr lang="es-ES" sz="900" dirty="0" err="1"/>
              <a:t>vertebrates</a:t>
            </a:r>
            <a:r>
              <a:rPr lang="es-ES" sz="900" dirty="0"/>
              <a:t>. Global Change </a:t>
            </a:r>
            <a:r>
              <a:rPr lang="es-ES" sz="900" dirty="0" err="1"/>
              <a:t>Biology</a:t>
            </a:r>
            <a:r>
              <a:rPr lang="es-ES" sz="900" dirty="0"/>
              <a:t>, 17(11), 3503-3510.</a:t>
            </a:r>
          </a:p>
        </p:txBody>
      </p:sp>
    </p:spTree>
    <p:extLst>
      <p:ext uri="{BB962C8B-B14F-4D97-AF65-F5344CB8AC3E}">
        <p14:creationId xmlns:p14="http://schemas.microsoft.com/office/powerpoint/2010/main" val="395009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D0A1709-23D1-4C5E-BF4D-868D2B2E6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7" y="1850111"/>
            <a:ext cx="332105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 Rectángulo">
            <a:extLst>
              <a:ext uri="{FF2B5EF4-FFF2-40B4-BE49-F238E27FC236}">
                <a16:creationId xmlns:a16="http://schemas.microsoft.com/office/drawing/2014/main" id="{4B4F4DED-32B8-4079-B782-9E71D452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315" y="5868887"/>
            <a:ext cx="2217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altLang="es-ES" sz="1200" i="1" dirty="0" err="1"/>
              <a:t>Xenicus</a:t>
            </a:r>
            <a:r>
              <a:rPr lang="es-ES" altLang="es-ES" sz="1200" i="1" dirty="0"/>
              <a:t> </a:t>
            </a:r>
            <a:r>
              <a:rPr lang="es-ES" altLang="es-ES" sz="1200" i="1" dirty="0" err="1"/>
              <a:t>lyalli</a:t>
            </a:r>
            <a:r>
              <a:rPr lang="es-ES" altLang="es-ES" sz="1200" i="1" dirty="0"/>
              <a:t> (Rothschild, 1894)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F87769-C79A-497D-AD95-6014EF397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950" y="2667381"/>
            <a:ext cx="4102100" cy="307657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EDA90B7-5FE9-413F-A342-865554076A4B}"/>
              </a:ext>
            </a:extLst>
          </p:cNvPr>
          <p:cNvSpPr/>
          <p:nvPr/>
        </p:nvSpPr>
        <p:spPr>
          <a:xfrm>
            <a:off x="4044950" y="5533632"/>
            <a:ext cx="1171575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800" dirty="0" err="1"/>
              <a:t>LawrieM</a:t>
            </a:r>
            <a:r>
              <a:rPr lang="en-US" sz="800" dirty="0"/>
              <a:t> - CC BY-SA 3.0</a:t>
            </a:r>
            <a:endParaRPr lang="es-ES" sz="8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5AE0C92-587D-433B-8526-D7EEEC32A716}"/>
              </a:ext>
            </a:extLst>
          </p:cNvPr>
          <p:cNvSpPr txBox="1"/>
          <p:nvPr/>
        </p:nvSpPr>
        <p:spPr>
          <a:xfrm>
            <a:off x="4034574" y="2662261"/>
            <a:ext cx="998991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s-ES_tradnl" sz="1000" dirty="0"/>
              <a:t>Stephens </a:t>
            </a:r>
            <a:r>
              <a:rPr lang="es-ES_tradnl" sz="1000" dirty="0" err="1"/>
              <a:t>island</a:t>
            </a:r>
            <a:endParaRPr lang="es-ES" sz="1000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32854C2-B6F3-4D99-A8D1-55E1033AB572}"/>
              </a:ext>
            </a:extLst>
          </p:cNvPr>
          <p:cNvGrpSpPr/>
          <p:nvPr/>
        </p:nvGrpSpPr>
        <p:grpSpPr>
          <a:xfrm>
            <a:off x="4780374" y="-4435"/>
            <a:ext cx="7401250" cy="5378692"/>
            <a:chOff x="4780374" y="-4435"/>
            <a:chExt cx="7401250" cy="5378692"/>
          </a:xfrm>
        </p:grpSpPr>
        <p:sp>
          <p:nvSpPr>
            <p:cNvPr id="6" name="1 Rectángulo">
              <a:extLst>
                <a:ext uri="{FF2B5EF4-FFF2-40B4-BE49-F238E27FC236}">
                  <a16:creationId xmlns:a16="http://schemas.microsoft.com/office/drawing/2014/main" id="{4C307E91-520C-4E7D-ACED-BAAA9026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7915" y="825158"/>
              <a:ext cx="1959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s-ES" altLang="es-ES" i="1" dirty="0" err="1"/>
                <a:t>Boiga</a:t>
              </a:r>
              <a:r>
                <a:rPr lang="es-ES" altLang="es-ES" i="1" dirty="0"/>
                <a:t> </a:t>
              </a:r>
              <a:r>
                <a:rPr lang="es-ES" altLang="es-ES" i="1" dirty="0" err="1"/>
                <a:t>irregularis</a:t>
              </a:r>
              <a:endParaRPr lang="es-ES" altLang="es-ES" i="1" dirty="0"/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6340877F-2379-401F-953B-81ABAE2C0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80374" y="-4435"/>
              <a:ext cx="7401250" cy="5378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B90E6F97-A965-44EF-BA31-1ED239A3D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0010" y="4037163"/>
            <a:ext cx="3947563" cy="282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296816F3-E0AC-408D-80E0-E4772EBC5830}"/>
              </a:ext>
            </a:extLst>
          </p:cNvPr>
          <p:cNvSpPr txBox="1">
            <a:spLocks/>
          </p:cNvSpPr>
          <p:nvPr/>
        </p:nvSpPr>
        <p:spPr>
          <a:xfrm>
            <a:off x="7720641" y="994300"/>
            <a:ext cx="3909105" cy="4980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2400" dirty="0">
                <a:latin typeface="Bahnschrift SemiLight" panose="020B0502040204020203" pitchFamily="34" charset="0"/>
              </a:rPr>
              <a:t>Extinción por depredación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DA787C4-58E8-41DE-855F-CAFA8CF60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7401" y="3851318"/>
            <a:ext cx="6544567" cy="2434860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EA8956A5-8DCE-459F-A1B3-C485B8237E9D}"/>
              </a:ext>
            </a:extLst>
          </p:cNvPr>
          <p:cNvSpPr/>
          <p:nvPr/>
        </p:nvSpPr>
        <p:spPr>
          <a:xfrm>
            <a:off x="387402" y="6048359"/>
            <a:ext cx="2491722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 Enrique </a:t>
            </a:r>
            <a:r>
              <a:rPr lang="en-US" sz="1000" b="1" dirty="0" err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Baquero</a:t>
            </a:r>
            <a:r>
              <a:rPr lang="en-US" sz="10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- Own work, CC BY 3.0</a:t>
            </a:r>
            <a:endParaRPr lang="es-ES" sz="10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0188CB56-DE81-469F-90B6-9799D2C0F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313" y="3851319"/>
            <a:ext cx="4600285" cy="300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1A8F47E1-0ED4-4381-9460-1DEDEFA88238}"/>
              </a:ext>
            </a:extLst>
          </p:cNvPr>
          <p:cNvGrpSpPr/>
          <p:nvPr/>
        </p:nvGrpSpPr>
        <p:grpSpPr>
          <a:xfrm>
            <a:off x="562253" y="7394"/>
            <a:ext cx="6236899" cy="4428803"/>
            <a:chOff x="3638994" y="450993"/>
            <a:chExt cx="7930793" cy="5843587"/>
          </a:xfrm>
        </p:grpSpPr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F94FE26C-2542-45B2-A137-1FC7E4263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994" y="450993"/>
              <a:ext cx="7930793" cy="5843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DAC42F69-4F39-4802-B474-51605715AB23}"/>
                </a:ext>
              </a:extLst>
            </p:cNvPr>
            <p:cNvSpPr/>
            <p:nvPr/>
          </p:nvSpPr>
          <p:spPr>
            <a:xfrm>
              <a:off x="9893508" y="599536"/>
              <a:ext cx="1456543" cy="27699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rgbClr val="3CB1B1"/>
                  </a:solidFill>
                </a:rPr>
                <a:t>Leunda</a:t>
              </a:r>
              <a:r>
                <a:rPr lang="en-US" sz="1200" dirty="0">
                  <a:solidFill>
                    <a:srgbClr val="3CB1B1"/>
                  </a:solidFill>
                </a:rPr>
                <a:t> et al. 2008</a:t>
              </a:r>
              <a:endParaRPr lang="es-ES" sz="1200" dirty="0">
                <a:solidFill>
                  <a:srgbClr val="3CB1B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8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326E1CA3-AA87-483C-B95B-B2248EC975AD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29167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2400" dirty="0">
                <a:latin typeface="Bahnschrift SemiLight" panose="020B0502040204020203" pitchFamily="34" charset="0"/>
              </a:rPr>
              <a:t>Extinción por depredación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E59F235F-70B0-4E77-96EC-EACE87DEE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219" y="132732"/>
            <a:ext cx="4693970" cy="65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1 Imagen">
            <a:extLst>
              <a:ext uri="{FF2B5EF4-FFF2-40B4-BE49-F238E27FC236}">
                <a16:creationId xmlns:a16="http://schemas.microsoft.com/office/drawing/2014/main" id="{D6EB92F1-D785-4DDA-924C-10AF28A57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402" y="2907349"/>
            <a:ext cx="6544567" cy="337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CBEA8341-F193-451A-8923-DE2F4CB48EEF}"/>
              </a:ext>
            </a:extLst>
          </p:cNvPr>
          <p:cNvSpPr/>
          <p:nvPr/>
        </p:nvSpPr>
        <p:spPr>
          <a:xfrm>
            <a:off x="387402" y="6045726"/>
            <a:ext cx="2380512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 Sergio Gaspar  - Own work, CC BY 3.0</a:t>
            </a:r>
            <a:endParaRPr lang="es-ES" sz="1000" b="1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5B8DAA0-AD9D-43B0-84AC-42FDF96392C2}"/>
              </a:ext>
            </a:extLst>
          </p:cNvPr>
          <p:cNvSpPr txBox="1">
            <a:spLocks/>
          </p:cNvSpPr>
          <p:nvPr/>
        </p:nvSpPr>
        <p:spPr>
          <a:xfrm>
            <a:off x="3386709" y="994300"/>
            <a:ext cx="8243038" cy="5538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Bahnschrift SemiLight" panose="020B0502040204020203" pitchFamily="34" charset="0"/>
              </a:rPr>
              <a:t>Hibridación introgresiva</a:t>
            </a:r>
          </a:p>
        </p:txBody>
      </p:sp>
      <p:pic>
        <p:nvPicPr>
          <p:cNvPr id="6" name="Picture 2" descr="https://upload.wikimedia.org/wikipedia/commons/thumb/7/7b/White-headed_Duck_%28Oxyura_leucocephala%29_RWD1.jpg/1024px-White-headed_Duck_%28Oxyura_leucocephala%29_RWD1.jpg">
            <a:extLst>
              <a:ext uri="{FF2B5EF4-FFF2-40B4-BE49-F238E27FC236}">
                <a16:creationId xmlns:a16="http://schemas.microsoft.com/office/drawing/2014/main" id="{CCAB23DF-0A2E-4108-ADAD-159C4E7F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460" y="2173915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6261E7-BD7E-40E7-ABEA-E20B1FEFFC42}"/>
              </a:ext>
            </a:extLst>
          </p:cNvPr>
          <p:cNvSpPr txBox="1"/>
          <p:nvPr/>
        </p:nvSpPr>
        <p:spPr>
          <a:xfrm>
            <a:off x="3836826" y="2173915"/>
            <a:ext cx="1684634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000" b="1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s-ES" sz="800" b="0" dirty="0" err="1">
                <a:latin typeface="Bahnschrift SemiLight" panose="020B0502040204020203" pitchFamily="34" charset="0"/>
              </a:rPr>
              <a:t>By</a:t>
            </a:r>
            <a:r>
              <a:rPr lang="es-ES" sz="800" b="0" dirty="0">
                <a:latin typeface="Bahnschrift SemiLight" panose="020B0502040204020203" pitchFamily="34" charset="0"/>
              </a:rPr>
              <a:t> Dick Daniels CC BY-SA 3.0</a:t>
            </a:r>
          </a:p>
        </p:txBody>
      </p:sp>
      <p:sp>
        <p:nvSpPr>
          <p:cNvPr id="8" name="9 Rectángulo">
            <a:extLst>
              <a:ext uri="{FF2B5EF4-FFF2-40B4-BE49-F238E27FC236}">
                <a16:creationId xmlns:a16="http://schemas.microsoft.com/office/drawing/2014/main" id="{64066A6B-284B-4498-8DB5-DED3ECF8A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745" y="5059639"/>
            <a:ext cx="2034531" cy="58477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ES" sz="1600" dirty="0">
                <a:latin typeface="Bahnschrift SemiLight" panose="020B0502040204020203" pitchFamily="34" charset="0"/>
                <a:cs typeface="+mn-cs"/>
              </a:rPr>
              <a:t>Malvasía canela</a:t>
            </a:r>
            <a:endParaRPr lang="es-ES" altLang="es-ES" sz="1600" dirty="0">
              <a:latin typeface="Bahnschrift SemiLight" panose="020B0502040204020203" pitchFamily="34" charset="0"/>
              <a:cs typeface="+mn-cs"/>
            </a:endParaRPr>
          </a:p>
          <a:p>
            <a:pPr algn="ctr" eaLnBrk="1" hangingPunct="1"/>
            <a:r>
              <a:rPr lang="es-ES" altLang="es-ES" sz="1600" i="1" dirty="0" err="1">
                <a:latin typeface="Bahnschrift SemiLight" panose="020B0502040204020203" pitchFamily="34" charset="0"/>
                <a:cs typeface="+mn-cs"/>
              </a:rPr>
              <a:t>Oxyura</a:t>
            </a:r>
            <a:r>
              <a:rPr lang="es-ES" altLang="es-ES" sz="1600" i="1" dirty="0">
                <a:latin typeface="Bahnschrift SemiLight" panose="020B0502040204020203" pitchFamily="34" charset="0"/>
                <a:cs typeface="+mn-cs"/>
              </a:rPr>
              <a:t> </a:t>
            </a:r>
            <a:r>
              <a:rPr lang="es-ES" altLang="es-ES" sz="1600" i="1" dirty="0" err="1">
                <a:latin typeface="Bahnschrift SemiLight" panose="020B0502040204020203" pitchFamily="34" charset="0"/>
                <a:cs typeface="+mn-cs"/>
              </a:rPr>
              <a:t>jamaicensis</a:t>
            </a:r>
            <a:r>
              <a:rPr lang="es-ES" altLang="es-ES" sz="1600" i="1" dirty="0">
                <a:latin typeface="Bahnschrift SemiLight" panose="020B0502040204020203" pitchFamily="34" charset="0"/>
                <a:cs typeface="+mn-cs"/>
              </a:rPr>
              <a:t> </a:t>
            </a:r>
          </a:p>
        </p:txBody>
      </p:sp>
      <p:sp>
        <p:nvSpPr>
          <p:cNvPr id="9" name="10 Rectángulo">
            <a:extLst>
              <a:ext uri="{FF2B5EF4-FFF2-40B4-BE49-F238E27FC236}">
                <a16:creationId xmlns:a16="http://schemas.microsoft.com/office/drawing/2014/main" id="{F49BD02B-BB34-41F4-9322-B63BA6F0F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664" y="5072930"/>
            <a:ext cx="2241319" cy="58477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_tradnl" altLang="es-ES" sz="1600" dirty="0">
                <a:latin typeface="Bahnschrift SemiLight" panose="020B0502040204020203" pitchFamily="34" charset="0"/>
              </a:rPr>
              <a:t>Malvasía cabeciblanca</a:t>
            </a:r>
            <a:endParaRPr lang="es-ES" altLang="es-ES" sz="1600" dirty="0">
              <a:latin typeface="Bahnschrift SemiLight" panose="020B0502040204020203" pitchFamily="34" charset="0"/>
            </a:endParaRPr>
          </a:p>
          <a:p>
            <a:pPr algn="ctr"/>
            <a:r>
              <a:rPr lang="es-ES" altLang="es-ES" sz="1600" i="1" dirty="0" err="1">
                <a:latin typeface="Bahnschrift SemiLight" panose="020B0502040204020203" pitchFamily="34" charset="0"/>
              </a:rPr>
              <a:t>Oxyura</a:t>
            </a:r>
            <a:r>
              <a:rPr lang="es-ES" altLang="es-ES" sz="1600" i="1" dirty="0">
                <a:latin typeface="Bahnschrift SemiLight" panose="020B0502040204020203" pitchFamily="34" charset="0"/>
              </a:rPr>
              <a:t> </a:t>
            </a:r>
            <a:r>
              <a:rPr lang="es-ES" altLang="es-ES" sz="1600" i="1" dirty="0" err="1">
                <a:latin typeface="Bahnschrift SemiLight" panose="020B0502040204020203" pitchFamily="34" charset="0"/>
              </a:rPr>
              <a:t>leucocephala</a:t>
            </a:r>
            <a:endParaRPr lang="es-ES" altLang="es-ES" sz="1600" i="1" dirty="0">
              <a:latin typeface="Bahnschrift SemiLight" panose="020B0502040204020203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6696F56-CCC5-4280-AAAD-BE03443DAA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907" y="2173915"/>
            <a:ext cx="3840000" cy="2880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F62A0E5-9CAC-4698-8431-92BF72DEBD07}"/>
              </a:ext>
            </a:extLst>
          </p:cNvPr>
          <p:cNvSpPr/>
          <p:nvPr/>
        </p:nvSpPr>
        <p:spPr>
          <a:xfrm>
            <a:off x="8406197" y="2170149"/>
            <a:ext cx="1702710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8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By</a:t>
            </a:r>
            <a:r>
              <a:rPr lang="es-ES" sz="8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Len </a:t>
            </a:r>
            <a:r>
              <a:rPr lang="es-ES" sz="800" dirty="0" err="1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Blumin_CC</a:t>
            </a:r>
            <a:r>
              <a:rPr lang="es-ES" sz="800" dirty="0">
                <a:latin typeface="Bahnschrift SemiLight" panose="020B0502040204020203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BY-NC-ND</a:t>
            </a:r>
          </a:p>
        </p:txBody>
      </p:sp>
    </p:spTree>
    <p:extLst>
      <p:ext uri="{BB962C8B-B14F-4D97-AF65-F5344CB8AC3E}">
        <p14:creationId xmlns:p14="http://schemas.microsoft.com/office/powerpoint/2010/main" val="111454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481AF7-CADE-4689-939D-5920873B9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694" y="969806"/>
            <a:ext cx="8704613" cy="487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30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4913</TotalTime>
  <Words>694</Words>
  <Application>Microsoft Office PowerPoint</Application>
  <PresentationFormat>Panorámica</PresentationFormat>
  <Paragraphs>123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7" baseType="lpstr">
      <vt:lpstr>Calibri</vt:lpstr>
      <vt:lpstr>Calibri Light</vt:lpstr>
      <vt:lpstr>Broadway</vt:lpstr>
      <vt:lpstr>Times New Roman</vt:lpstr>
      <vt:lpstr>Freestyle Script</vt:lpstr>
      <vt:lpstr>Bahnschrift SemiLight</vt:lpstr>
      <vt:lpstr>Arial</vt:lpstr>
      <vt:lpstr>Arial Narrow</vt:lpstr>
      <vt:lpstr>Bahnschrift Light</vt:lpstr>
      <vt:lpstr>Microsoft YaHei</vt:lpstr>
      <vt:lpstr>Bahnschrift SemiBold SemiConden</vt:lpstr>
      <vt:lpstr>ＭＳ Ｐゴシック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studIAS 2022</dc:title>
  <dc:creator>Rafael Miranda Ferreiro</dc:creator>
  <cp:lastModifiedBy>Rafael Miranda Ferreiro</cp:lastModifiedBy>
  <cp:revision>155</cp:revision>
  <dcterms:created xsi:type="dcterms:W3CDTF">2021-09-08T10:51:42Z</dcterms:created>
  <dcterms:modified xsi:type="dcterms:W3CDTF">2022-09-07T17:02:11Z</dcterms:modified>
</cp:coreProperties>
</file>