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85" r:id="rId3"/>
    <p:sldId id="292" r:id="rId4"/>
    <p:sldId id="293" r:id="rId5"/>
    <p:sldId id="298" r:id="rId6"/>
    <p:sldId id="294" r:id="rId7"/>
    <p:sldId id="299" r:id="rId8"/>
    <p:sldId id="295" r:id="rId9"/>
    <p:sldId id="291" r:id="rId10"/>
    <p:sldId id="297" r:id="rId11"/>
    <p:sldId id="290" r:id="rId12"/>
    <p:sldId id="301" r:id="rId13"/>
    <p:sldId id="300" r:id="rId14"/>
    <p:sldId id="302" r:id="rId15"/>
    <p:sldId id="303" r:id="rId16"/>
    <p:sldId id="28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819"/>
    <a:srgbClr val="3366CC"/>
    <a:srgbClr val="74330C"/>
    <a:srgbClr val="AD4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56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16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20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05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80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38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1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42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94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85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92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4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0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28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38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66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EC3B-CE01-4E94-A590-A48D9B228FFD}" type="datetimeFigureOut">
              <a:rPr lang="es-ES" smtClean="0"/>
              <a:t>21/05/2023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C3CF40-B069-4DA2-9EC3-243382CE07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22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6B084683-F23D-A1B5-E294-F9A566238417}"/>
              </a:ext>
            </a:extLst>
          </p:cNvPr>
          <p:cNvSpPr txBox="1"/>
          <p:nvPr/>
        </p:nvSpPr>
        <p:spPr>
          <a:xfrm>
            <a:off x="1007998" y="684571"/>
            <a:ext cx="58500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XV Taller GBIF.ES: Modelización de Nichos Ecológicos (</a:t>
            </a:r>
            <a:r>
              <a:rPr lang="es-ES" sz="4000" b="1" dirty="0" err="1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ENMs</a:t>
            </a:r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)</a:t>
            </a:r>
          </a:p>
        </p:txBody>
      </p:sp>
      <p:grpSp>
        <p:nvGrpSpPr>
          <p:cNvPr id="7" name="4 Grupo">
            <a:extLst>
              <a:ext uri="{FF2B5EF4-FFF2-40B4-BE49-F238E27FC236}">
                <a16:creationId xmlns:a16="http://schemas.microsoft.com/office/drawing/2014/main" id="{553ADCDD-4A6F-E809-EA92-F02D6FA66888}"/>
              </a:ext>
            </a:extLst>
          </p:cNvPr>
          <p:cNvGrpSpPr/>
          <p:nvPr/>
        </p:nvGrpSpPr>
        <p:grpSpPr>
          <a:xfrm>
            <a:off x="317938" y="5549469"/>
            <a:ext cx="11556124" cy="1038781"/>
            <a:chOff x="214312" y="5666225"/>
            <a:chExt cx="8371051" cy="752475"/>
          </a:xfrm>
        </p:grpSpPr>
        <p:grpSp>
          <p:nvGrpSpPr>
            <p:cNvPr id="8" name="3 Grupo">
              <a:extLst>
                <a:ext uri="{FF2B5EF4-FFF2-40B4-BE49-F238E27FC236}">
                  <a16:creationId xmlns:a16="http://schemas.microsoft.com/office/drawing/2014/main" id="{2D969247-0D27-4D99-DE1E-38C7D396F2D0}"/>
                </a:ext>
              </a:extLst>
            </p:cNvPr>
            <p:cNvGrpSpPr/>
            <p:nvPr/>
          </p:nvGrpSpPr>
          <p:grpSpPr>
            <a:xfrm>
              <a:off x="214312" y="5666225"/>
              <a:ext cx="6296025" cy="752475"/>
              <a:chOff x="0" y="0"/>
              <a:chExt cx="6296025" cy="752475"/>
            </a:xfrm>
          </p:grpSpPr>
          <p:pic>
            <p:nvPicPr>
              <p:cNvPr id="14" name="9 Imagen" descr="Z:\Imagenes\Logos\Logos RJB 2017\LOGOTIPO RJB STUDIO FERNANDO GUTIERREZ\JPG _ PSD _ TIFF _ PNG\PNG\Logo_RJB(original).png">
                <a:extLst>
                  <a:ext uri="{FF2B5EF4-FFF2-40B4-BE49-F238E27FC236}">
                    <a16:creationId xmlns:a16="http://schemas.microsoft.com/office/drawing/2014/main" id="{D8F49C6E-6958-F8E2-60ED-687ACFF20255}"/>
                  </a:ext>
                </a:extLst>
              </p:cNvPr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100" y="0"/>
                <a:ext cx="2447925" cy="6286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" name="10 Imagen" descr="Z:\Imágenes\Logos\MCIU_CSIC.jpg">
                <a:extLst>
                  <a:ext uri="{FF2B5EF4-FFF2-40B4-BE49-F238E27FC236}">
                    <a16:creationId xmlns:a16="http://schemas.microsoft.com/office/drawing/2014/main" id="{4C4EA150-6267-B919-8104-261B0DC931FD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050"/>
                <a:ext cx="1943100" cy="733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11 Imagen" descr="Z:\Imágenes\Logos\Logos CSIC\Logo-CSIC.png">
                <a:extLst>
                  <a:ext uri="{FF2B5EF4-FFF2-40B4-BE49-F238E27FC236}">
                    <a16:creationId xmlns:a16="http://schemas.microsoft.com/office/drawing/2014/main" id="{49CA0DD3-82FF-E1EE-59A8-13200D5CDFE8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50" y="276225"/>
                <a:ext cx="1409700" cy="3429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12 Imagen">
              <a:extLst>
                <a:ext uri="{FF2B5EF4-FFF2-40B4-BE49-F238E27FC236}">
                  <a16:creationId xmlns:a16="http://schemas.microsoft.com/office/drawing/2014/main" id="{8D111458-5FAF-1EFA-7A98-F3405C0EE972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738" y="5778302"/>
              <a:ext cx="1825625" cy="5473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2">
            <a:extLst>
              <a:ext uri="{FF2B5EF4-FFF2-40B4-BE49-F238E27FC236}">
                <a16:creationId xmlns:a16="http://schemas.microsoft.com/office/drawing/2014/main" id="{0AB00861-62CE-231E-4CA3-B3BF983D41C1}"/>
              </a:ext>
            </a:extLst>
          </p:cNvPr>
          <p:cNvSpPr txBox="1"/>
          <p:nvPr/>
        </p:nvSpPr>
        <p:spPr>
          <a:xfrm>
            <a:off x="465722" y="4416387"/>
            <a:ext cx="3201208" cy="92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Alejandra Zarzo Arias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alejandra.zarzo@gmail.com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D04606A-E43E-2372-717B-C906146E05C6}"/>
              </a:ext>
            </a:extLst>
          </p:cNvPr>
          <p:cNvSpPr txBox="1"/>
          <p:nvPr/>
        </p:nvSpPr>
        <p:spPr>
          <a:xfrm>
            <a:off x="5630188" y="3006025"/>
            <a:ext cx="415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Teoría y práctica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12135-5979-4730-BE06-C6BF9AE1F3D5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</p:spTree>
    <p:extLst>
      <p:ext uri="{BB962C8B-B14F-4D97-AF65-F5344CB8AC3E}">
        <p14:creationId xmlns:p14="http://schemas.microsoft.com/office/powerpoint/2010/main" val="4105770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268C3E-2629-0818-8419-9CC4E5B0F6B9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Calibrado, </a:t>
            </a:r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evaluación</a:t>
            </a: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y proyección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4C4FECD-7E9A-FFE4-44D5-2738E9E885F0}"/>
              </a:ext>
            </a:extLst>
          </p:cNvPr>
          <p:cNvSpPr txBox="1"/>
          <p:nvPr/>
        </p:nvSpPr>
        <p:spPr>
          <a:xfrm>
            <a:off x="289541" y="821050"/>
            <a:ext cx="9283084" cy="575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AUC</a:t>
            </a:r>
          </a:p>
          <a:p>
            <a:pPr>
              <a:lnSpc>
                <a:spcPct val="150000"/>
              </a:lnSpc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40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 TPR+TNR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Valor al que la </a:t>
            </a:r>
            <a:r>
              <a:rPr lang="en-US" sz="24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sensibilidad</a:t>
            </a:r>
            <a:r>
              <a:rPr lang="en-U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= TPR (true positive rate), y la </a:t>
            </a:r>
            <a:r>
              <a:rPr lang="en-US" sz="24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especificidad</a:t>
            </a:r>
            <a:r>
              <a:rPr lang="en-U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= TNR (true negative rate) se </a:t>
            </a:r>
            <a:r>
              <a:rPr lang="en-US" sz="24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maximizan</a:t>
            </a:r>
            <a:endParaRPr lang="es-ES" sz="28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81D811-2F31-00BC-EDA0-F1F7D3FB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158" y="1786965"/>
            <a:ext cx="4814013" cy="2998701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6AF6D23F-5675-5EB5-1E76-5FE38CB21D38}"/>
              </a:ext>
            </a:extLst>
          </p:cNvPr>
          <p:cNvSpPr txBox="1"/>
          <p:nvPr/>
        </p:nvSpPr>
        <p:spPr>
          <a:xfrm>
            <a:off x="3881526" y="821050"/>
            <a:ext cx="6571278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TSS (matriz de confusión)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924335-9D5C-25DB-4F05-0653A3D83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01" y="1555231"/>
            <a:ext cx="2843057" cy="32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65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987C5B9-4DC3-205D-6967-420992748206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Calibrado, evaluación y </a:t>
            </a:r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proyección</a:t>
            </a:r>
            <a:endParaRPr lang="es-ES" sz="3600" b="1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A350AA-53C6-BBD5-82FE-54B97EF453C0}"/>
              </a:ext>
            </a:extLst>
          </p:cNvPr>
          <p:cNvSpPr txBox="1"/>
          <p:nvPr/>
        </p:nvSpPr>
        <p:spPr>
          <a:xfrm>
            <a:off x="452879" y="850794"/>
            <a:ext cx="9625391" cy="1309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Escenarios de cambio climático: condiciones futuras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endParaRPr lang="es-ES" sz="2800" dirty="0">
              <a:latin typeface="Candara" panose="020E0502030303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9A36E5E-5DA2-46C5-3234-720DEAEC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5" y="1597496"/>
            <a:ext cx="9212889" cy="3972879"/>
          </a:xfrm>
          <a:prstGeom prst="round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3A8E7BEB-FD0D-1323-3452-DAD4C2841735}"/>
              </a:ext>
            </a:extLst>
          </p:cNvPr>
          <p:cNvSpPr txBox="1"/>
          <p:nvPr/>
        </p:nvSpPr>
        <p:spPr>
          <a:xfrm>
            <a:off x="443548" y="6379621"/>
            <a:ext cx="8700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Penteriani</a:t>
            </a:r>
            <a:r>
              <a:rPr lang="es-ES" sz="1200" dirty="0">
                <a:solidFill>
                  <a:srgbClr val="222222"/>
                </a:solidFill>
                <a:latin typeface="Candara" panose="020E0502030303020204" pitchFamily="34" charset="0"/>
              </a:rPr>
              <a:t> et al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 (2019). Responses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endangered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brown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bear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population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to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climate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change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based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predictable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food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resource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shelter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alterations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Global 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change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biology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25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(3), 1133-1151.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5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987C5B9-4DC3-205D-6967-420992748206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Calibrado, evaluación y </a:t>
            </a:r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proyección</a:t>
            </a:r>
            <a:endParaRPr lang="es-ES" sz="3600" b="1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A350AA-53C6-BBD5-82FE-54B97EF453C0}"/>
              </a:ext>
            </a:extLst>
          </p:cNvPr>
          <p:cNvSpPr txBox="1"/>
          <p:nvPr/>
        </p:nvSpPr>
        <p:spPr>
          <a:xfrm>
            <a:off x="452879" y="850794"/>
            <a:ext cx="9625391" cy="195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Escenarios de cambio climático: condiciones futuras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Invasiones biológicas: zona de origen y zona de invasión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endParaRPr lang="es-ES" sz="2800" dirty="0">
              <a:latin typeface="Candara" panose="020E0502030303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8645ED-E61A-C4AF-FB0A-5E59033AF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430" y="2343268"/>
            <a:ext cx="5453140" cy="44474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8ECDD13-5992-F8F2-5AA1-8A2A767C5394}"/>
              </a:ext>
            </a:extLst>
          </p:cNvPr>
          <p:cNvSpPr txBox="1"/>
          <p:nvPr/>
        </p:nvSpPr>
        <p:spPr>
          <a:xfrm>
            <a:off x="452879" y="5965302"/>
            <a:ext cx="3370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Mainali</a:t>
            </a:r>
            <a:r>
              <a:rPr lang="es-ES" sz="1200" dirty="0">
                <a:solidFill>
                  <a:srgbClr val="222222"/>
                </a:solidFill>
                <a:latin typeface="Candara" panose="020E0502030303020204" pitchFamily="34" charset="0"/>
              </a:rPr>
              <a:t> et al. 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(2015).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Projecting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future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expansion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of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invasive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comparing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improving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methodologies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for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Species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distribution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Global 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change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biology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21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(12), 4464-4480.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82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987C5B9-4DC3-205D-6967-420992748206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Calibrado, evaluación y </a:t>
            </a:r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proyección</a:t>
            </a:r>
            <a:endParaRPr lang="es-ES" sz="3600" b="1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A350AA-53C6-BBD5-82FE-54B97EF453C0}"/>
              </a:ext>
            </a:extLst>
          </p:cNvPr>
          <p:cNvSpPr txBox="1"/>
          <p:nvPr/>
        </p:nvSpPr>
        <p:spPr>
          <a:xfrm>
            <a:off x="452879" y="850794"/>
            <a:ext cx="9625391" cy="259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Escenarios de cambio climático: condiciones futuras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Invasiones biológicas: zona de origen y zona de invasión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 err="1">
                <a:latin typeface="Candara" panose="020E0502030303020204" pitchFamily="34" charset="0"/>
              </a:rPr>
              <a:t>Paleodistribuciones</a:t>
            </a:r>
            <a:r>
              <a:rPr lang="es-ES" sz="2800" dirty="0">
                <a:latin typeface="Candara" panose="020E0502030303020204" pitchFamily="34" charset="0"/>
              </a:rPr>
              <a:t>: condiciones ambientales pasadas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endParaRPr lang="es-ES" sz="2800" dirty="0">
              <a:latin typeface="Candara" panose="020E0502030303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F037800-9584-C9BA-3782-CEF8340B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761" y="2922935"/>
            <a:ext cx="5046696" cy="338659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A152FAB-AF27-5678-05FF-4BBD47C57DD6}"/>
              </a:ext>
            </a:extLst>
          </p:cNvPr>
          <p:cNvSpPr txBox="1"/>
          <p:nvPr/>
        </p:nvSpPr>
        <p:spPr>
          <a:xfrm>
            <a:off x="452879" y="6568397"/>
            <a:ext cx="85748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ndara" panose="020E0502030303020204" pitchFamily="34" charset="0"/>
              </a:rPr>
              <a:t>Lorenzen et al. 2011. Species-specific responses of Late Quaternary megafauna to climate and humans. Nature 479, 359-364</a:t>
            </a:r>
            <a:endParaRPr lang="es-ES" sz="11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15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987C5B9-4DC3-205D-6967-420992748206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Calibrado, evaluación y </a:t>
            </a:r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proyección</a:t>
            </a:r>
            <a:endParaRPr lang="es-ES" sz="3600" b="1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A350AA-53C6-BBD5-82FE-54B97EF453C0}"/>
              </a:ext>
            </a:extLst>
          </p:cNvPr>
          <p:cNvSpPr txBox="1"/>
          <p:nvPr/>
        </p:nvSpPr>
        <p:spPr>
          <a:xfrm>
            <a:off x="452879" y="850794"/>
            <a:ext cx="10361301" cy="451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Escenarios de cambio climático: condiciones futuras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Invasiones biológicas: zona de origen y zona de invasión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 err="1">
                <a:latin typeface="Candara" panose="020E0502030303020204" pitchFamily="34" charset="0"/>
              </a:rPr>
              <a:t>Paleodistribuciones</a:t>
            </a:r>
            <a:r>
              <a:rPr lang="es-ES" sz="2800" dirty="0">
                <a:latin typeface="Candara" panose="020E0502030303020204" pitchFamily="34" charset="0"/>
              </a:rPr>
              <a:t>: condiciones ambientales pasadas</a:t>
            </a:r>
          </a:p>
          <a:p>
            <a:pPr>
              <a:lnSpc>
                <a:spcPts val="5000"/>
              </a:lnSpc>
            </a:pPr>
            <a:endParaRPr lang="es-ES" sz="2800" dirty="0">
              <a:latin typeface="Candara" panose="020E0502030303020204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à"/>
            </a:pPr>
            <a:r>
              <a:rPr lang="es-ES" sz="2800" b="1" i="1" dirty="0">
                <a:latin typeface="Candara" panose="020E0502030303020204" pitchFamily="34" charset="0"/>
                <a:sym typeface="Wingdings" panose="05000000000000000000" pitchFamily="2" charset="2"/>
              </a:rPr>
              <a:t>M</a:t>
            </a:r>
            <a:r>
              <a:rPr lang="es-ES" sz="2800" b="1" i="1" dirty="0">
                <a:latin typeface="Candara" panose="020E0502030303020204" pitchFamily="34" charset="0"/>
              </a:rPr>
              <a:t>ismas variables </a:t>
            </a:r>
            <a:r>
              <a:rPr lang="es-ES" sz="2800" dirty="0">
                <a:latin typeface="Candara" panose="020E0502030303020204" pitchFamily="34" charset="0"/>
              </a:rPr>
              <a:t>con los </a:t>
            </a:r>
            <a:r>
              <a:rPr lang="es-ES" sz="2800" b="1" i="1" dirty="0">
                <a:latin typeface="Candara" panose="020E0502030303020204" pitchFamily="34" charset="0"/>
              </a:rPr>
              <a:t>mismos nombres </a:t>
            </a:r>
            <a:r>
              <a:rPr lang="es-ES" sz="2800" dirty="0">
                <a:latin typeface="Candara" panose="020E0502030303020204" pitchFamily="34" charset="0"/>
              </a:rPr>
              <a:t>para la </a:t>
            </a:r>
          </a:p>
          <a:p>
            <a:pPr>
              <a:lnSpc>
                <a:spcPts val="5000"/>
              </a:lnSpc>
            </a:pPr>
            <a:r>
              <a:rPr lang="es-ES" sz="2800" dirty="0">
                <a:latin typeface="Candara" panose="020E0502030303020204" pitchFamily="34" charset="0"/>
              </a:rPr>
              <a:t>	proyección, idealmente a la </a:t>
            </a:r>
            <a:r>
              <a:rPr lang="es-ES" sz="2800" b="1" i="1" dirty="0">
                <a:latin typeface="Candara" panose="020E0502030303020204" pitchFamily="34" charset="0"/>
              </a:rPr>
              <a:t>misma resolución</a:t>
            </a:r>
            <a:r>
              <a:rPr lang="es-ES" sz="2800" dirty="0">
                <a:latin typeface="Candara" panose="020E0502030303020204" pitchFamily="34" charset="0"/>
              </a:rPr>
              <a:t>.</a:t>
            </a:r>
            <a:endParaRPr lang="es-ES" sz="2800" b="1" i="1" dirty="0">
              <a:latin typeface="Candara" panose="020E0502030303020204" pitchFamily="34" charset="0"/>
            </a:endParaRPr>
          </a:p>
          <a:p>
            <a:pPr marL="457200" indent="-457200">
              <a:lnSpc>
                <a:spcPts val="5000"/>
              </a:lnSpc>
              <a:buFontTx/>
              <a:buChar char="-"/>
            </a:pPr>
            <a:endParaRPr lang="es-ES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57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IMPORTANTE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4C43124-9322-9BBF-B17A-0FB1BB8A5946}"/>
              </a:ext>
            </a:extLst>
          </p:cNvPr>
          <p:cNvSpPr txBox="1"/>
          <p:nvPr/>
        </p:nvSpPr>
        <p:spPr>
          <a:xfrm>
            <a:off x="388920" y="1020538"/>
            <a:ext cx="94790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Los resultados se basan en la información que tenemos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1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Estamos representando dónde habrá condiciones ecológicas similares a aquellas en las que se ha observado la especie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12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Las condiciones están basadas únicamente en las variables que hemos considerado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12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2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Además, los escenarios tampoco representan la realidad </a:t>
            </a:r>
          </a:p>
        </p:txBody>
      </p:sp>
    </p:spTree>
    <p:extLst>
      <p:ext uri="{BB962C8B-B14F-4D97-AF65-F5344CB8AC3E}">
        <p14:creationId xmlns:p14="http://schemas.microsoft.com/office/powerpoint/2010/main" val="3806537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947B0-B33A-D74F-2148-AD8E4B6CFA7D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Proceso de modelado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4C43124-9322-9BBF-B17A-0FB1BB8A5946}"/>
              </a:ext>
            </a:extLst>
          </p:cNvPr>
          <p:cNvSpPr txBox="1"/>
          <p:nvPr/>
        </p:nvSpPr>
        <p:spPr>
          <a:xfrm>
            <a:off x="2519556" y="4883347"/>
            <a:ext cx="5710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 script Sesion2</a:t>
            </a:r>
          </a:p>
          <a:p>
            <a:endParaRPr lang="es-ES" sz="54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1026" name="Picture 2" descr="Tutorial de R para principiantes. Cómo empezar con buen pie">
            <a:extLst>
              <a:ext uri="{FF2B5EF4-FFF2-40B4-BE49-F238E27FC236}">
                <a16:creationId xmlns:a16="http://schemas.microsoft.com/office/drawing/2014/main" id="{5F55AAB5-BD74-83DF-5D96-57B49535D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87" y="1836576"/>
            <a:ext cx="2673318" cy="26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echa, curva, adelante, punto, derecha, icono de Essential Web 5, png |  PNGWing">
            <a:extLst>
              <a:ext uri="{FF2B5EF4-FFF2-40B4-BE49-F238E27FC236}">
                <a16:creationId xmlns:a16="http://schemas.microsoft.com/office/drawing/2014/main" id="{19202EA2-C7F7-0E94-4349-4600A0A5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2889" l="4000" r="95556">
                        <a14:foregroundMark x1="74222" y1="14222" x2="74222" y2="14222"/>
                        <a14:foregroundMark x1="95556" y1="29778" x2="95556" y2="29778"/>
                        <a14:foregroundMark x1="6222" y1="84000" x2="6222" y2="84000"/>
                        <a14:foregroundMark x1="4444" y1="93333" x2="4444" y2="93333"/>
                        <a14:foregroundMark x1="73333" y1="8889" x2="73333" y2="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81443" y="1185171"/>
            <a:ext cx="2813276" cy="28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02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4C4FECD-7E9A-FFE4-44D5-2738E9E885F0}"/>
              </a:ext>
            </a:extLst>
          </p:cNvPr>
          <p:cNvSpPr txBox="1"/>
          <p:nvPr/>
        </p:nvSpPr>
        <p:spPr>
          <a:xfrm>
            <a:off x="289541" y="821050"/>
            <a:ext cx="801118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Fundamentos de los </a:t>
            </a: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ENMs</a:t>
            </a: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Calibrado, evaluación y proyección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Proceso de modelado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E5C0B78-6373-C1DD-E7DF-02F04C6345F0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Teoría y práctica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16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268C3E-2629-0818-8419-9CC4E5B0F6B9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Fundamentos de los </a:t>
            </a:r>
            <a:r>
              <a:rPr lang="es-ES" sz="4000" dirty="0" err="1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4C4FECD-7E9A-FFE4-44D5-2738E9E885F0}"/>
              </a:ext>
            </a:extLst>
          </p:cNvPr>
          <p:cNvSpPr txBox="1"/>
          <p:nvPr/>
        </p:nvSpPr>
        <p:spPr>
          <a:xfrm>
            <a:off x="289541" y="821050"/>
            <a:ext cx="801118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MaxEnt</a:t>
            </a: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GLM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GAM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Random</a:t>
            </a: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Forest</a:t>
            </a:r>
          </a:p>
        </p:txBody>
      </p:sp>
    </p:spTree>
    <p:extLst>
      <p:ext uri="{BB962C8B-B14F-4D97-AF65-F5344CB8AC3E}">
        <p14:creationId xmlns:p14="http://schemas.microsoft.com/office/powerpoint/2010/main" val="1757763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268C3E-2629-0818-8419-9CC4E5B0F6B9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Fundamentos de los </a:t>
            </a:r>
            <a:r>
              <a:rPr lang="es-ES" sz="4000" dirty="0" err="1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4C4FECD-7E9A-FFE4-44D5-2738E9E885F0}"/>
              </a:ext>
            </a:extLst>
          </p:cNvPr>
          <p:cNvSpPr txBox="1"/>
          <p:nvPr/>
        </p:nvSpPr>
        <p:spPr>
          <a:xfrm>
            <a:off x="289541" y="821050"/>
            <a:ext cx="100861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MaxEnt</a:t>
            </a: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Máxima entropía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(minimiza el efecto de lo que no sabemos)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Sólo presencia, pero es necesario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background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Regresión de Poisson con penalización Lasso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Paquete “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maxnet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” o “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ENMeval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”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Varios métodos de algoritmo (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maxnet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,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bioclim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lvl="1"/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y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maxent-jar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; y de partición de datos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Complejidad: “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regularization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multipliers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” </a:t>
            </a:r>
          </a:p>
          <a:p>
            <a:pPr lvl="1"/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+ “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features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”</a:t>
            </a:r>
            <a:endParaRPr lang="es-ES" sz="28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1026" name="Picture 2" descr="ENMeval provides six methods for partitioning data into bins (each of... |  Download Scientific Diagram">
            <a:extLst>
              <a:ext uri="{FF2B5EF4-FFF2-40B4-BE49-F238E27FC236}">
                <a16:creationId xmlns:a16="http://schemas.microsoft.com/office/drawing/2014/main" id="{4AA6933B-AE68-95B5-6012-FFCE96627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56" y="3429000"/>
            <a:ext cx="3557303" cy="32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6E3E29-ABA8-5E22-F839-C5234F3140F1}"/>
              </a:ext>
            </a:extLst>
          </p:cNvPr>
          <p:cNvSpPr txBox="1"/>
          <p:nvPr/>
        </p:nvSpPr>
        <p:spPr>
          <a:xfrm>
            <a:off x="366226" y="6367854"/>
            <a:ext cx="7978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Muscarella</a:t>
            </a:r>
            <a:r>
              <a:rPr lang="es-ES" sz="1200" dirty="0">
                <a:solidFill>
                  <a:srgbClr val="222222"/>
                </a:solidFill>
                <a:latin typeface="Candara" panose="020E0502030303020204" pitchFamily="34" charset="0"/>
              </a:rPr>
              <a:t> et al.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(2014).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ENMeval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: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An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R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package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for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conducting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spatially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independent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evaluations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estimating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optimal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complexity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for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Maxent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ecological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niche </a:t>
            </a:r>
            <a:r>
              <a:rPr lang="es-ES" sz="1200" b="0" i="0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models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. 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Methods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in 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ecology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 and </a:t>
            </a:r>
            <a:r>
              <a:rPr lang="es-ES" sz="1200" b="0" i="1" dirty="0" err="1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evolution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, </a:t>
            </a:r>
            <a:r>
              <a:rPr lang="es-ES" sz="1200" b="0" i="1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5</a:t>
            </a:r>
            <a:r>
              <a:rPr lang="es-ES" sz="1200" b="0" i="0" dirty="0">
                <a:solidFill>
                  <a:srgbClr val="222222"/>
                </a:solidFill>
                <a:effectLst/>
                <a:latin typeface="Candara" panose="020E0502030303020204" pitchFamily="34" charset="0"/>
              </a:rPr>
              <a:t>(11), 1198-1205.</a:t>
            </a:r>
            <a:endParaRPr lang="es-E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72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BA45EFF-2704-4AC2-E843-715860C66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93"/>
          <a:stretch/>
        </p:blipFill>
        <p:spPr>
          <a:xfrm>
            <a:off x="8070980" y="2864912"/>
            <a:ext cx="3831479" cy="3758368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268C3E-2629-0818-8419-9CC4E5B0F6B9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Fundamentos de los </a:t>
            </a:r>
            <a:r>
              <a:rPr lang="es-ES" sz="4000" dirty="0" err="1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4C4FECD-7E9A-FFE4-44D5-2738E9E885F0}"/>
              </a:ext>
            </a:extLst>
          </p:cNvPr>
          <p:cNvSpPr txBox="1"/>
          <p:nvPr/>
        </p:nvSpPr>
        <p:spPr>
          <a:xfrm>
            <a:off x="289541" y="821050"/>
            <a:ext cx="10086100" cy="623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MaxEnt</a:t>
            </a: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Máxima entropía</a:t>
            </a:r>
            <a:r>
              <a:rPr lang="es-ES" sz="24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(minimiza el efecto de lo que no sabemos)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Sólo presencia, pero es necesario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background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Regresión de Poisson con penalización Lasso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Paquete “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maxnet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” o “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ENMeval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”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Varios métodos de algoritmo (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maxnet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,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bioclim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lvl="1"/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y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maxent-jar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; y de partición de datos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Complejidad: “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regularization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multipliers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” </a:t>
            </a:r>
          </a:p>
          <a:p>
            <a:pPr lvl="1"/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+ “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features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”</a:t>
            </a:r>
            <a:endParaRPr lang="es-ES" sz="28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8A7F08A-E1AC-301D-9CAC-B9C0B04ADBDF}"/>
              </a:ext>
            </a:extLst>
          </p:cNvPr>
          <p:cNvSpPr txBox="1"/>
          <p:nvPr/>
        </p:nvSpPr>
        <p:spPr>
          <a:xfrm>
            <a:off x="1908112" y="6469391"/>
            <a:ext cx="6162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Candara" panose="020E0502030303020204" pitchFamily="34" charset="0"/>
              </a:rPr>
              <a:t>http://cran.nexr.com/web/packages/ENMeval/vignettes/ENMeval-vignette.html</a:t>
            </a:r>
          </a:p>
        </p:txBody>
      </p:sp>
    </p:spTree>
    <p:extLst>
      <p:ext uri="{BB962C8B-B14F-4D97-AF65-F5344CB8AC3E}">
        <p14:creationId xmlns:p14="http://schemas.microsoft.com/office/powerpoint/2010/main" val="4012040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268C3E-2629-0818-8419-9CC4E5B0F6B9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Fundamentos de los </a:t>
            </a:r>
            <a:r>
              <a:rPr lang="es-ES" sz="4000" dirty="0" err="1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4C4FECD-7E9A-FFE4-44D5-2738E9E885F0}"/>
              </a:ext>
            </a:extLst>
          </p:cNvPr>
          <p:cNvSpPr txBox="1"/>
          <p:nvPr/>
        </p:nvSpPr>
        <p:spPr>
          <a:xfrm>
            <a:off x="289540" y="821050"/>
            <a:ext cx="10179407" cy="611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GLM (</a:t>
            </a: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Generalized</a:t>
            </a: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linear </a:t>
            </a: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models</a:t>
            </a: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 puede formular como una regresión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Regresión lineal, logística o de Poisson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Paquete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dismo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, función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bioclim</a:t>
            </a:r>
            <a:endParaRPr lang="es-ES" sz="28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Partición de los datos en testado y entrenamiento (k-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folds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 mayor complejidad, mayor número de presencias requeridas (5 por cada grado que incrementamos)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endParaRPr lang="es-ES" sz="3200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51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14C4FECD-7E9A-FFE4-44D5-2738E9E885F0}"/>
              </a:ext>
            </a:extLst>
          </p:cNvPr>
          <p:cNvSpPr txBox="1"/>
          <p:nvPr/>
        </p:nvSpPr>
        <p:spPr>
          <a:xfrm>
            <a:off x="289540" y="821050"/>
            <a:ext cx="9862166" cy="472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Random</a:t>
            </a: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Forest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Árboles de regresión independientes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Muy potente (puede manejar gran cantidad de datos)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Analiza interacción de variables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Pero puede 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sobreajustar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a los datos, y el resultado es difícil de interpretar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D16D8E-3560-A602-79CA-621255E0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39" y="4292851"/>
            <a:ext cx="4330201" cy="2201455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268C3E-2629-0818-8419-9CC4E5B0F6B9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Fundamentos de los </a:t>
            </a:r>
            <a:r>
              <a:rPr lang="es-ES" sz="4000" dirty="0" err="1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03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268C3E-2629-0818-8419-9CC4E5B0F6B9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Fundamentos de los </a:t>
            </a:r>
            <a:r>
              <a:rPr lang="es-ES" sz="4000" dirty="0" err="1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ENMs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4C4FECD-7E9A-FFE4-44D5-2738E9E885F0}"/>
              </a:ext>
            </a:extLst>
          </p:cNvPr>
          <p:cNvSpPr txBox="1"/>
          <p:nvPr/>
        </p:nvSpPr>
        <p:spPr>
          <a:xfrm>
            <a:off x="289540" y="821050"/>
            <a:ext cx="9097055" cy="5094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Gradient</a:t>
            </a: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</a:t>
            </a: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Boosting</a:t>
            </a: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Machine (GBM)</a:t>
            </a:r>
          </a:p>
          <a:p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o </a:t>
            </a: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Boosted</a:t>
            </a: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Regresión </a:t>
            </a:r>
            <a:r>
              <a:rPr lang="es-ES" sz="3200" b="1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Trees</a:t>
            </a:r>
            <a:r>
              <a:rPr lang="es-ES" sz="3200" b="1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 (BRT)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Árboles de regresión sucesivos, cada uno mejora el</a:t>
            </a:r>
          </a:p>
          <a:p>
            <a:pPr lvl="1"/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	anterior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Aprendizaje lento (árboles simples) pero progresivo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Facilita la detección del sobreajuste (</a:t>
            </a:r>
            <a:r>
              <a:rPr lang="es-ES" sz="2800" dirty="0" err="1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overfitting</a:t>
            </a:r>
            <a:r>
              <a:rPr lang="es-ES" sz="2800" dirty="0"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) </a:t>
            </a:r>
          </a:p>
          <a:p>
            <a:pPr marL="914400" lvl="1" indent="-457200">
              <a:lnSpc>
                <a:spcPct val="150000"/>
              </a:lnSpc>
              <a:buFontTx/>
              <a:buChar char="-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s-ES" sz="3200" b="1" dirty="0"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8980ADE-DCA5-EE04-3609-5E2C4F9ACB91}"/>
              </a:ext>
            </a:extLst>
          </p:cNvPr>
          <p:cNvSpPr txBox="1"/>
          <p:nvPr/>
        </p:nvSpPr>
        <p:spPr>
          <a:xfrm>
            <a:off x="9962274" y="-201836"/>
            <a:ext cx="2052444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chemeClr val="bg1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Sesión 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2E274B-7B0B-C697-E4D5-53101738819D}"/>
              </a:ext>
            </a:extLst>
          </p:cNvPr>
          <p:cNvSpPr txBox="1"/>
          <p:nvPr/>
        </p:nvSpPr>
        <p:spPr>
          <a:xfrm>
            <a:off x="452879" y="850794"/>
            <a:ext cx="9625391" cy="515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Toda la distribución de la especie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División de los datos para testado y entrenamiento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Muestreo sistemático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 err="1">
                <a:latin typeface="Candara" panose="020E0502030303020204" pitchFamily="34" charset="0"/>
              </a:rPr>
              <a:t>Filtering</a:t>
            </a:r>
            <a:r>
              <a:rPr lang="es-ES" sz="2800" dirty="0">
                <a:latin typeface="Candara" panose="020E0502030303020204" pitchFamily="34" charset="0"/>
              </a:rPr>
              <a:t>: </a:t>
            </a:r>
            <a:r>
              <a:rPr lang="es-ES" sz="2800" dirty="0" err="1">
                <a:latin typeface="Candara" panose="020E0502030303020204" pitchFamily="34" charset="0"/>
              </a:rPr>
              <a:t>e.g</a:t>
            </a:r>
            <a:r>
              <a:rPr lang="es-ES" sz="2800" dirty="0">
                <a:latin typeface="Candara" panose="020E0502030303020204" pitchFamily="34" charset="0"/>
              </a:rPr>
              <a:t>. </a:t>
            </a:r>
            <a:r>
              <a:rPr lang="es-ES" sz="2800" dirty="0" err="1">
                <a:latin typeface="Candara" panose="020E0502030303020204" pitchFamily="34" charset="0"/>
              </a:rPr>
              <a:t>geographic</a:t>
            </a:r>
            <a:r>
              <a:rPr lang="es-ES" sz="2800" dirty="0">
                <a:latin typeface="Candara" panose="020E0502030303020204" pitchFamily="34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</a:rPr>
              <a:t>or</a:t>
            </a:r>
            <a:r>
              <a:rPr lang="es-ES" sz="2800" dirty="0">
                <a:latin typeface="Candara" panose="020E0502030303020204" pitchFamily="34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</a:rPr>
              <a:t>environmental</a:t>
            </a:r>
            <a:r>
              <a:rPr lang="es-ES" sz="2800" dirty="0">
                <a:latin typeface="Candara" panose="020E0502030303020204" pitchFamily="34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</a:rPr>
              <a:t>filtering</a:t>
            </a:r>
            <a:endParaRPr lang="es-ES" sz="2800" dirty="0">
              <a:latin typeface="Candara" panose="020E0502030303020204" pitchFamily="34" charset="0"/>
            </a:endParaRP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Ponderar las ocurrencias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 err="1">
                <a:latin typeface="Candara" panose="020E0502030303020204" pitchFamily="34" charset="0"/>
              </a:rPr>
              <a:t>Bias</a:t>
            </a:r>
            <a:r>
              <a:rPr lang="es-ES" sz="2800" dirty="0">
                <a:latin typeface="Candara" panose="020E0502030303020204" pitchFamily="34" charset="0"/>
              </a:rPr>
              <a:t> file</a:t>
            </a:r>
          </a:p>
          <a:p>
            <a:pPr marL="457200" indent="-457200">
              <a:lnSpc>
                <a:spcPts val="5000"/>
              </a:lnSpc>
              <a:buFontTx/>
              <a:buChar char="-"/>
            </a:pPr>
            <a:r>
              <a:rPr lang="es-ES" sz="2800" dirty="0">
                <a:latin typeface="Candara" panose="020E0502030303020204" pitchFamily="34" charset="0"/>
              </a:rPr>
              <a:t>Restringir </a:t>
            </a:r>
            <a:r>
              <a:rPr lang="es-ES" sz="2800" dirty="0" err="1">
                <a:latin typeface="Candara" panose="020E0502030303020204" pitchFamily="34" charset="0"/>
              </a:rPr>
              <a:t>background</a:t>
            </a:r>
            <a:endParaRPr lang="es-ES" sz="2800" dirty="0">
              <a:latin typeface="Candara" panose="020E0502030303020204" pitchFamily="34" charset="0"/>
            </a:endParaRPr>
          </a:p>
          <a:p>
            <a:pPr>
              <a:lnSpc>
                <a:spcPts val="5000"/>
              </a:lnSpc>
            </a:pPr>
            <a:r>
              <a:rPr lang="es-ES" sz="2800" dirty="0">
                <a:latin typeface="Candara" panose="020E0502030303020204" pitchFamily="34" charset="0"/>
              </a:rPr>
              <a:t>	…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324AE33-45E4-EE7D-08C4-FF9EFA428AEC}"/>
              </a:ext>
            </a:extLst>
          </p:cNvPr>
          <p:cNvSpPr txBox="1"/>
          <p:nvPr/>
        </p:nvSpPr>
        <p:spPr>
          <a:xfrm>
            <a:off x="93597" y="-99202"/>
            <a:ext cx="9479028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Calibrado</a:t>
            </a:r>
            <a:r>
              <a:rPr lang="es-ES" sz="4000" dirty="0">
                <a:solidFill>
                  <a:srgbClr val="3A67A2"/>
                </a:solidFill>
                <a:latin typeface="Candara" panose="020E0502030303020204" pitchFamily="34" charset="0"/>
                <a:ea typeface="GalanoGrotesque-Bold ☞" charset="0"/>
                <a:cs typeface="GalanoGrotesque-Bold ☞" charset="0"/>
              </a:rPr>
              <a:t>, evaluación y proyección</a:t>
            </a:r>
            <a:endParaRPr lang="es-ES" sz="3600" dirty="0">
              <a:solidFill>
                <a:srgbClr val="3A67A2"/>
              </a:solidFill>
              <a:latin typeface="Candara" panose="020E0502030303020204" pitchFamily="34" charset="0"/>
              <a:ea typeface="GalanoGrotesque-Bold ☞" charset="0"/>
              <a:cs typeface="GalanoGrotesque-Bold ☞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08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8832</TotalTime>
  <Words>733</Words>
  <Application>Microsoft Office PowerPoint</Application>
  <PresentationFormat>Panorámica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Candara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ZARZO ARIAS</dc:creator>
  <cp:lastModifiedBy>ALEJANDRA ZARZO ARIAS</cp:lastModifiedBy>
  <cp:revision>50</cp:revision>
  <dcterms:created xsi:type="dcterms:W3CDTF">2023-03-27T09:45:41Z</dcterms:created>
  <dcterms:modified xsi:type="dcterms:W3CDTF">2023-05-22T15:18:54Z</dcterms:modified>
</cp:coreProperties>
</file>