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6" r:id="rId2"/>
    <p:sldId id="289" r:id="rId3"/>
    <p:sldId id="290" r:id="rId4"/>
    <p:sldId id="294" r:id="rId5"/>
    <p:sldId id="291" r:id="rId6"/>
    <p:sldId id="292" r:id="rId7"/>
    <p:sldId id="293" r:id="rId8"/>
    <p:sldId id="296" r:id="rId9"/>
    <p:sldId id="295" r:id="rId10"/>
    <p:sldId id="28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3A2"/>
    <a:srgbClr val="376092"/>
    <a:srgbClr val="671081"/>
    <a:srgbClr val="974806"/>
    <a:srgbClr val="F3F9E5"/>
    <a:srgbClr val="F1FCE2"/>
    <a:srgbClr val="FCF7E1"/>
    <a:srgbClr val="D1D6E1"/>
    <a:srgbClr val="FFB805"/>
    <a:srgbClr val="6E8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1709" autoAdjust="0"/>
  </p:normalViewPr>
  <p:slideViewPr>
    <p:cSldViewPr snapToGrid="0" showGuides="1">
      <p:cViewPr varScale="1">
        <p:scale>
          <a:sx n="85" d="100"/>
          <a:sy n="85" d="100"/>
        </p:scale>
        <p:origin x="126" y="210"/>
      </p:cViewPr>
      <p:guideLst>
        <p:guide orient="horz" pos="2521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B4A13-6030-4DEE-A27D-6346E0E9B438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54A4C-10CB-4C55-99E7-1992572A5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55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A0B7D3D-751A-4866-9621-683776A9E66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370C011-D4B3-4F61-A1D0-37D722B6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5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A0B7D3D-751A-4866-9621-683776A9E66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370C011-D4B3-4F61-A1D0-37D722B6B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5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486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baseline="0">
          <a:solidFill>
            <a:schemeClr val="accent1">
              <a:lumMod val="7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hyperlink" Target="https://creativecommons.org/licenses/by/4.0/deed.es" TargetMode="External"/><Relationship Id="rId7" Type="http://schemas.openxmlformats.org/officeDocument/2006/relationships/hyperlink" Target="https://elearning.gbif.es/" TargetMode="External"/><Relationship Id="rId12" Type="http://schemas.openxmlformats.org/officeDocument/2006/relationships/image" Target="../media/image26.png"/><Relationship Id="rId2" Type="http://schemas.openxmlformats.org/officeDocument/2006/relationships/hyperlink" Target="mailto:pando@gbif.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os.gbif.es/" TargetMode="External"/><Relationship Id="rId11" Type="http://schemas.microsoft.com/office/2007/relationships/hdphoto" Target="../media/hdphoto2.wdp"/><Relationship Id="rId5" Type="http://schemas.openxmlformats.org/officeDocument/2006/relationships/hyperlink" Target="https://www.gbif.es/" TargetMode="External"/><Relationship Id="rId15" Type="http://schemas.openxmlformats.org/officeDocument/2006/relationships/hyperlink" Target="https://mutis.rjb.csic.es/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4.sv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bif.org/species/10020268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bie.ala.org.au/species/https:/biodiversity.org.au/afd/taxa/2a4e373b-913a-4e2a-a53f-74828f6dae7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species.gbif.es/species/5219173#overview" TargetMode="Externa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iepnb.gob.es/areas-tematicas/especies-silvestres/eidos/11627/canis-lupus-linnaeus-175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doi.org/10.3897/biss.6.9471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66769" y="5989320"/>
            <a:ext cx="4201232" cy="874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2000"/>
                    </a14:imgEffect>
                    <a14:imgEffect>
                      <a14:brightnessContrast bright="31000" contrast="-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89320"/>
            <a:ext cx="7483514" cy="89606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79779" y="1205577"/>
            <a:ext cx="5931661" cy="1485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s-ES" sz="3600" dirty="0" err="1"/>
              <a:t>Species</a:t>
            </a:r>
            <a:r>
              <a:rPr lang="es-ES" sz="3600" dirty="0"/>
              <a:t> </a:t>
            </a:r>
            <a:r>
              <a:rPr lang="es-ES" sz="3600" dirty="0" err="1"/>
              <a:t>pages</a:t>
            </a:r>
            <a:endParaRPr lang="es-ES" sz="36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801916" y="2534234"/>
            <a:ext cx="5417174" cy="148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1800"/>
              </a:spcBef>
              <a:buClr>
                <a:srgbClr val="DE0000"/>
              </a:buClr>
            </a:pPr>
            <a:r>
              <a:rPr lang="en-US" sz="2000" dirty="0">
                <a:solidFill>
                  <a:srgbClr val="16355A"/>
                </a:solidFill>
                <a:latin typeface="Consolas" pitchFamily="49" charset="0"/>
                <a:cs typeface="Arial" charset="0"/>
              </a:rPr>
              <a:t>Francisco Pando</a:t>
            </a:r>
          </a:p>
          <a:p>
            <a:pPr marL="446088" lvl="1" indent="11113" eaLnBrk="1" hangingPunct="1">
              <a:lnSpc>
                <a:spcPct val="110000"/>
              </a:lnSpc>
              <a:spcBef>
                <a:spcPts val="1800"/>
              </a:spcBef>
              <a:buClr>
                <a:srgbClr val="DE0000"/>
              </a:buClr>
            </a:pPr>
            <a:r>
              <a:rPr lang="fr-FR" dirty="0">
                <a:solidFill>
                  <a:srgbClr val="16355A"/>
                </a:solidFill>
                <a:latin typeface="Consolas" pitchFamily="49" charset="0"/>
                <a:cs typeface="Arial" charset="0"/>
              </a:rPr>
              <a:t>Unidad de </a:t>
            </a:r>
            <a:r>
              <a:rPr lang="fr-FR" dirty="0" err="1">
                <a:solidFill>
                  <a:srgbClr val="16355A"/>
                </a:solidFill>
                <a:latin typeface="Consolas" pitchFamily="49" charset="0"/>
                <a:cs typeface="Arial" charset="0"/>
              </a:rPr>
              <a:t>Coordinación</a:t>
            </a:r>
            <a:r>
              <a:rPr lang="fr-FR" dirty="0">
                <a:solidFill>
                  <a:srgbClr val="16355A"/>
                </a:solidFill>
                <a:latin typeface="Consolas" pitchFamily="49" charset="0"/>
                <a:cs typeface="Arial" charset="0"/>
              </a:rPr>
              <a:t>, </a:t>
            </a:r>
            <a:r>
              <a:rPr lang="es-ES" dirty="0">
                <a:solidFill>
                  <a:srgbClr val="16355A"/>
                </a:solidFill>
                <a:latin typeface="Consolas" pitchFamily="49" charset="0"/>
                <a:cs typeface="Arial" charset="0"/>
              </a:rPr>
              <a:t>nodo español de GBIF (Global Biodiversity </a:t>
            </a:r>
            <a:r>
              <a:rPr lang="es-ES" dirty="0" err="1">
                <a:solidFill>
                  <a:srgbClr val="16355A"/>
                </a:solidFill>
                <a:latin typeface="Consolas" pitchFamily="49" charset="0"/>
                <a:cs typeface="Arial" charset="0"/>
              </a:rPr>
              <a:t>Information</a:t>
            </a:r>
            <a:r>
              <a:rPr lang="es-ES" dirty="0">
                <a:solidFill>
                  <a:srgbClr val="16355A"/>
                </a:solidFill>
                <a:latin typeface="Consolas" pitchFamily="49" charset="0"/>
                <a:cs typeface="Arial" charset="0"/>
              </a:rPr>
              <a:t> </a:t>
            </a:r>
            <a:r>
              <a:rPr lang="es-ES" dirty="0" err="1">
                <a:solidFill>
                  <a:srgbClr val="16355A"/>
                </a:solidFill>
                <a:latin typeface="Consolas" pitchFamily="49" charset="0"/>
                <a:cs typeface="Arial" charset="0"/>
              </a:rPr>
              <a:t>Facility</a:t>
            </a:r>
            <a:r>
              <a:rPr lang="es-ES" dirty="0">
                <a:solidFill>
                  <a:srgbClr val="16355A"/>
                </a:solidFill>
                <a:latin typeface="Consolas" pitchFamily="49" charset="0"/>
                <a:cs typeface="Arial" charset="0"/>
              </a:rPr>
              <a:t>) / CSIC</a:t>
            </a:r>
            <a:endParaRPr lang="en-US" sz="4800" dirty="0">
              <a:solidFill>
                <a:srgbClr val="16355A"/>
              </a:solidFill>
              <a:latin typeface="Consolas" pitchFamily="49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338" y="-19617"/>
            <a:ext cx="1479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23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ttps://thumbs-prod.si-cdn.com/GDmw9szoA4L4t_vje-ZUXuj1oqY=/fit-in/1072x0/https:/public-media.si-cdn.com/filer/ee/12/ee12ec5f-d6d6-4917-8287-af41f7483718/butterfly_ray_for_screen_no_logo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50798" y="2626964"/>
            <a:ext cx="4346584" cy="239035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-225425"/>
            <a:r>
              <a:rPr lang="da-DK" sz="14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Francisco Pando </a:t>
            </a:r>
          </a:p>
          <a:p>
            <a:pPr marL="542925" lvl="1" indent="-225425"/>
            <a:r>
              <a:rPr lang="da-DK" sz="14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Unidad de Coordinación de GBIF.ES</a:t>
            </a:r>
          </a:p>
          <a:p>
            <a:pPr marL="542925" lvl="1" indent="-225425"/>
            <a:r>
              <a:rPr lang="da-DK" sz="14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	CSIC</a:t>
            </a:r>
          </a:p>
          <a:p>
            <a:pPr marL="714375" lvl="1" indent="-177800">
              <a:lnSpc>
                <a:spcPct val="80000"/>
              </a:lnSpc>
            </a:pPr>
            <a:r>
              <a:rPr lang="da-DK" sz="14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Joaquín Costa 22, 28002 Madrid</a:t>
            </a:r>
          </a:p>
          <a:p>
            <a:pPr marL="714375" lvl="1" indent="-177800">
              <a:lnSpc>
                <a:spcPct val="80000"/>
              </a:lnSpc>
            </a:pPr>
            <a:r>
              <a:rPr lang="da-DK" sz="14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714375" lvl="1" indent="-177800">
              <a:lnSpc>
                <a:spcPct val="80000"/>
              </a:lnSpc>
            </a:pPr>
            <a:r>
              <a:rPr lang="da-DK" sz="14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pando@gbif.es</a:t>
            </a:r>
            <a:r>
              <a:rPr lang="da-DK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714375" lvl="1" indent="-177800">
              <a:lnSpc>
                <a:spcPct val="80000"/>
              </a:lnSpc>
            </a:pPr>
            <a:endParaRPr lang="da-DK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714375" lvl="1" indent="-177800">
              <a:lnSpc>
                <a:spcPct val="80000"/>
              </a:lnSpc>
            </a:pPr>
            <a:endParaRPr lang="da-DK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714375" lvl="1" indent="-177800">
              <a:lnSpc>
                <a:spcPct val="80000"/>
              </a:lnSpc>
            </a:pPr>
            <a:endParaRPr lang="da-DK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714375" marR="0" lvl="1" indent="-179388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366092"/>
              </a:buClr>
              <a:buSzPts val="1200"/>
              <a:buFont typeface="Arial"/>
              <a:buNone/>
            </a:pPr>
            <a:r>
              <a:rPr lang="en-US" sz="1200" b="0" i="0" u="sng" strike="noStrike" cap="none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https://creativecommons.org/licenses/by/4.0/deed.es</a:t>
            </a:r>
            <a:r>
              <a:rPr lang="en-US" sz="1200" b="0" i="0" u="none" strike="noStrike" cap="none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200" dirty="0"/>
          </a:p>
          <a:p>
            <a:pPr marL="714375" lvl="1" indent="-177800">
              <a:lnSpc>
                <a:spcPct val="80000"/>
              </a:lnSpc>
            </a:pPr>
            <a:endParaRPr lang="da-DK" sz="1600" dirty="0"/>
          </a:p>
        </p:txBody>
      </p:sp>
      <p:sp>
        <p:nvSpPr>
          <p:cNvPr id="10" name="AutoShape 6" descr="https://thumbs-prod.si-cdn.com/HidWczPNdHsIeNPSG1ItqDhd-XE=/fit-in/1072x0/https:/public-media.si-cdn.com/filer/b7/4d/b74dfc31-af77-4c3e-aac9-b59e83965bfc/little-skate_for_screen_no_logo.jp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824" y="3945445"/>
            <a:ext cx="1624519" cy="591171"/>
          </a:xfrm>
          <a:prstGeom prst="rect">
            <a:avLst/>
          </a:prstGeom>
        </p:spPr>
      </p:pic>
      <p:sp>
        <p:nvSpPr>
          <p:cNvPr id="13" name="Google Shape;348;p22">
            <a:extLst>
              <a:ext uri="{FF2B5EF4-FFF2-40B4-BE49-F238E27FC236}">
                <a16:creationId xmlns:a16="http://schemas.microsoft.com/office/drawing/2014/main" id="{5AB58974-E6CF-48BB-9A13-E431470715D9}"/>
              </a:ext>
            </a:extLst>
          </p:cNvPr>
          <p:cNvSpPr/>
          <p:nvPr/>
        </p:nvSpPr>
        <p:spPr>
          <a:xfrm>
            <a:off x="550798" y="5017317"/>
            <a:ext cx="6620711" cy="112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en-US" sz="1600" dirty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GBIF.ES is the National Biodiversity Information Node, sponsored by the Ministry of Science, Innovation and Universities, and managed by the Spanish National Research Council (CSIC)</a:t>
            </a:r>
            <a:r>
              <a:rPr lang="es-ES" sz="1600" dirty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ES" sz="1600" u="sng" dirty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https://www.gbif.es/  </a:t>
            </a:r>
          </a:p>
          <a:p>
            <a:pPr lvl="0" algn="just"/>
            <a:r>
              <a:rPr lang="en-US" sz="1600" u="sng" dirty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https://www.gbif.es/</a:t>
            </a:r>
            <a:r>
              <a:rPr lang="en-US" sz="1600" dirty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 , </a:t>
            </a:r>
            <a:r>
              <a:rPr lang="en-US" sz="1600" u="sng" dirty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https://datos.gbif.es</a:t>
            </a:r>
            <a:r>
              <a:rPr lang="en-US" sz="1600" dirty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u="sng" dirty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https://elearning.gbif.es</a:t>
            </a:r>
            <a:r>
              <a:rPr lang="en-US" sz="1600" dirty="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dirty="0">
              <a:solidFill>
                <a:srgbClr val="9748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2AC066A-860C-4923-AE8A-A0D7CE1F54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4819" y="6133256"/>
            <a:ext cx="1708773" cy="5413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F82708-4467-4B90-ADB8-FC12B508B7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818" y="6074408"/>
            <a:ext cx="1545278" cy="7442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6C0EF0-2D05-40B8-97FE-97814777FB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20" y="6232253"/>
            <a:ext cx="1796536" cy="44239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8AEF249-B696-4CC9-8982-D4215A3AB9DD}"/>
              </a:ext>
            </a:extLst>
          </p:cNvPr>
          <p:cNvGrpSpPr/>
          <p:nvPr/>
        </p:nvGrpSpPr>
        <p:grpSpPr>
          <a:xfrm>
            <a:off x="4509983" y="-144463"/>
            <a:ext cx="7752293" cy="7543800"/>
            <a:chOff x="4509983" y="-144463"/>
            <a:chExt cx="7752293" cy="75438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9F7F735-26C6-4522-9D48-218A76B388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79" r="3516"/>
            <a:stretch/>
          </p:blipFill>
          <p:spPr>
            <a:xfrm>
              <a:off x="4799855" y="-144463"/>
              <a:ext cx="7462421" cy="7543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C743CC-8D4A-4444-A4BC-B2C19FA8C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1396610">
              <a:off x="4509983" y="1044753"/>
              <a:ext cx="447737" cy="352474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2116986-58E8-4197-8978-1A0C44E5C9FC}"/>
              </a:ext>
            </a:extLst>
          </p:cNvPr>
          <p:cNvSpPr txBox="1"/>
          <p:nvPr/>
        </p:nvSpPr>
        <p:spPr>
          <a:xfrm rot="16200000">
            <a:off x="10785426" y="5545575"/>
            <a:ext cx="25019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15"/>
              </a:rPr>
              <a:t>https://mutis.rjb.csic.es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913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941EF7C-47F0-4BF7-A3B5-1F0D9E65279E}"/>
              </a:ext>
            </a:extLst>
          </p:cNvPr>
          <p:cNvGrpSpPr/>
          <p:nvPr/>
        </p:nvGrpSpPr>
        <p:grpSpPr>
          <a:xfrm>
            <a:off x="102428" y="315389"/>
            <a:ext cx="11545236" cy="6273009"/>
            <a:chOff x="-304779" y="1221500"/>
            <a:chExt cx="9583861" cy="5366898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55CBD0DD-F31D-40F7-969B-CD6597B21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4779" y="1221500"/>
              <a:ext cx="2972852" cy="3148012"/>
            </a:xfrm>
            <a:prstGeom prst="rect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FA9B2F8E-8C1D-4062-834C-021AF337C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4007" y="1752601"/>
              <a:ext cx="3262312" cy="1981200"/>
            </a:xfrm>
            <a:prstGeom prst="rect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E86EA3C1-3EB4-487F-B838-B75C6682F2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509" y="1385987"/>
              <a:ext cx="2506058" cy="2895601"/>
            </a:xfrm>
            <a:prstGeom prst="rect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68B8B4C6-F9C9-4EFB-A418-52139ED1B9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0476" y="3733801"/>
              <a:ext cx="2505714" cy="2159564"/>
            </a:xfrm>
            <a:prstGeom prst="rect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15D2FCBD-041F-414C-9DA8-C2D5E8B14F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15" y="4547567"/>
              <a:ext cx="2960739" cy="2040831"/>
            </a:xfrm>
            <a:prstGeom prst="rect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5225F0CC-8B25-4214-A4D6-D245D5D091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588" y="2906430"/>
              <a:ext cx="1876021" cy="2614612"/>
            </a:xfrm>
            <a:prstGeom prst="rect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1C04B89A-7FBF-43FB-BABA-1BCB785FB8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0814" y="4556965"/>
              <a:ext cx="3130065" cy="2031433"/>
            </a:xfrm>
            <a:prstGeom prst="rect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C04BE12B-5966-4705-BD09-8BD69E49FC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4709" y="4148669"/>
              <a:ext cx="2564373" cy="24037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943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0502B57-91F2-498D-B1E7-41F92B284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369" y="2214562"/>
            <a:ext cx="9339262" cy="34147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“Species bank will be the main access point for the wide variety of potential users of GBIF; it is the sexiest component of biodiversity data”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32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E8F37-BD3C-45F8-BA59-05A9387D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Species</a:t>
            </a:r>
            <a:r>
              <a:rPr lang="es-ES" dirty="0"/>
              <a:t> page in GBIF.ORG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6A7DB3-5CE4-43B1-98A5-F16E056CF02B}"/>
              </a:ext>
            </a:extLst>
          </p:cNvPr>
          <p:cNvSpPr txBox="1"/>
          <p:nvPr/>
        </p:nvSpPr>
        <p:spPr>
          <a:xfrm rot="16200000">
            <a:off x="-2768221" y="2863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hlinkClick r:id="rId2"/>
              </a:rPr>
              <a:t>https://www.gbif.org/species/100202687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DB9A75-7060-44AF-B1B2-E39BCA622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244" y="1140825"/>
            <a:ext cx="10069689" cy="544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23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CACA2-D1CA-4B6B-B3C8-AB269D3E6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Species</a:t>
            </a:r>
            <a:r>
              <a:rPr lang="es-ES" dirty="0"/>
              <a:t> </a:t>
            </a:r>
            <a:r>
              <a:rPr lang="es-ES" dirty="0" err="1"/>
              <a:t>pages</a:t>
            </a:r>
            <a:r>
              <a:rPr lang="es-ES" dirty="0"/>
              <a:t> in ALA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44E999-7376-44F1-9CB1-B4885CAB7869}"/>
              </a:ext>
            </a:extLst>
          </p:cNvPr>
          <p:cNvSpPr txBox="1"/>
          <p:nvPr/>
        </p:nvSpPr>
        <p:spPr>
          <a:xfrm rot="16200000">
            <a:off x="-2365309" y="3830350"/>
            <a:ext cx="54101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https://bie.ala.org.au/species/https://biodiversity.org.au/afd/taxa/2a4e373b-913a-4e2a-a53f-74828f6dae7e</a:t>
            </a:r>
            <a:r>
              <a:rPr lang="en-US" sz="16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256ED0-F9D3-4194-9969-6CD5FA339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2" y="1298697"/>
            <a:ext cx="7779659" cy="3882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D401A7-8494-4308-B2D3-B54CD846F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333" y="4291489"/>
            <a:ext cx="5052501" cy="24068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3674F1-7630-45C8-AC32-E790A8855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5613" y="2158593"/>
            <a:ext cx="3236787" cy="43516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1D67EF-08D8-45CA-8C3D-F99C4F2CDA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877" y="2499408"/>
            <a:ext cx="6392167" cy="533474"/>
          </a:xfrm>
          <a:prstGeom prst="rect">
            <a:avLst/>
          </a:prstGeom>
          <a:effectLst>
            <a:outerShdw blurRad="50800" dist="419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008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1D2B0-3FEF-4B26-A6EE-BB2A5016F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Species</a:t>
            </a:r>
            <a:r>
              <a:rPr lang="es-ES" dirty="0"/>
              <a:t> </a:t>
            </a:r>
            <a:r>
              <a:rPr lang="es-ES" dirty="0" err="1"/>
              <a:t>pages</a:t>
            </a:r>
            <a:r>
              <a:rPr lang="es-ES" dirty="0"/>
              <a:t> in species.gbif.es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A00BB-4ED5-4423-B8C7-8C6ADEE85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974" y="1417638"/>
            <a:ext cx="7163901" cy="47529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BD773C-F466-4E74-A21F-CF80F150C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996" y="452200"/>
            <a:ext cx="2391408" cy="6131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F1468F-8DAB-49CD-B28D-AF8A0B7A7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8670" y="1574562"/>
            <a:ext cx="1777278" cy="51863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6D150A-78F9-4C6E-9DD6-CBAFB3880B2A}"/>
              </a:ext>
            </a:extLst>
          </p:cNvPr>
          <p:cNvSpPr txBox="1"/>
          <p:nvPr/>
        </p:nvSpPr>
        <p:spPr>
          <a:xfrm rot="16200000">
            <a:off x="-2488688" y="3351887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https://especies.gbif.es/species/5219173#overview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896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5D0C8-D1A4-44E7-82DF-67D2A13B3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Species</a:t>
            </a:r>
            <a:r>
              <a:rPr lang="es-ES" dirty="0"/>
              <a:t> </a:t>
            </a:r>
            <a:r>
              <a:rPr lang="es-ES" dirty="0" err="1"/>
              <a:t>pages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Spanisn</a:t>
            </a:r>
            <a:r>
              <a:rPr lang="es-ES" dirty="0"/>
              <a:t> </a:t>
            </a:r>
            <a:r>
              <a:rPr lang="es-ES" dirty="0" err="1"/>
              <a:t>Ministry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Ecological</a:t>
            </a:r>
            <a:r>
              <a:rPr lang="es-ES" dirty="0"/>
              <a:t> </a:t>
            </a:r>
            <a:r>
              <a:rPr lang="es-ES" dirty="0" err="1"/>
              <a:t>Transition</a:t>
            </a:r>
            <a:r>
              <a:rPr lang="es-ES" dirty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46D846-869D-4D0B-873B-FEFC214EBF05}"/>
              </a:ext>
            </a:extLst>
          </p:cNvPr>
          <p:cNvSpPr txBox="1"/>
          <p:nvPr/>
        </p:nvSpPr>
        <p:spPr>
          <a:xfrm rot="16200000">
            <a:off x="-2723644" y="3213387"/>
            <a:ext cx="6093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https://iepnb.gob.es/areas-tematicas/especies-silvestres/eidos/11627/canis-lupus-linnaeus-1758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BF9473-61ED-4999-9126-BEFFF28A6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31" y="1509937"/>
            <a:ext cx="9948862" cy="49811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21EF5B-F139-4475-8F14-25EDCE5E1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975" y="1058115"/>
            <a:ext cx="2967809" cy="316701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4083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08BF9-7A94-4CEA-83FB-67875E264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29EA9-AB91-455A-AC03-7F4493CF0050}"/>
              </a:ext>
            </a:extLst>
          </p:cNvPr>
          <p:cNvSpPr txBox="1"/>
          <p:nvPr/>
        </p:nvSpPr>
        <p:spPr>
          <a:xfrm rot="16200000">
            <a:off x="48088" y="3539079"/>
            <a:ext cx="3696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https://doi.org/10.3897/biss.6.94718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C2A1C7-CCED-4784-A873-F982DB651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790" y="1133636"/>
            <a:ext cx="8231187" cy="544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52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335AF-0679-4E22-8D2D-CEAB1FD40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Species</a:t>
            </a:r>
            <a:r>
              <a:rPr lang="es-ES" dirty="0"/>
              <a:t> </a:t>
            </a:r>
            <a:r>
              <a:rPr lang="es-ES" dirty="0" err="1"/>
              <a:t>pages</a:t>
            </a:r>
            <a:r>
              <a:rPr lang="es-ES" dirty="0"/>
              <a:t> in… </a:t>
            </a:r>
            <a:r>
              <a:rPr lang="es-ES" dirty="0" err="1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A7EC5-17C2-4260-93E4-B45A26591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225" y="1800226"/>
            <a:ext cx="8034338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They are needed</a:t>
            </a:r>
          </a:p>
          <a:p>
            <a:pPr>
              <a:lnSpc>
                <a:spcPct val="150000"/>
              </a:lnSpc>
            </a:pPr>
            <a:r>
              <a:rPr lang="en-US" dirty="0"/>
              <a:t>Attention to the sources is a must</a:t>
            </a:r>
          </a:p>
          <a:p>
            <a:pPr>
              <a:lnSpc>
                <a:spcPct val="150000"/>
              </a:lnSpc>
            </a:pPr>
            <a:r>
              <a:rPr lang="en-US" dirty="0"/>
              <a:t>A more elaborated data specification for BIE  would be nice, including support for non biological features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57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29619</TotalTime>
  <Words>300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Consolas</vt:lpstr>
      <vt:lpstr>Verdana</vt:lpstr>
      <vt:lpstr>Office Theme</vt:lpstr>
      <vt:lpstr>PowerPoint Presentation</vt:lpstr>
      <vt:lpstr>PowerPoint Presentation</vt:lpstr>
      <vt:lpstr>PowerPoint Presentation</vt:lpstr>
      <vt:lpstr>Species page in GBIF.ORG</vt:lpstr>
      <vt:lpstr>Species pages in ALA</vt:lpstr>
      <vt:lpstr>Species pages in species.gbif.es</vt:lpstr>
      <vt:lpstr>Species pages in the Spanisn Ministry for the Ecological Transition </vt:lpstr>
      <vt:lpstr>PowerPoint Presentation</vt:lpstr>
      <vt:lpstr>Species pages in… 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Francisco Pando</dc:creator>
  <cp:lastModifiedBy>Paco Pando</cp:lastModifiedBy>
  <cp:revision>333</cp:revision>
  <dcterms:created xsi:type="dcterms:W3CDTF">2013-02-04T08:56:00Z</dcterms:created>
  <dcterms:modified xsi:type="dcterms:W3CDTF">2025-03-12T16:09:32Z</dcterms:modified>
</cp:coreProperties>
</file>