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758" r:id="rId2"/>
    <p:sldId id="760" r:id="rId3"/>
    <p:sldId id="761" r:id="rId4"/>
    <p:sldId id="268" r:id="rId5"/>
    <p:sldId id="763" r:id="rId6"/>
    <p:sldId id="765" r:id="rId7"/>
    <p:sldId id="764" r:id="rId8"/>
    <p:sldId id="285" r:id="rId9"/>
    <p:sldId id="261" r:id="rId10"/>
    <p:sldId id="274" r:id="rId11"/>
    <p:sldId id="762" r:id="rId12"/>
    <p:sldId id="257" r:id="rId13"/>
    <p:sldId id="258" r:id="rId14"/>
    <p:sldId id="305" r:id="rId15"/>
    <p:sldId id="315" r:id="rId16"/>
    <p:sldId id="349" r:id="rId17"/>
    <p:sldId id="316" r:id="rId18"/>
    <p:sldId id="350" r:id="rId19"/>
    <p:sldId id="311" r:id="rId20"/>
    <p:sldId id="313" r:id="rId21"/>
    <p:sldId id="312" r:id="rId22"/>
    <p:sldId id="342" r:id="rId23"/>
    <p:sldId id="351" r:id="rId24"/>
    <p:sldId id="319" r:id="rId25"/>
    <p:sldId id="317" r:id="rId26"/>
    <p:sldId id="336" r:id="rId27"/>
    <p:sldId id="262" r:id="rId28"/>
    <p:sldId id="282" r:id="rId29"/>
    <p:sldId id="283" r:id="rId30"/>
    <p:sldId id="325" r:id="rId31"/>
    <p:sldId id="265" r:id="rId32"/>
    <p:sldId id="387" r:id="rId33"/>
    <p:sldId id="359" r:id="rId34"/>
    <p:sldId id="360" r:id="rId35"/>
    <p:sldId id="327" r:id="rId36"/>
    <p:sldId id="326" r:id="rId37"/>
    <p:sldId id="301" r:id="rId38"/>
    <p:sldId id="273" r:id="rId39"/>
    <p:sldId id="354" r:id="rId40"/>
    <p:sldId id="759" r:id="rId4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6346" autoAdjust="0"/>
  </p:normalViewPr>
  <p:slideViewPr>
    <p:cSldViewPr snapToGrid="0">
      <p:cViewPr varScale="1">
        <p:scale>
          <a:sx n="83" d="100"/>
          <a:sy n="83" d="100"/>
        </p:scale>
        <p:origin x="15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675276-F4BD-4E74-8E4F-90BFF4BF104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52558CB-B1D0-48A9-B083-9065BD8965B5}">
      <dgm:prSet phldrT="[Texto]" custT="1"/>
      <dgm:spPr>
        <a:solidFill>
          <a:srgbClr val="3F5F6A"/>
        </a:solidFill>
      </dgm:spPr>
      <dgm:t>
        <a:bodyPr/>
        <a:lstStyle/>
        <a:p>
          <a:r>
            <a:rPr lang="es-E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Actuar con la debida diligencia </a:t>
          </a:r>
        </a:p>
      </dgm:t>
    </dgm:pt>
    <dgm:pt modelId="{2DB32804-01BF-4708-9B61-4D5A2005ED0D}" type="parTrans" cxnId="{7C93D2CB-21DA-42B3-A556-6D456729BDE4}">
      <dgm:prSet/>
      <dgm:spPr/>
      <dgm:t>
        <a:bodyPr/>
        <a:lstStyle/>
        <a:p>
          <a:endParaRPr lang="es-ES" sz="1800"/>
        </a:p>
      </dgm:t>
    </dgm:pt>
    <dgm:pt modelId="{52E9ED2C-4C1D-49D5-936D-D4917C53364D}" type="sibTrans" cxnId="{7C93D2CB-21DA-42B3-A556-6D456729BDE4}">
      <dgm:prSet/>
      <dgm:spPr/>
      <dgm:t>
        <a:bodyPr/>
        <a:lstStyle/>
        <a:p>
          <a:endParaRPr lang="es-ES" sz="1800"/>
        </a:p>
      </dgm:t>
    </dgm:pt>
    <dgm:pt modelId="{C4BB4328-E3E4-412D-914F-90DDC6D49871}">
      <dgm:prSet phldrT="[Texto]" custT="1"/>
      <dgm:spPr>
        <a:solidFill>
          <a:srgbClr val="3F5F6A"/>
        </a:solidFill>
      </dgm:spPr>
      <dgm:t>
        <a:bodyPr/>
        <a:lstStyle/>
        <a:p>
          <a:r>
            <a:rPr lang="es-E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Transferencia y utilización </a:t>
          </a:r>
        </a:p>
      </dgm:t>
    </dgm:pt>
    <dgm:pt modelId="{34F427F8-12F0-451F-B8E7-F0167CA58181}" type="parTrans" cxnId="{0CACC4CE-2B53-4492-932C-3A832D25DD54}">
      <dgm:prSet/>
      <dgm:spPr/>
      <dgm:t>
        <a:bodyPr/>
        <a:lstStyle/>
        <a:p>
          <a:endParaRPr lang="es-ES" sz="1800"/>
        </a:p>
      </dgm:t>
    </dgm:pt>
    <dgm:pt modelId="{424A921A-A516-48D5-AF4D-43E1EB54646D}" type="sibTrans" cxnId="{0CACC4CE-2B53-4492-932C-3A832D25DD54}">
      <dgm:prSet/>
      <dgm:spPr/>
      <dgm:t>
        <a:bodyPr/>
        <a:lstStyle/>
        <a:p>
          <a:endParaRPr lang="es-ES" sz="1800"/>
        </a:p>
      </dgm:t>
    </dgm:pt>
    <dgm:pt modelId="{F38D2C6D-CD76-47D6-B353-F132BFFCA042}">
      <dgm:prSet phldrT="[Texto]" custT="1"/>
      <dgm:spPr>
        <a:solidFill>
          <a:srgbClr val="3F5F6A"/>
        </a:solidFill>
      </dgm:spPr>
      <dgm:t>
        <a:bodyPr/>
        <a:lstStyle/>
        <a:p>
          <a:r>
            <a:rPr lang="es-E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Buscarán, conservarán y transferirán a los siguientes usuarios:</a:t>
          </a:r>
        </a:p>
      </dgm:t>
    </dgm:pt>
    <dgm:pt modelId="{D5298AEF-83DE-401E-B9A3-0A309C386815}" type="parTrans" cxnId="{A13A38AA-5E1F-4FA6-ACE6-1F345EDBADD6}">
      <dgm:prSet/>
      <dgm:spPr/>
      <dgm:t>
        <a:bodyPr/>
        <a:lstStyle/>
        <a:p>
          <a:endParaRPr lang="es-ES" sz="1800"/>
        </a:p>
      </dgm:t>
    </dgm:pt>
    <dgm:pt modelId="{245B368C-3AD5-4C80-B406-42F26A45558B}" type="sibTrans" cxnId="{A13A38AA-5E1F-4FA6-ACE6-1F345EDBADD6}">
      <dgm:prSet/>
      <dgm:spPr/>
      <dgm:t>
        <a:bodyPr/>
        <a:lstStyle/>
        <a:p>
          <a:endParaRPr lang="es-ES" sz="1800"/>
        </a:p>
      </dgm:t>
    </dgm:pt>
    <dgm:pt modelId="{9DB89265-027E-44A7-AA7E-2CD2545ED0FB}">
      <dgm:prSet custT="1"/>
      <dgm:spPr>
        <a:ln>
          <a:solidFill>
            <a:srgbClr val="598595"/>
          </a:solidFill>
        </a:ln>
      </dgm:spPr>
      <dgm:t>
        <a:bodyPr/>
        <a:lstStyle/>
        <a:p>
          <a:r>
            <a:rPr lang="es-E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Asegurarse de que el acceso sea conforme con los requisitos legislativos o reglamentarios aplicables, y de que se establezca una participación justa y equitativa en los beneficios en unas condiciones mutuamente acordadas.</a:t>
          </a:r>
        </a:p>
      </dgm:t>
    </dgm:pt>
    <dgm:pt modelId="{7FC8AB4C-AC8A-4D94-96A7-2D2E723A8757}" type="parTrans" cxnId="{2355C8E6-7014-4AC8-BFE0-7A3151E68B4A}">
      <dgm:prSet/>
      <dgm:spPr/>
      <dgm:t>
        <a:bodyPr/>
        <a:lstStyle/>
        <a:p>
          <a:endParaRPr lang="es-ES" sz="1800"/>
        </a:p>
      </dgm:t>
    </dgm:pt>
    <dgm:pt modelId="{84BD98C1-9EBA-4922-8A07-FF894DF0C99D}" type="sibTrans" cxnId="{2355C8E6-7014-4AC8-BFE0-7A3151E68B4A}">
      <dgm:prSet/>
      <dgm:spPr/>
      <dgm:t>
        <a:bodyPr/>
        <a:lstStyle/>
        <a:p>
          <a:endParaRPr lang="es-ES" sz="1800"/>
        </a:p>
      </dgm:t>
    </dgm:pt>
    <dgm:pt modelId="{E540DE55-C252-4D25-B241-0EA09EFEC390}">
      <dgm:prSet custT="1"/>
      <dgm:spPr>
        <a:ln>
          <a:solidFill>
            <a:srgbClr val="598595"/>
          </a:solidFill>
        </a:ln>
      </dgm:spPr>
      <dgm:t>
        <a:bodyPr/>
        <a:lstStyle/>
        <a:p>
          <a:r>
            <a:rPr lang="es-ES" sz="1800" dirty="0"/>
            <a:t>En condiciones mutuamente acordadas.</a:t>
          </a:r>
        </a:p>
      </dgm:t>
    </dgm:pt>
    <dgm:pt modelId="{0D176A1F-049B-4219-A750-0E3B639D5EFD}" type="parTrans" cxnId="{36E90B06-CAAB-4649-AF39-0D2F1CCD37B0}">
      <dgm:prSet/>
      <dgm:spPr/>
      <dgm:t>
        <a:bodyPr/>
        <a:lstStyle/>
        <a:p>
          <a:endParaRPr lang="es-ES" sz="1800"/>
        </a:p>
      </dgm:t>
    </dgm:pt>
    <dgm:pt modelId="{38B3499B-1A7A-4B79-8440-7DC8B936CAEA}" type="sibTrans" cxnId="{36E90B06-CAAB-4649-AF39-0D2F1CCD37B0}">
      <dgm:prSet/>
      <dgm:spPr/>
      <dgm:t>
        <a:bodyPr/>
        <a:lstStyle/>
        <a:p>
          <a:endParaRPr lang="es-ES" sz="1800"/>
        </a:p>
      </dgm:t>
    </dgm:pt>
    <dgm:pt modelId="{CB5C6D67-9389-46D5-AC82-6144C7860BAB}">
      <dgm:prSet custT="1"/>
      <dgm:spPr>
        <a:ln>
          <a:solidFill>
            <a:srgbClr val="598595"/>
          </a:solidFill>
        </a:ln>
      </dgm:spPr>
      <dgm:t>
        <a:bodyPr/>
        <a:lstStyle/>
        <a:p>
          <a:r>
            <a:rPr lang="es-ES" sz="1800" dirty="0"/>
            <a:t>Certificado de cumplimiento internacionalmente reconocido (IRCC) y condiciones mutuamente acordadas u otra información y documentos equivalentes.</a:t>
          </a:r>
        </a:p>
      </dgm:t>
    </dgm:pt>
    <dgm:pt modelId="{B09028FF-AF59-4BE3-A2AE-84047DC3590F}" type="sibTrans" cxnId="{DD9B4192-B459-4919-8831-805D5FE7EADE}">
      <dgm:prSet/>
      <dgm:spPr/>
      <dgm:t>
        <a:bodyPr/>
        <a:lstStyle/>
        <a:p>
          <a:endParaRPr lang="es-ES" sz="1800"/>
        </a:p>
      </dgm:t>
    </dgm:pt>
    <dgm:pt modelId="{94819534-C61B-411D-A215-CDC913AD80FC}" type="parTrans" cxnId="{DD9B4192-B459-4919-8831-805D5FE7EADE}">
      <dgm:prSet/>
      <dgm:spPr/>
      <dgm:t>
        <a:bodyPr/>
        <a:lstStyle/>
        <a:p>
          <a:endParaRPr lang="es-ES" sz="1800"/>
        </a:p>
      </dgm:t>
    </dgm:pt>
    <dgm:pt modelId="{57856417-AC97-416C-A771-912AAFD562C9}" type="pres">
      <dgm:prSet presAssocID="{8B675276-F4BD-4E74-8E4F-90BFF4BF104D}" presName="linear" presStyleCnt="0">
        <dgm:presLayoutVars>
          <dgm:dir/>
          <dgm:animLvl val="lvl"/>
          <dgm:resizeHandles val="exact"/>
        </dgm:presLayoutVars>
      </dgm:prSet>
      <dgm:spPr/>
    </dgm:pt>
    <dgm:pt modelId="{7BE51DA7-67AD-4A6C-8CC6-B49501C43E06}" type="pres">
      <dgm:prSet presAssocID="{B52558CB-B1D0-48A9-B083-9065BD8965B5}" presName="parentLin" presStyleCnt="0"/>
      <dgm:spPr/>
    </dgm:pt>
    <dgm:pt modelId="{5CD645B3-09CC-48DE-8D98-D7F7E37A7B80}" type="pres">
      <dgm:prSet presAssocID="{B52558CB-B1D0-48A9-B083-9065BD8965B5}" presName="parentLeftMargin" presStyleLbl="node1" presStyleIdx="0" presStyleCnt="3"/>
      <dgm:spPr/>
    </dgm:pt>
    <dgm:pt modelId="{5A367D3B-5144-48B2-8203-303790C6386D}" type="pres">
      <dgm:prSet presAssocID="{B52558CB-B1D0-48A9-B083-9065BD8965B5}" presName="parentText" presStyleLbl="node1" presStyleIdx="0" presStyleCnt="3" custScaleX="138704">
        <dgm:presLayoutVars>
          <dgm:chMax val="0"/>
          <dgm:bulletEnabled val="1"/>
        </dgm:presLayoutVars>
      </dgm:prSet>
      <dgm:spPr/>
    </dgm:pt>
    <dgm:pt modelId="{4ACC2CE0-F3FC-4BEA-9733-7C83A8F7486A}" type="pres">
      <dgm:prSet presAssocID="{B52558CB-B1D0-48A9-B083-9065BD8965B5}" presName="negativeSpace" presStyleCnt="0"/>
      <dgm:spPr/>
    </dgm:pt>
    <dgm:pt modelId="{AA681997-44B8-4482-AAD7-1AC4E04F7A08}" type="pres">
      <dgm:prSet presAssocID="{B52558CB-B1D0-48A9-B083-9065BD8965B5}" presName="childText" presStyleLbl="conFgAcc1" presStyleIdx="0" presStyleCnt="3">
        <dgm:presLayoutVars>
          <dgm:bulletEnabled val="1"/>
        </dgm:presLayoutVars>
      </dgm:prSet>
      <dgm:spPr/>
    </dgm:pt>
    <dgm:pt modelId="{517FA400-30D6-4809-A47A-D8D708C41A41}" type="pres">
      <dgm:prSet presAssocID="{52E9ED2C-4C1D-49D5-936D-D4917C53364D}" presName="spaceBetweenRectangles" presStyleCnt="0"/>
      <dgm:spPr/>
    </dgm:pt>
    <dgm:pt modelId="{E37D2547-42F6-4D0F-8FA8-ED389DA422A8}" type="pres">
      <dgm:prSet presAssocID="{C4BB4328-E3E4-412D-914F-90DDC6D49871}" presName="parentLin" presStyleCnt="0"/>
      <dgm:spPr/>
    </dgm:pt>
    <dgm:pt modelId="{282E87E0-6C5D-4D0F-8683-21F5E9DA833E}" type="pres">
      <dgm:prSet presAssocID="{C4BB4328-E3E4-412D-914F-90DDC6D49871}" presName="parentLeftMargin" presStyleLbl="node1" presStyleIdx="0" presStyleCnt="3"/>
      <dgm:spPr/>
    </dgm:pt>
    <dgm:pt modelId="{1AFAD41D-DEFD-43CD-97B3-1AB2C82C6F9A}" type="pres">
      <dgm:prSet presAssocID="{C4BB4328-E3E4-412D-914F-90DDC6D49871}" presName="parentText" presStyleLbl="node1" presStyleIdx="1" presStyleCnt="3" custScaleX="137804">
        <dgm:presLayoutVars>
          <dgm:chMax val="0"/>
          <dgm:bulletEnabled val="1"/>
        </dgm:presLayoutVars>
      </dgm:prSet>
      <dgm:spPr/>
    </dgm:pt>
    <dgm:pt modelId="{C2D32195-E933-4432-A3CF-7299E3A80AC8}" type="pres">
      <dgm:prSet presAssocID="{C4BB4328-E3E4-412D-914F-90DDC6D49871}" presName="negativeSpace" presStyleCnt="0"/>
      <dgm:spPr/>
    </dgm:pt>
    <dgm:pt modelId="{5F2F25F8-5AD7-4535-B863-45F4C6160D55}" type="pres">
      <dgm:prSet presAssocID="{C4BB4328-E3E4-412D-914F-90DDC6D49871}" presName="childText" presStyleLbl="conFgAcc1" presStyleIdx="1" presStyleCnt="3" custLinFactNeighborX="-303">
        <dgm:presLayoutVars>
          <dgm:bulletEnabled val="1"/>
        </dgm:presLayoutVars>
      </dgm:prSet>
      <dgm:spPr/>
    </dgm:pt>
    <dgm:pt modelId="{AD5C2B65-8CE5-4D14-9FCC-19127B3DA110}" type="pres">
      <dgm:prSet presAssocID="{424A921A-A516-48D5-AF4D-43E1EB54646D}" presName="spaceBetweenRectangles" presStyleCnt="0"/>
      <dgm:spPr/>
    </dgm:pt>
    <dgm:pt modelId="{54A4F92C-3928-4827-A9B0-5FB4993AE0C1}" type="pres">
      <dgm:prSet presAssocID="{F38D2C6D-CD76-47D6-B353-F132BFFCA042}" presName="parentLin" presStyleCnt="0"/>
      <dgm:spPr/>
    </dgm:pt>
    <dgm:pt modelId="{B99FBEFA-31EA-48A8-8555-596FE0E89F7A}" type="pres">
      <dgm:prSet presAssocID="{F38D2C6D-CD76-47D6-B353-F132BFFCA042}" presName="parentLeftMargin" presStyleLbl="node1" presStyleIdx="1" presStyleCnt="3"/>
      <dgm:spPr/>
    </dgm:pt>
    <dgm:pt modelId="{35E22207-CB90-4EC6-A1D4-B1788869EB9B}" type="pres">
      <dgm:prSet presAssocID="{F38D2C6D-CD76-47D6-B353-F132BFFCA042}" presName="parentText" presStyleLbl="node1" presStyleIdx="2" presStyleCnt="3" custScaleX="138944" custScaleY="128923">
        <dgm:presLayoutVars>
          <dgm:chMax val="0"/>
          <dgm:bulletEnabled val="1"/>
        </dgm:presLayoutVars>
      </dgm:prSet>
      <dgm:spPr/>
    </dgm:pt>
    <dgm:pt modelId="{5F1B1BA6-8C88-43F5-807B-0DFE326F37CE}" type="pres">
      <dgm:prSet presAssocID="{F38D2C6D-CD76-47D6-B353-F132BFFCA042}" presName="negativeSpace" presStyleCnt="0"/>
      <dgm:spPr/>
    </dgm:pt>
    <dgm:pt modelId="{73E4CF18-5DCA-40F3-B256-88801E82C228}" type="pres">
      <dgm:prSet presAssocID="{F38D2C6D-CD76-47D6-B353-F132BFFCA042}" presName="childText" presStyleLbl="conFgAcc1" presStyleIdx="2" presStyleCnt="3" custLinFactNeighborX="-2826">
        <dgm:presLayoutVars>
          <dgm:bulletEnabled val="1"/>
        </dgm:presLayoutVars>
      </dgm:prSet>
      <dgm:spPr/>
    </dgm:pt>
  </dgm:ptLst>
  <dgm:cxnLst>
    <dgm:cxn modelId="{36E90B06-CAAB-4649-AF39-0D2F1CCD37B0}" srcId="{C4BB4328-E3E4-412D-914F-90DDC6D49871}" destId="{E540DE55-C252-4D25-B241-0EA09EFEC390}" srcOrd="0" destOrd="0" parTransId="{0D176A1F-049B-4219-A750-0E3B639D5EFD}" sibTransId="{38B3499B-1A7A-4B79-8440-7DC8B936CAEA}"/>
    <dgm:cxn modelId="{62BDB006-240C-4BAD-8B99-81B161DD9A8A}" type="presOf" srcId="{F38D2C6D-CD76-47D6-B353-F132BFFCA042}" destId="{B99FBEFA-31EA-48A8-8555-596FE0E89F7A}" srcOrd="0" destOrd="0" presId="urn:microsoft.com/office/officeart/2005/8/layout/list1"/>
    <dgm:cxn modelId="{53DB3315-F8D3-4155-A525-2797A09A5CCA}" type="presOf" srcId="{C4BB4328-E3E4-412D-914F-90DDC6D49871}" destId="{1AFAD41D-DEFD-43CD-97B3-1AB2C82C6F9A}" srcOrd="1" destOrd="0" presId="urn:microsoft.com/office/officeart/2005/8/layout/list1"/>
    <dgm:cxn modelId="{E196B516-293A-4A1B-88CD-DBDCB0BC9712}" type="presOf" srcId="{F38D2C6D-CD76-47D6-B353-F132BFFCA042}" destId="{35E22207-CB90-4EC6-A1D4-B1788869EB9B}" srcOrd="1" destOrd="0" presId="urn:microsoft.com/office/officeart/2005/8/layout/list1"/>
    <dgm:cxn modelId="{D7544151-F83F-4308-8236-2BCD81BC2CF7}" type="presOf" srcId="{B52558CB-B1D0-48A9-B083-9065BD8965B5}" destId="{5CD645B3-09CC-48DE-8D98-D7F7E37A7B80}" srcOrd="0" destOrd="0" presId="urn:microsoft.com/office/officeart/2005/8/layout/list1"/>
    <dgm:cxn modelId="{B9F64F75-261F-4955-B206-88793094AA76}" type="presOf" srcId="{9DB89265-027E-44A7-AA7E-2CD2545ED0FB}" destId="{AA681997-44B8-4482-AAD7-1AC4E04F7A08}" srcOrd="0" destOrd="0" presId="urn:microsoft.com/office/officeart/2005/8/layout/list1"/>
    <dgm:cxn modelId="{0A806276-28D1-4845-B54A-E71C50E8E2B2}" type="presOf" srcId="{8B675276-F4BD-4E74-8E4F-90BFF4BF104D}" destId="{57856417-AC97-416C-A771-912AAFD562C9}" srcOrd="0" destOrd="0" presId="urn:microsoft.com/office/officeart/2005/8/layout/list1"/>
    <dgm:cxn modelId="{EE0B5176-9B5D-4D39-A0AE-E08DD2E6A2E7}" type="presOf" srcId="{CB5C6D67-9389-46D5-AC82-6144C7860BAB}" destId="{73E4CF18-5DCA-40F3-B256-88801E82C228}" srcOrd="0" destOrd="0" presId="urn:microsoft.com/office/officeart/2005/8/layout/list1"/>
    <dgm:cxn modelId="{DD9B4192-B459-4919-8831-805D5FE7EADE}" srcId="{F38D2C6D-CD76-47D6-B353-F132BFFCA042}" destId="{CB5C6D67-9389-46D5-AC82-6144C7860BAB}" srcOrd="0" destOrd="0" parTransId="{94819534-C61B-411D-A215-CDC913AD80FC}" sibTransId="{B09028FF-AF59-4BE3-A2AE-84047DC3590F}"/>
    <dgm:cxn modelId="{A13A38AA-5E1F-4FA6-ACE6-1F345EDBADD6}" srcId="{8B675276-F4BD-4E74-8E4F-90BFF4BF104D}" destId="{F38D2C6D-CD76-47D6-B353-F132BFFCA042}" srcOrd="2" destOrd="0" parTransId="{D5298AEF-83DE-401E-B9A3-0A309C386815}" sibTransId="{245B368C-3AD5-4C80-B406-42F26A45558B}"/>
    <dgm:cxn modelId="{7673EFAF-DC1A-404A-BFD4-58BD45E88D58}" type="presOf" srcId="{C4BB4328-E3E4-412D-914F-90DDC6D49871}" destId="{282E87E0-6C5D-4D0F-8683-21F5E9DA833E}" srcOrd="0" destOrd="0" presId="urn:microsoft.com/office/officeart/2005/8/layout/list1"/>
    <dgm:cxn modelId="{7C93D2CB-21DA-42B3-A556-6D456729BDE4}" srcId="{8B675276-F4BD-4E74-8E4F-90BFF4BF104D}" destId="{B52558CB-B1D0-48A9-B083-9065BD8965B5}" srcOrd="0" destOrd="0" parTransId="{2DB32804-01BF-4708-9B61-4D5A2005ED0D}" sibTransId="{52E9ED2C-4C1D-49D5-936D-D4917C53364D}"/>
    <dgm:cxn modelId="{0CACC4CE-2B53-4492-932C-3A832D25DD54}" srcId="{8B675276-F4BD-4E74-8E4F-90BFF4BF104D}" destId="{C4BB4328-E3E4-412D-914F-90DDC6D49871}" srcOrd="1" destOrd="0" parTransId="{34F427F8-12F0-451F-B8E7-F0167CA58181}" sibTransId="{424A921A-A516-48D5-AF4D-43E1EB54646D}"/>
    <dgm:cxn modelId="{2355C8E6-7014-4AC8-BFE0-7A3151E68B4A}" srcId="{B52558CB-B1D0-48A9-B083-9065BD8965B5}" destId="{9DB89265-027E-44A7-AA7E-2CD2545ED0FB}" srcOrd="0" destOrd="0" parTransId="{7FC8AB4C-AC8A-4D94-96A7-2D2E723A8757}" sibTransId="{84BD98C1-9EBA-4922-8A07-FF894DF0C99D}"/>
    <dgm:cxn modelId="{1D9545FA-DD09-4701-A081-5D37FB15CF36}" type="presOf" srcId="{E540DE55-C252-4D25-B241-0EA09EFEC390}" destId="{5F2F25F8-5AD7-4535-B863-45F4C6160D55}" srcOrd="0" destOrd="0" presId="urn:microsoft.com/office/officeart/2005/8/layout/list1"/>
    <dgm:cxn modelId="{EF8583FE-B153-4B21-9BB5-F0DBD2AB4E4E}" type="presOf" srcId="{B52558CB-B1D0-48A9-B083-9065BD8965B5}" destId="{5A367D3B-5144-48B2-8203-303790C6386D}" srcOrd="1" destOrd="0" presId="urn:microsoft.com/office/officeart/2005/8/layout/list1"/>
    <dgm:cxn modelId="{4FB47365-A04E-477D-A65F-FD19E304C807}" type="presParOf" srcId="{57856417-AC97-416C-A771-912AAFD562C9}" destId="{7BE51DA7-67AD-4A6C-8CC6-B49501C43E06}" srcOrd="0" destOrd="0" presId="urn:microsoft.com/office/officeart/2005/8/layout/list1"/>
    <dgm:cxn modelId="{E2A80B2C-F87D-41C0-B0FD-E699C0DF6D96}" type="presParOf" srcId="{7BE51DA7-67AD-4A6C-8CC6-B49501C43E06}" destId="{5CD645B3-09CC-48DE-8D98-D7F7E37A7B80}" srcOrd="0" destOrd="0" presId="urn:microsoft.com/office/officeart/2005/8/layout/list1"/>
    <dgm:cxn modelId="{BEAEC4A6-86E4-4457-A7C2-BE44E62D6F55}" type="presParOf" srcId="{7BE51DA7-67AD-4A6C-8CC6-B49501C43E06}" destId="{5A367D3B-5144-48B2-8203-303790C6386D}" srcOrd="1" destOrd="0" presId="urn:microsoft.com/office/officeart/2005/8/layout/list1"/>
    <dgm:cxn modelId="{7299C04C-CE85-49B1-BE41-DC6B40D71BC5}" type="presParOf" srcId="{57856417-AC97-416C-A771-912AAFD562C9}" destId="{4ACC2CE0-F3FC-4BEA-9733-7C83A8F7486A}" srcOrd="1" destOrd="0" presId="urn:microsoft.com/office/officeart/2005/8/layout/list1"/>
    <dgm:cxn modelId="{8B774866-19FE-4E13-9592-740542A3783C}" type="presParOf" srcId="{57856417-AC97-416C-A771-912AAFD562C9}" destId="{AA681997-44B8-4482-AAD7-1AC4E04F7A08}" srcOrd="2" destOrd="0" presId="urn:microsoft.com/office/officeart/2005/8/layout/list1"/>
    <dgm:cxn modelId="{13B42BFC-6C73-4AC3-B9AC-FE9393F4E913}" type="presParOf" srcId="{57856417-AC97-416C-A771-912AAFD562C9}" destId="{517FA400-30D6-4809-A47A-D8D708C41A41}" srcOrd="3" destOrd="0" presId="urn:microsoft.com/office/officeart/2005/8/layout/list1"/>
    <dgm:cxn modelId="{FBDBC971-23D3-4A83-B570-46AF39960163}" type="presParOf" srcId="{57856417-AC97-416C-A771-912AAFD562C9}" destId="{E37D2547-42F6-4D0F-8FA8-ED389DA422A8}" srcOrd="4" destOrd="0" presId="urn:microsoft.com/office/officeart/2005/8/layout/list1"/>
    <dgm:cxn modelId="{1237FFC9-0A1D-43C9-9933-4EEB8E187FA1}" type="presParOf" srcId="{E37D2547-42F6-4D0F-8FA8-ED389DA422A8}" destId="{282E87E0-6C5D-4D0F-8683-21F5E9DA833E}" srcOrd="0" destOrd="0" presId="urn:microsoft.com/office/officeart/2005/8/layout/list1"/>
    <dgm:cxn modelId="{32399990-A89E-4AAA-9738-FB689A7BAD85}" type="presParOf" srcId="{E37D2547-42F6-4D0F-8FA8-ED389DA422A8}" destId="{1AFAD41D-DEFD-43CD-97B3-1AB2C82C6F9A}" srcOrd="1" destOrd="0" presId="urn:microsoft.com/office/officeart/2005/8/layout/list1"/>
    <dgm:cxn modelId="{87923F20-8B3C-4CB4-80EC-2DA4E1BA0C3F}" type="presParOf" srcId="{57856417-AC97-416C-A771-912AAFD562C9}" destId="{C2D32195-E933-4432-A3CF-7299E3A80AC8}" srcOrd="5" destOrd="0" presId="urn:microsoft.com/office/officeart/2005/8/layout/list1"/>
    <dgm:cxn modelId="{171A4624-6E29-4507-8D9A-4AD7E599B8BC}" type="presParOf" srcId="{57856417-AC97-416C-A771-912AAFD562C9}" destId="{5F2F25F8-5AD7-4535-B863-45F4C6160D55}" srcOrd="6" destOrd="0" presId="urn:microsoft.com/office/officeart/2005/8/layout/list1"/>
    <dgm:cxn modelId="{79840F9D-1DF9-42EE-9215-0B8E7AC9203A}" type="presParOf" srcId="{57856417-AC97-416C-A771-912AAFD562C9}" destId="{AD5C2B65-8CE5-4D14-9FCC-19127B3DA110}" srcOrd="7" destOrd="0" presId="urn:microsoft.com/office/officeart/2005/8/layout/list1"/>
    <dgm:cxn modelId="{3E6843E3-1D65-45D2-893A-FFDD740CA250}" type="presParOf" srcId="{57856417-AC97-416C-A771-912AAFD562C9}" destId="{54A4F92C-3928-4827-A9B0-5FB4993AE0C1}" srcOrd="8" destOrd="0" presId="urn:microsoft.com/office/officeart/2005/8/layout/list1"/>
    <dgm:cxn modelId="{C6322649-559B-42BD-A5B4-16FE4B688999}" type="presParOf" srcId="{54A4F92C-3928-4827-A9B0-5FB4993AE0C1}" destId="{B99FBEFA-31EA-48A8-8555-596FE0E89F7A}" srcOrd="0" destOrd="0" presId="urn:microsoft.com/office/officeart/2005/8/layout/list1"/>
    <dgm:cxn modelId="{A8121671-1CB1-4899-B4A7-7A269916308B}" type="presParOf" srcId="{54A4F92C-3928-4827-A9B0-5FB4993AE0C1}" destId="{35E22207-CB90-4EC6-A1D4-B1788869EB9B}" srcOrd="1" destOrd="0" presId="urn:microsoft.com/office/officeart/2005/8/layout/list1"/>
    <dgm:cxn modelId="{CC5E5A88-305A-4744-8489-697FD54F74CC}" type="presParOf" srcId="{57856417-AC97-416C-A771-912AAFD562C9}" destId="{5F1B1BA6-8C88-43F5-807B-0DFE326F37CE}" srcOrd="9" destOrd="0" presId="urn:microsoft.com/office/officeart/2005/8/layout/list1"/>
    <dgm:cxn modelId="{AE1E4EC9-67EA-4DEC-935D-1516068A3FB2}" type="presParOf" srcId="{57856417-AC97-416C-A771-912AAFD562C9}" destId="{73E4CF18-5DCA-40F3-B256-88801E82C22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675276-F4BD-4E74-8E4F-90BFF4BF104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52558CB-B1D0-48A9-B083-9065BD8965B5}">
      <dgm:prSet phldrT="[Texto]" custT="1"/>
      <dgm:spPr>
        <a:solidFill>
          <a:srgbClr val="3F5F6A"/>
        </a:solidFill>
      </dgm:spPr>
      <dgm:t>
        <a:bodyPr/>
        <a:lstStyle/>
        <a:p>
          <a:r>
            <a:rPr lang="es-E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Información</a:t>
          </a:r>
          <a:r>
            <a:rPr lang="es-ES" sz="1800" b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s-E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insuficiente o incertidumbres en cuanto a la legalidad</a:t>
          </a:r>
        </a:p>
      </dgm:t>
    </dgm:pt>
    <dgm:pt modelId="{2DB32804-01BF-4708-9B61-4D5A2005ED0D}" type="parTrans" cxnId="{7C93D2CB-21DA-42B3-A556-6D456729BDE4}">
      <dgm:prSet/>
      <dgm:spPr/>
      <dgm:t>
        <a:bodyPr/>
        <a:lstStyle/>
        <a:p>
          <a:endParaRPr lang="es-ES" sz="1800"/>
        </a:p>
      </dgm:t>
    </dgm:pt>
    <dgm:pt modelId="{52E9ED2C-4C1D-49D5-936D-D4917C53364D}" type="sibTrans" cxnId="{7C93D2CB-21DA-42B3-A556-6D456729BDE4}">
      <dgm:prSet/>
      <dgm:spPr/>
      <dgm:t>
        <a:bodyPr/>
        <a:lstStyle/>
        <a:p>
          <a:endParaRPr lang="es-ES" sz="1800"/>
        </a:p>
      </dgm:t>
    </dgm:pt>
    <dgm:pt modelId="{C4BB4328-E3E4-412D-914F-90DDC6D49871}">
      <dgm:prSet phldrT="[Texto]" custT="1"/>
      <dgm:spPr>
        <a:solidFill>
          <a:srgbClr val="3F5F6A"/>
        </a:solidFill>
      </dgm:spPr>
      <dgm:t>
        <a:bodyPr/>
        <a:lstStyle/>
        <a:p>
          <a:r>
            <a:rPr lang="es-E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Conservación</a:t>
          </a:r>
          <a:r>
            <a:rPr lang="es-ES" sz="1800" b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s-E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de información </a:t>
          </a:r>
        </a:p>
      </dgm:t>
    </dgm:pt>
    <dgm:pt modelId="{34F427F8-12F0-451F-B8E7-F0167CA58181}" type="parTrans" cxnId="{0CACC4CE-2B53-4492-932C-3A832D25DD54}">
      <dgm:prSet/>
      <dgm:spPr/>
      <dgm:t>
        <a:bodyPr/>
        <a:lstStyle/>
        <a:p>
          <a:endParaRPr lang="es-ES" sz="1800"/>
        </a:p>
      </dgm:t>
    </dgm:pt>
    <dgm:pt modelId="{424A921A-A516-48D5-AF4D-43E1EB54646D}" type="sibTrans" cxnId="{0CACC4CE-2B53-4492-932C-3A832D25DD54}">
      <dgm:prSet/>
      <dgm:spPr/>
      <dgm:t>
        <a:bodyPr/>
        <a:lstStyle/>
        <a:p>
          <a:endParaRPr lang="es-ES" sz="1800"/>
        </a:p>
      </dgm:t>
    </dgm:pt>
    <dgm:pt modelId="{F38D2C6D-CD76-47D6-B353-F132BFFCA042}">
      <dgm:prSet phldrT="[Texto]" custT="1"/>
      <dgm:spPr>
        <a:solidFill>
          <a:srgbClr val="3F5F6A"/>
        </a:solidFill>
      </dgm:spPr>
      <dgm:t>
        <a:bodyPr/>
        <a:lstStyle/>
        <a:p>
          <a:r>
            <a:rPr lang="es-E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Agente patógeno causante emergencia de salud pública </a:t>
          </a:r>
        </a:p>
      </dgm:t>
    </dgm:pt>
    <dgm:pt modelId="{D5298AEF-83DE-401E-B9A3-0A309C386815}" type="parTrans" cxnId="{A13A38AA-5E1F-4FA6-ACE6-1F345EDBADD6}">
      <dgm:prSet/>
      <dgm:spPr/>
      <dgm:t>
        <a:bodyPr/>
        <a:lstStyle/>
        <a:p>
          <a:endParaRPr lang="es-ES" sz="1800"/>
        </a:p>
      </dgm:t>
    </dgm:pt>
    <dgm:pt modelId="{245B368C-3AD5-4C80-B406-42F26A45558B}" type="sibTrans" cxnId="{A13A38AA-5E1F-4FA6-ACE6-1F345EDBADD6}">
      <dgm:prSet/>
      <dgm:spPr/>
      <dgm:t>
        <a:bodyPr/>
        <a:lstStyle/>
        <a:p>
          <a:endParaRPr lang="es-ES" sz="1800"/>
        </a:p>
      </dgm:t>
    </dgm:pt>
    <dgm:pt modelId="{9DB89265-027E-44A7-AA7E-2CD2545ED0FB}">
      <dgm:prSet custT="1"/>
      <dgm:spPr>
        <a:ln>
          <a:solidFill>
            <a:srgbClr val="598595"/>
          </a:solidFill>
        </a:ln>
      </dgm:spPr>
      <dgm:t>
        <a:bodyPr/>
        <a:lstStyle/>
        <a:p>
          <a:pPr defTabSz="922338"/>
          <a:r>
            <a:rPr lang="es-E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Obtendrán un permiso de acceso o su equivalente y establecerán condiciones mutuamente acordadas, o suspenderán la utilización.</a:t>
          </a:r>
        </a:p>
      </dgm:t>
    </dgm:pt>
    <dgm:pt modelId="{7FC8AB4C-AC8A-4D94-96A7-2D2E723A8757}" type="parTrans" cxnId="{2355C8E6-7014-4AC8-BFE0-7A3151E68B4A}">
      <dgm:prSet/>
      <dgm:spPr/>
      <dgm:t>
        <a:bodyPr/>
        <a:lstStyle/>
        <a:p>
          <a:endParaRPr lang="es-ES" sz="1800"/>
        </a:p>
      </dgm:t>
    </dgm:pt>
    <dgm:pt modelId="{84BD98C1-9EBA-4922-8A07-FF894DF0C99D}" type="sibTrans" cxnId="{2355C8E6-7014-4AC8-BFE0-7A3151E68B4A}">
      <dgm:prSet/>
      <dgm:spPr/>
      <dgm:t>
        <a:bodyPr/>
        <a:lstStyle/>
        <a:p>
          <a:endParaRPr lang="es-ES" sz="1800"/>
        </a:p>
      </dgm:t>
    </dgm:pt>
    <dgm:pt modelId="{E540DE55-C252-4D25-B241-0EA09EFEC390}">
      <dgm:prSet custT="1"/>
      <dgm:spPr>
        <a:ln>
          <a:solidFill>
            <a:srgbClr val="598595"/>
          </a:solidFill>
        </a:ln>
      </dgm:spPr>
      <dgm:t>
        <a:bodyPr/>
        <a:lstStyle/>
        <a:p>
          <a:pPr defTabSz="922338"/>
          <a:r>
            <a:rPr lang="es-E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Conservarán la información relacionada con el acceso y la participación en los beneficios durante los </a:t>
          </a:r>
          <a:r>
            <a:rPr lang="es-ES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20 años </a:t>
          </a:r>
          <a:r>
            <a:rPr lang="es-E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siguientes al vencimiento del plazo de utilización</a:t>
          </a:r>
        </a:p>
      </dgm:t>
    </dgm:pt>
    <dgm:pt modelId="{0D176A1F-049B-4219-A750-0E3B639D5EFD}" type="parTrans" cxnId="{36E90B06-CAAB-4649-AF39-0D2F1CCD37B0}">
      <dgm:prSet/>
      <dgm:spPr/>
      <dgm:t>
        <a:bodyPr/>
        <a:lstStyle/>
        <a:p>
          <a:endParaRPr lang="es-ES" sz="1800"/>
        </a:p>
      </dgm:t>
    </dgm:pt>
    <dgm:pt modelId="{38B3499B-1A7A-4B79-8440-7DC8B936CAEA}" type="sibTrans" cxnId="{36E90B06-CAAB-4649-AF39-0D2F1CCD37B0}">
      <dgm:prSet/>
      <dgm:spPr/>
      <dgm:t>
        <a:bodyPr/>
        <a:lstStyle/>
        <a:p>
          <a:endParaRPr lang="es-ES" sz="1800"/>
        </a:p>
      </dgm:t>
    </dgm:pt>
    <dgm:pt modelId="{CB5C6D67-9389-46D5-AC82-6144C7860BAB}">
      <dgm:prSet custT="1"/>
      <dgm:spPr>
        <a:ln>
          <a:solidFill>
            <a:srgbClr val="598595"/>
          </a:solidFill>
        </a:ln>
      </dgm:spPr>
      <dgm:t>
        <a:bodyPr/>
        <a:lstStyle/>
        <a:p>
          <a:r>
            <a:rPr lang="es-ES" sz="1800" dirty="0"/>
            <a:t>Se cumplirán las obligaciones </a:t>
          </a:r>
          <a:r>
            <a:rPr lang="es-ES" sz="1800" b="1" dirty="0"/>
            <a:t>1 mes </a:t>
          </a:r>
          <a:r>
            <a:rPr lang="es-ES" sz="1800" dirty="0"/>
            <a:t>después de que haya terminado la amenaza o </a:t>
          </a:r>
          <a:r>
            <a:rPr lang="es-ES" sz="1800" b="1" dirty="0"/>
            <a:t>3 meses</a:t>
          </a:r>
          <a:r>
            <a:rPr lang="es-ES" sz="1800" dirty="0"/>
            <a:t> después del inicio de la utilización del recurso genético  </a:t>
          </a:r>
          <a:endParaRPr lang="es-ES" sz="1800" dirty="0"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94819534-C61B-411D-A215-CDC913AD80FC}" type="parTrans" cxnId="{DD9B4192-B459-4919-8831-805D5FE7EADE}">
      <dgm:prSet/>
      <dgm:spPr/>
      <dgm:t>
        <a:bodyPr/>
        <a:lstStyle/>
        <a:p>
          <a:endParaRPr lang="es-ES" sz="1800"/>
        </a:p>
      </dgm:t>
    </dgm:pt>
    <dgm:pt modelId="{B09028FF-AF59-4BE3-A2AE-84047DC3590F}" type="sibTrans" cxnId="{DD9B4192-B459-4919-8831-805D5FE7EADE}">
      <dgm:prSet/>
      <dgm:spPr/>
      <dgm:t>
        <a:bodyPr/>
        <a:lstStyle/>
        <a:p>
          <a:endParaRPr lang="es-ES" sz="1800"/>
        </a:p>
      </dgm:t>
    </dgm:pt>
    <dgm:pt modelId="{57856417-AC97-416C-A771-912AAFD562C9}" type="pres">
      <dgm:prSet presAssocID="{8B675276-F4BD-4E74-8E4F-90BFF4BF104D}" presName="linear" presStyleCnt="0">
        <dgm:presLayoutVars>
          <dgm:dir/>
          <dgm:animLvl val="lvl"/>
          <dgm:resizeHandles val="exact"/>
        </dgm:presLayoutVars>
      </dgm:prSet>
      <dgm:spPr/>
    </dgm:pt>
    <dgm:pt modelId="{7BE51DA7-67AD-4A6C-8CC6-B49501C43E06}" type="pres">
      <dgm:prSet presAssocID="{B52558CB-B1D0-48A9-B083-9065BD8965B5}" presName="parentLin" presStyleCnt="0"/>
      <dgm:spPr/>
    </dgm:pt>
    <dgm:pt modelId="{5CD645B3-09CC-48DE-8D98-D7F7E37A7B80}" type="pres">
      <dgm:prSet presAssocID="{B52558CB-B1D0-48A9-B083-9065BD8965B5}" presName="parentLeftMargin" presStyleLbl="node1" presStyleIdx="0" presStyleCnt="3"/>
      <dgm:spPr/>
    </dgm:pt>
    <dgm:pt modelId="{5A367D3B-5144-48B2-8203-303790C6386D}" type="pres">
      <dgm:prSet presAssocID="{B52558CB-B1D0-48A9-B083-9065BD8965B5}" presName="parentText" presStyleLbl="node1" presStyleIdx="0" presStyleCnt="3" custScaleX="138704" custScaleY="150663">
        <dgm:presLayoutVars>
          <dgm:chMax val="0"/>
          <dgm:bulletEnabled val="1"/>
        </dgm:presLayoutVars>
      </dgm:prSet>
      <dgm:spPr/>
    </dgm:pt>
    <dgm:pt modelId="{4ACC2CE0-F3FC-4BEA-9733-7C83A8F7486A}" type="pres">
      <dgm:prSet presAssocID="{B52558CB-B1D0-48A9-B083-9065BD8965B5}" presName="negativeSpace" presStyleCnt="0"/>
      <dgm:spPr/>
    </dgm:pt>
    <dgm:pt modelId="{AA681997-44B8-4482-AAD7-1AC4E04F7A08}" type="pres">
      <dgm:prSet presAssocID="{B52558CB-B1D0-48A9-B083-9065BD8965B5}" presName="childText" presStyleLbl="conFgAcc1" presStyleIdx="0" presStyleCnt="3">
        <dgm:presLayoutVars>
          <dgm:bulletEnabled val="1"/>
        </dgm:presLayoutVars>
      </dgm:prSet>
      <dgm:spPr/>
    </dgm:pt>
    <dgm:pt modelId="{517FA400-30D6-4809-A47A-D8D708C41A41}" type="pres">
      <dgm:prSet presAssocID="{52E9ED2C-4C1D-49D5-936D-D4917C53364D}" presName="spaceBetweenRectangles" presStyleCnt="0"/>
      <dgm:spPr/>
    </dgm:pt>
    <dgm:pt modelId="{E37D2547-42F6-4D0F-8FA8-ED389DA422A8}" type="pres">
      <dgm:prSet presAssocID="{C4BB4328-E3E4-412D-914F-90DDC6D49871}" presName="parentLin" presStyleCnt="0"/>
      <dgm:spPr/>
    </dgm:pt>
    <dgm:pt modelId="{282E87E0-6C5D-4D0F-8683-21F5E9DA833E}" type="pres">
      <dgm:prSet presAssocID="{C4BB4328-E3E4-412D-914F-90DDC6D49871}" presName="parentLeftMargin" presStyleLbl="node1" presStyleIdx="0" presStyleCnt="3"/>
      <dgm:spPr/>
    </dgm:pt>
    <dgm:pt modelId="{1AFAD41D-DEFD-43CD-97B3-1AB2C82C6F9A}" type="pres">
      <dgm:prSet presAssocID="{C4BB4328-E3E4-412D-914F-90DDC6D49871}" presName="parentText" presStyleLbl="node1" presStyleIdx="1" presStyleCnt="3" custScaleX="137804">
        <dgm:presLayoutVars>
          <dgm:chMax val="0"/>
          <dgm:bulletEnabled val="1"/>
        </dgm:presLayoutVars>
      </dgm:prSet>
      <dgm:spPr/>
    </dgm:pt>
    <dgm:pt modelId="{C2D32195-E933-4432-A3CF-7299E3A80AC8}" type="pres">
      <dgm:prSet presAssocID="{C4BB4328-E3E4-412D-914F-90DDC6D49871}" presName="negativeSpace" presStyleCnt="0"/>
      <dgm:spPr/>
    </dgm:pt>
    <dgm:pt modelId="{5F2F25F8-5AD7-4535-B863-45F4C6160D55}" type="pres">
      <dgm:prSet presAssocID="{C4BB4328-E3E4-412D-914F-90DDC6D49871}" presName="childText" presStyleLbl="conFgAcc1" presStyleIdx="1" presStyleCnt="3">
        <dgm:presLayoutVars>
          <dgm:bulletEnabled val="1"/>
        </dgm:presLayoutVars>
      </dgm:prSet>
      <dgm:spPr/>
    </dgm:pt>
    <dgm:pt modelId="{AD5C2B65-8CE5-4D14-9FCC-19127B3DA110}" type="pres">
      <dgm:prSet presAssocID="{424A921A-A516-48D5-AF4D-43E1EB54646D}" presName="spaceBetweenRectangles" presStyleCnt="0"/>
      <dgm:spPr/>
    </dgm:pt>
    <dgm:pt modelId="{54A4F92C-3928-4827-A9B0-5FB4993AE0C1}" type="pres">
      <dgm:prSet presAssocID="{F38D2C6D-CD76-47D6-B353-F132BFFCA042}" presName="parentLin" presStyleCnt="0"/>
      <dgm:spPr/>
    </dgm:pt>
    <dgm:pt modelId="{B99FBEFA-31EA-48A8-8555-596FE0E89F7A}" type="pres">
      <dgm:prSet presAssocID="{F38D2C6D-CD76-47D6-B353-F132BFFCA042}" presName="parentLeftMargin" presStyleLbl="node1" presStyleIdx="1" presStyleCnt="3"/>
      <dgm:spPr/>
    </dgm:pt>
    <dgm:pt modelId="{35E22207-CB90-4EC6-A1D4-B1788869EB9B}" type="pres">
      <dgm:prSet presAssocID="{F38D2C6D-CD76-47D6-B353-F132BFFCA042}" presName="parentText" presStyleLbl="node1" presStyleIdx="2" presStyleCnt="3" custScaleX="138944">
        <dgm:presLayoutVars>
          <dgm:chMax val="0"/>
          <dgm:bulletEnabled val="1"/>
        </dgm:presLayoutVars>
      </dgm:prSet>
      <dgm:spPr/>
    </dgm:pt>
    <dgm:pt modelId="{5F1B1BA6-8C88-43F5-807B-0DFE326F37CE}" type="pres">
      <dgm:prSet presAssocID="{F38D2C6D-CD76-47D6-B353-F132BFFCA042}" presName="negativeSpace" presStyleCnt="0"/>
      <dgm:spPr/>
    </dgm:pt>
    <dgm:pt modelId="{73E4CF18-5DCA-40F3-B256-88801E82C228}" type="pres">
      <dgm:prSet presAssocID="{F38D2C6D-CD76-47D6-B353-F132BFFCA042}" presName="childText" presStyleLbl="conFgAcc1" presStyleIdx="2" presStyleCnt="3" custLinFactNeighborX="-2826">
        <dgm:presLayoutVars>
          <dgm:bulletEnabled val="1"/>
        </dgm:presLayoutVars>
      </dgm:prSet>
      <dgm:spPr/>
    </dgm:pt>
  </dgm:ptLst>
  <dgm:cxnLst>
    <dgm:cxn modelId="{36E90B06-CAAB-4649-AF39-0D2F1CCD37B0}" srcId="{C4BB4328-E3E4-412D-914F-90DDC6D49871}" destId="{E540DE55-C252-4D25-B241-0EA09EFEC390}" srcOrd="0" destOrd="0" parTransId="{0D176A1F-049B-4219-A750-0E3B639D5EFD}" sibTransId="{38B3499B-1A7A-4B79-8440-7DC8B936CAEA}"/>
    <dgm:cxn modelId="{C5E0452A-9CEA-41D7-B7CB-D6E9AD836691}" type="presOf" srcId="{C4BB4328-E3E4-412D-914F-90DDC6D49871}" destId="{282E87E0-6C5D-4D0F-8683-21F5E9DA833E}" srcOrd="0" destOrd="0" presId="urn:microsoft.com/office/officeart/2005/8/layout/list1"/>
    <dgm:cxn modelId="{7DFE722C-C2B2-4FA2-A0EF-D35D2174EB15}" type="presOf" srcId="{B52558CB-B1D0-48A9-B083-9065BD8965B5}" destId="{5A367D3B-5144-48B2-8203-303790C6386D}" srcOrd="1" destOrd="0" presId="urn:microsoft.com/office/officeart/2005/8/layout/list1"/>
    <dgm:cxn modelId="{15C42B39-3C05-4879-B93A-5463E7103111}" type="presOf" srcId="{C4BB4328-E3E4-412D-914F-90DDC6D49871}" destId="{1AFAD41D-DEFD-43CD-97B3-1AB2C82C6F9A}" srcOrd="1" destOrd="0" presId="urn:microsoft.com/office/officeart/2005/8/layout/list1"/>
    <dgm:cxn modelId="{D3965C64-8911-48C2-9AEB-E1B82021E3E8}" type="presOf" srcId="{E540DE55-C252-4D25-B241-0EA09EFEC390}" destId="{5F2F25F8-5AD7-4535-B863-45F4C6160D55}" srcOrd="0" destOrd="0" presId="urn:microsoft.com/office/officeart/2005/8/layout/list1"/>
    <dgm:cxn modelId="{9D56E56C-96CD-4FB1-8EA4-3A562132475F}" type="presOf" srcId="{B52558CB-B1D0-48A9-B083-9065BD8965B5}" destId="{5CD645B3-09CC-48DE-8D98-D7F7E37A7B80}" srcOrd="0" destOrd="0" presId="urn:microsoft.com/office/officeart/2005/8/layout/list1"/>
    <dgm:cxn modelId="{45A8234D-D493-48BD-BD2D-F881BD3A9E28}" type="presOf" srcId="{8B675276-F4BD-4E74-8E4F-90BFF4BF104D}" destId="{57856417-AC97-416C-A771-912AAFD562C9}" srcOrd="0" destOrd="0" presId="urn:microsoft.com/office/officeart/2005/8/layout/list1"/>
    <dgm:cxn modelId="{ABE8B57B-30BB-4AC0-ADD2-C46298974801}" type="presOf" srcId="{F38D2C6D-CD76-47D6-B353-F132BFFCA042}" destId="{35E22207-CB90-4EC6-A1D4-B1788869EB9B}" srcOrd="1" destOrd="0" presId="urn:microsoft.com/office/officeart/2005/8/layout/list1"/>
    <dgm:cxn modelId="{DD9B4192-B459-4919-8831-805D5FE7EADE}" srcId="{F38D2C6D-CD76-47D6-B353-F132BFFCA042}" destId="{CB5C6D67-9389-46D5-AC82-6144C7860BAB}" srcOrd="0" destOrd="0" parTransId="{94819534-C61B-411D-A215-CDC913AD80FC}" sibTransId="{B09028FF-AF59-4BE3-A2AE-84047DC3590F}"/>
    <dgm:cxn modelId="{C9E6ED9B-F89C-43F6-A1CD-4D2D49F3744F}" type="presOf" srcId="{9DB89265-027E-44A7-AA7E-2CD2545ED0FB}" destId="{AA681997-44B8-4482-AAD7-1AC4E04F7A08}" srcOrd="0" destOrd="0" presId="urn:microsoft.com/office/officeart/2005/8/layout/list1"/>
    <dgm:cxn modelId="{A13A38AA-5E1F-4FA6-ACE6-1F345EDBADD6}" srcId="{8B675276-F4BD-4E74-8E4F-90BFF4BF104D}" destId="{F38D2C6D-CD76-47D6-B353-F132BFFCA042}" srcOrd="2" destOrd="0" parTransId="{D5298AEF-83DE-401E-B9A3-0A309C386815}" sibTransId="{245B368C-3AD5-4C80-B406-42F26A45558B}"/>
    <dgm:cxn modelId="{F5E358BB-2F4E-4B6A-8DAF-4FF1257D05EF}" type="presOf" srcId="{CB5C6D67-9389-46D5-AC82-6144C7860BAB}" destId="{73E4CF18-5DCA-40F3-B256-88801E82C228}" srcOrd="0" destOrd="0" presId="urn:microsoft.com/office/officeart/2005/8/layout/list1"/>
    <dgm:cxn modelId="{7C93D2CB-21DA-42B3-A556-6D456729BDE4}" srcId="{8B675276-F4BD-4E74-8E4F-90BFF4BF104D}" destId="{B52558CB-B1D0-48A9-B083-9065BD8965B5}" srcOrd="0" destOrd="0" parTransId="{2DB32804-01BF-4708-9B61-4D5A2005ED0D}" sibTransId="{52E9ED2C-4C1D-49D5-936D-D4917C53364D}"/>
    <dgm:cxn modelId="{0CACC4CE-2B53-4492-932C-3A832D25DD54}" srcId="{8B675276-F4BD-4E74-8E4F-90BFF4BF104D}" destId="{C4BB4328-E3E4-412D-914F-90DDC6D49871}" srcOrd="1" destOrd="0" parTransId="{34F427F8-12F0-451F-B8E7-F0167CA58181}" sibTransId="{424A921A-A516-48D5-AF4D-43E1EB54646D}"/>
    <dgm:cxn modelId="{2355C8E6-7014-4AC8-BFE0-7A3151E68B4A}" srcId="{B52558CB-B1D0-48A9-B083-9065BD8965B5}" destId="{9DB89265-027E-44A7-AA7E-2CD2545ED0FB}" srcOrd="0" destOrd="0" parTransId="{7FC8AB4C-AC8A-4D94-96A7-2D2E723A8757}" sibTransId="{84BD98C1-9EBA-4922-8A07-FF894DF0C99D}"/>
    <dgm:cxn modelId="{8EF1C5EF-318C-4D3D-8C90-79BDD9C5A2D2}" type="presOf" srcId="{F38D2C6D-CD76-47D6-B353-F132BFFCA042}" destId="{B99FBEFA-31EA-48A8-8555-596FE0E89F7A}" srcOrd="0" destOrd="0" presId="urn:microsoft.com/office/officeart/2005/8/layout/list1"/>
    <dgm:cxn modelId="{8DB93C29-EC8F-460B-ABDD-B6D5140B14E4}" type="presParOf" srcId="{57856417-AC97-416C-A771-912AAFD562C9}" destId="{7BE51DA7-67AD-4A6C-8CC6-B49501C43E06}" srcOrd="0" destOrd="0" presId="urn:microsoft.com/office/officeart/2005/8/layout/list1"/>
    <dgm:cxn modelId="{C1AA848E-453E-4CDD-97C0-47296F9570ED}" type="presParOf" srcId="{7BE51DA7-67AD-4A6C-8CC6-B49501C43E06}" destId="{5CD645B3-09CC-48DE-8D98-D7F7E37A7B80}" srcOrd="0" destOrd="0" presId="urn:microsoft.com/office/officeart/2005/8/layout/list1"/>
    <dgm:cxn modelId="{0DE2A814-EEB8-436A-B7F7-24E59F2E060B}" type="presParOf" srcId="{7BE51DA7-67AD-4A6C-8CC6-B49501C43E06}" destId="{5A367D3B-5144-48B2-8203-303790C6386D}" srcOrd="1" destOrd="0" presId="urn:microsoft.com/office/officeart/2005/8/layout/list1"/>
    <dgm:cxn modelId="{4AA8C98C-12DF-43F6-B32B-549E2EC99F3B}" type="presParOf" srcId="{57856417-AC97-416C-A771-912AAFD562C9}" destId="{4ACC2CE0-F3FC-4BEA-9733-7C83A8F7486A}" srcOrd="1" destOrd="0" presId="urn:microsoft.com/office/officeart/2005/8/layout/list1"/>
    <dgm:cxn modelId="{A3214990-8F01-42B2-8490-8CF134A592DF}" type="presParOf" srcId="{57856417-AC97-416C-A771-912AAFD562C9}" destId="{AA681997-44B8-4482-AAD7-1AC4E04F7A08}" srcOrd="2" destOrd="0" presId="urn:microsoft.com/office/officeart/2005/8/layout/list1"/>
    <dgm:cxn modelId="{DC683FE4-2F54-4BBD-929A-6E8AD0B24C89}" type="presParOf" srcId="{57856417-AC97-416C-A771-912AAFD562C9}" destId="{517FA400-30D6-4809-A47A-D8D708C41A41}" srcOrd="3" destOrd="0" presId="urn:microsoft.com/office/officeart/2005/8/layout/list1"/>
    <dgm:cxn modelId="{31E77C0D-8127-4FBC-AB7C-225387860BE2}" type="presParOf" srcId="{57856417-AC97-416C-A771-912AAFD562C9}" destId="{E37D2547-42F6-4D0F-8FA8-ED389DA422A8}" srcOrd="4" destOrd="0" presId="urn:microsoft.com/office/officeart/2005/8/layout/list1"/>
    <dgm:cxn modelId="{F831364C-C614-4BF2-A188-E08A85F2571F}" type="presParOf" srcId="{E37D2547-42F6-4D0F-8FA8-ED389DA422A8}" destId="{282E87E0-6C5D-4D0F-8683-21F5E9DA833E}" srcOrd="0" destOrd="0" presId="urn:microsoft.com/office/officeart/2005/8/layout/list1"/>
    <dgm:cxn modelId="{3BAC0074-8E14-4F0B-8B53-4D569EB95181}" type="presParOf" srcId="{E37D2547-42F6-4D0F-8FA8-ED389DA422A8}" destId="{1AFAD41D-DEFD-43CD-97B3-1AB2C82C6F9A}" srcOrd="1" destOrd="0" presId="urn:microsoft.com/office/officeart/2005/8/layout/list1"/>
    <dgm:cxn modelId="{FD9A0AF1-4B4D-4949-8513-68838DA8873F}" type="presParOf" srcId="{57856417-AC97-416C-A771-912AAFD562C9}" destId="{C2D32195-E933-4432-A3CF-7299E3A80AC8}" srcOrd="5" destOrd="0" presId="urn:microsoft.com/office/officeart/2005/8/layout/list1"/>
    <dgm:cxn modelId="{7DDC70E1-6488-4C9D-99EB-5D7BB56AF3B8}" type="presParOf" srcId="{57856417-AC97-416C-A771-912AAFD562C9}" destId="{5F2F25F8-5AD7-4535-B863-45F4C6160D55}" srcOrd="6" destOrd="0" presId="urn:microsoft.com/office/officeart/2005/8/layout/list1"/>
    <dgm:cxn modelId="{80468982-7064-4CC7-925C-0E43225B3966}" type="presParOf" srcId="{57856417-AC97-416C-A771-912AAFD562C9}" destId="{AD5C2B65-8CE5-4D14-9FCC-19127B3DA110}" srcOrd="7" destOrd="0" presId="urn:microsoft.com/office/officeart/2005/8/layout/list1"/>
    <dgm:cxn modelId="{38652F19-8240-434B-8493-35206752EDFA}" type="presParOf" srcId="{57856417-AC97-416C-A771-912AAFD562C9}" destId="{54A4F92C-3928-4827-A9B0-5FB4993AE0C1}" srcOrd="8" destOrd="0" presId="urn:microsoft.com/office/officeart/2005/8/layout/list1"/>
    <dgm:cxn modelId="{3F879370-634A-4C88-B48C-199C96D72844}" type="presParOf" srcId="{54A4F92C-3928-4827-A9B0-5FB4993AE0C1}" destId="{B99FBEFA-31EA-48A8-8555-596FE0E89F7A}" srcOrd="0" destOrd="0" presId="urn:microsoft.com/office/officeart/2005/8/layout/list1"/>
    <dgm:cxn modelId="{D31566AE-36F3-4553-827C-94BA2E1681AC}" type="presParOf" srcId="{54A4F92C-3928-4827-A9B0-5FB4993AE0C1}" destId="{35E22207-CB90-4EC6-A1D4-B1788869EB9B}" srcOrd="1" destOrd="0" presId="urn:microsoft.com/office/officeart/2005/8/layout/list1"/>
    <dgm:cxn modelId="{C55D2C88-13F8-4933-96DB-25E6E6032A53}" type="presParOf" srcId="{57856417-AC97-416C-A771-912AAFD562C9}" destId="{5F1B1BA6-8C88-43F5-807B-0DFE326F37CE}" srcOrd="9" destOrd="0" presId="urn:microsoft.com/office/officeart/2005/8/layout/list1"/>
    <dgm:cxn modelId="{01EB4708-CD90-4465-861E-502EDC47D07F}" type="presParOf" srcId="{57856417-AC97-416C-A771-912AAFD562C9}" destId="{73E4CF18-5DCA-40F3-B256-88801E82C22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705EAB-A748-46EB-98C1-C1A864A46031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5D4E317-3392-4423-B498-20559592EBD1}">
      <dgm:prSet phldrT="[Texto]" custT="1"/>
      <dgm:spPr>
        <a:solidFill>
          <a:srgbClr val="324B54"/>
        </a:solidFill>
      </dgm:spPr>
      <dgm:t>
        <a:bodyPr/>
        <a:lstStyle/>
        <a:p>
          <a:pPr algn="ctr"/>
          <a:r>
            <a:rPr lang="es-ES" sz="2000" b="1" dirty="0"/>
            <a:t>Dos puntos de control</a:t>
          </a:r>
        </a:p>
      </dgm:t>
    </dgm:pt>
    <dgm:pt modelId="{251D4B77-20E0-440B-86CA-4BD1A63E37F3}" type="parTrans" cxnId="{09843864-BE43-47E0-99B6-DDD92069545F}">
      <dgm:prSet/>
      <dgm:spPr/>
      <dgm:t>
        <a:bodyPr/>
        <a:lstStyle/>
        <a:p>
          <a:endParaRPr lang="es-ES"/>
        </a:p>
      </dgm:t>
    </dgm:pt>
    <dgm:pt modelId="{B1B421E3-6CC0-4F56-85D4-E9310BE3BED5}" type="sibTrans" cxnId="{09843864-BE43-47E0-99B6-DDD92069545F}">
      <dgm:prSet/>
      <dgm:spPr/>
      <dgm:t>
        <a:bodyPr/>
        <a:lstStyle/>
        <a:p>
          <a:endParaRPr lang="es-ES"/>
        </a:p>
      </dgm:t>
    </dgm:pt>
    <dgm:pt modelId="{69E7DD03-0732-4B58-8D0A-DCEFA69B740F}">
      <dgm:prSet phldrT="[Texto]" custT="1"/>
      <dgm:spPr>
        <a:solidFill>
          <a:srgbClr val="324B54"/>
        </a:solidFill>
        <a:ln>
          <a:solidFill>
            <a:srgbClr val="598595"/>
          </a:solidFill>
        </a:ln>
      </dgm:spPr>
      <dgm:t>
        <a:bodyPr/>
        <a:lstStyle/>
        <a:p>
          <a:pPr algn="ctr"/>
          <a:r>
            <a:rPr lang="es-ES" sz="2000" b="1" dirty="0"/>
            <a:t>1. Usuarios beneficiarios de fondos de investigación</a:t>
          </a:r>
        </a:p>
      </dgm:t>
    </dgm:pt>
    <dgm:pt modelId="{A96B64EA-7903-4CFB-B524-7EBF38DEC3B7}" type="parTrans" cxnId="{A7C6456C-D21F-452A-A356-52A33414BD31}">
      <dgm:prSet/>
      <dgm:spPr>
        <a:ln>
          <a:solidFill>
            <a:srgbClr val="598595"/>
          </a:solidFill>
        </a:ln>
      </dgm:spPr>
      <dgm:t>
        <a:bodyPr/>
        <a:lstStyle/>
        <a:p>
          <a:endParaRPr lang="es-ES"/>
        </a:p>
      </dgm:t>
    </dgm:pt>
    <dgm:pt modelId="{1816AF3E-CD3E-45B7-A3D6-41D376E60F75}" type="sibTrans" cxnId="{A7C6456C-D21F-452A-A356-52A33414BD31}">
      <dgm:prSet/>
      <dgm:spPr/>
      <dgm:t>
        <a:bodyPr/>
        <a:lstStyle/>
        <a:p>
          <a:endParaRPr lang="es-ES"/>
        </a:p>
      </dgm:t>
    </dgm:pt>
    <dgm:pt modelId="{8D0E2330-8A72-443B-87B5-706395CE9F64}">
      <dgm:prSet phldrT="[Texto]" custT="1"/>
      <dgm:spPr>
        <a:solidFill>
          <a:srgbClr val="324B54"/>
        </a:solidFill>
        <a:ln>
          <a:solidFill>
            <a:srgbClr val="598595"/>
          </a:solidFill>
        </a:ln>
      </dgm:spPr>
      <dgm:t>
        <a:bodyPr/>
        <a:lstStyle/>
        <a:p>
          <a:pPr algn="ctr"/>
          <a:r>
            <a:rPr lang="es-ES" sz="2000" b="1" dirty="0"/>
            <a:t>2. Usuarios en la etapa final de elaboración de un producto</a:t>
          </a:r>
        </a:p>
      </dgm:t>
    </dgm:pt>
    <dgm:pt modelId="{027BB18A-03A6-4D2B-BFB8-863ED50CD89B}" type="parTrans" cxnId="{68141FF6-8C3C-4DA5-8BFE-C7D3537E5BA8}">
      <dgm:prSet/>
      <dgm:spPr>
        <a:ln>
          <a:solidFill>
            <a:srgbClr val="598595"/>
          </a:solidFill>
        </a:ln>
      </dgm:spPr>
      <dgm:t>
        <a:bodyPr/>
        <a:lstStyle/>
        <a:p>
          <a:endParaRPr lang="es-ES"/>
        </a:p>
      </dgm:t>
    </dgm:pt>
    <dgm:pt modelId="{3390B379-C672-489A-9027-1EEE9CF138E9}" type="sibTrans" cxnId="{68141FF6-8C3C-4DA5-8BFE-C7D3537E5BA8}">
      <dgm:prSet/>
      <dgm:spPr/>
      <dgm:t>
        <a:bodyPr/>
        <a:lstStyle/>
        <a:p>
          <a:endParaRPr lang="es-ES"/>
        </a:p>
      </dgm:t>
    </dgm:pt>
    <dgm:pt modelId="{20376408-75BB-4EA9-868D-07FDCD34204C}" type="pres">
      <dgm:prSet presAssocID="{3E705EAB-A748-46EB-98C1-C1A864A46031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576AB2B-5DF0-4CFD-B253-BC6C1F17C32A}" type="pres">
      <dgm:prSet presAssocID="{F5D4E317-3392-4423-B498-20559592EBD1}" presName="root1" presStyleCnt="0"/>
      <dgm:spPr/>
    </dgm:pt>
    <dgm:pt modelId="{FD9CA2E4-DF5D-4A17-840C-E05F8B94FBBB}" type="pres">
      <dgm:prSet presAssocID="{F5D4E317-3392-4423-B498-20559592EBD1}" presName="LevelOneTextNode" presStyleLbl="node0" presStyleIdx="0" presStyleCnt="1" custAng="5400000" custScaleX="116613" custScaleY="32676" custLinFactNeighborX="14722" custLinFactNeighborY="-75">
        <dgm:presLayoutVars>
          <dgm:chPref val="3"/>
        </dgm:presLayoutVars>
      </dgm:prSet>
      <dgm:spPr/>
    </dgm:pt>
    <dgm:pt modelId="{1941E163-4FF8-4C46-B30E-18F37988C8B2}" type="pres">
      <dgm:prSet presAssocID="{F5D4E317-3392-4423-B498-20559592EBD1}" presName="level2hierChild" presStyleCnt="0"/>
      <dgm:spPr/>
    </dgm:pt>
    <dgm:pt modelId="{93681573-5BB3-4AEE-9638-6D3C94CEC6A4}" type="pres">
      <dgm:prSet presAssocID="{A96B64EA-7903-4CFB-B524-7EBF38DEC3B7}" presName="conn2-1" presStyleLbl="parChTrans1D2" presStyleIdx="0" presStyleCnt="2"/>
      <dgm:spPr/>
    </dgm:pt>
    <dgm:pt modelId="{3CDF1716-04A5-409B-9C49-4BFCAA4AC4E0}" type="pres">
      <dgm:prSet presAssocID="{A96B64EA-7903-4CFB-B524-7EBF38DEC3B7}" presName="connTx" presStyleLbl="parChTrans1D2" presStyleIdx="0" presStyleCnt="2"/>
      <dgm:spPr/>
    </dgm:pt>
    <dgm:pt modelId="{1392ED74-8143-438C-98F1-93555D570B5D}" type="pres">
      <dgm:prSet presAssocID="{69E7DD03-0732-4B58-8D0A-DCEFA69B740F}" presName="root2" presStyleCnt="0"/>
      <dgm:spPr/>
    </dgm:pt>
    <dgm:pt modelId="{4B478CEA-5204-4FC9-B2C1-6485B62CC33D}" type="pres">
      <dgm:prSet presAssocID="{69E7DD03-0732-4B58-8D0A-DCEFA69B740F}" presName="LevelTwoTextNode" presStyleLbl="node2" presStyleIdx="0" presStyleCnt="2" custScaleX="96811" custScaleY="171658" custLinFactNeighborX="6632" custLinFactNeighborY="-39513">
        <dgm:presLayoutVars>
          <dgm:chPref val="3"/>
        </dgm:presLayoutVars>
      </dgm:prSet>
      <dgm:spPr/>
    </dgm:pt>
    <dgm:pt modelId="{6EF46CE9-E2CF-4803-83E3-712C5512CF92}" type="pres">
      <dgm:prSet presAssocID="{69E7DD03-0732-4B58-8D0A-DCEFA69B740F}" presName="level3hierChild" presStyleCnt="0"/>
      <dgm:spPr/>
    </dgm:pt>
    <dgm:pt modelId="{5F86C416-E63A-4BEA-BB23-93CFF353109E}" type="pres">
      <dgm:prSet presAssocID="{027BB18A-03A6-4D2B-BFB8-863ED50CD89B}" presName="conn2-1" presStyleLbl="parChTrans1D2" presStyleIdx="1" presStyleCnt="2"/>
      <dgm:spPr/>
    </dgm:pt>
    <dgm:pt modelId="{049CE3B5-70A2-43C9-82D2-BFD613050840}" type="pres">
      <dgm:prSet presAssocID="{027BB18A-03A6-4D2B-BFB8-863ED50CD89B}" presName="connTx" presStyleLbl="parChTrans1D2" presStyleIdx="1" presStyleCnt="2"/>
      <dgm:spPr/>
    </dgm:pt>
    <dgm:pt modelId="{BFCC83EC-7CC0-420E-B7A8-A31196BA8A1B}" type="pres">
      <dgm:prSet presAssocID="{8D0E2330-8A72-443B-87B5-706395CE9F64}" presName="root2" presStyleCnt="0"/>
      <dgm:spPr/>
    </dgm:pt>
    <dgm:pt modelId="{58D8855F-E852-4C83-B2A0-008F872C8A2D}" type="pres">
      <dgm:prSet presAssocID="{8D0E2330-8A72-443B-87B5-706395CE9F64}" presName="LevelTwoTextNode" presStyleLbl="node2" presStyleIdx="1" presStyleCnt="2" custScaleX="93317" custScaleY="163795" custLinFactNeighborX="8379" custLinFactNeighborY="5669">
        <dgm:presLayoutVars>
          <dgm:chPref val="3"/>
        </dgm:presLayoutVars>
      </dgm:prSet>
      <dgm:spPr/>
    </dgm:pt>
    <dgm:pt modelId="{5CB07123-7EDE-4104-81B6-70039057C7D5}" type="pres">
      <dgm:prSet presAssocID="{8D0E2330-8A72-443B-87B5-706395CE9F64}" presName="level3hierChild" presStyleCnt="0"/>
      <dgm:spPr/>
    </dgm:pt>
  </dgm:ptLst>
  <dgm:cxnLst>
    <dgm:cxn modelId="{7244E50C-D1B7-41E2-AF57-4333980E531F}" type="presOf" srcId="{A96B64EA-7903-4CFB-B524-7EBF38DEC3B7}" destId="{93681573-5BB3-4AEE-9638-6D3C94CEC6A4}" srcOrd="0" destOrd="0" presId="urn:microsoft.com/office/officeart/2008/layout/HorizontalMultiLevelHierarchy"/>
    <dgm:cxn modelId="{55DEC95C-7AE1-42AD-9B6B-0322F0587217}" type="presOf" srcId="{3E705EAB-A748-46EB-98C1-C1A864A46031}" destId="{20376408-75BB-4EA9-868D-07FDCD34204C}" srcOrd="0" destOrd="0" presId="urn:microsoft.com/office/officeart/2008/layout/HorizontalMultiLevelHierarchy"/>
    <dgm:cxn modelId="{519CCB5E-CA7A-4063-AEEF-845C4AE43705}" type="presOf" srcId="{027BB18A-03A6-4D2B-BFB8-863ED50CD89B}" destId="{5F86C416-E63A-4BEA-BB23-93CFF353109E}" srcOrd="0" destOrd="0" presId="urn:microsoft.com/office/officeart/2008/layout/HorizontalMultiLevelHierarchy"/>
    <dgm:cxn modelId="{09843864-BE43-47E0-99B6-DDD92069545F}" srcId="{3E705EAB-A748-46EB-98C1-C1A864A46031}" destId="{F5D4E317-3392-4423-B498-20559592EBD1}" srcOrd="0" destOrd="0" parTransId="{251D4B77-20E0-440B-86CA-4BD1A63E37F3}" sibTransId="{B1B421E3-6CC0-4F56-85D4-E9310BE3BED5}"/>
    <dgm:cxn modelId="{A7C6456C-D21F-452A-A356-52A33414BD31}" srcId="{F5D4E317-3392-4423-B498-20559592EBD1}" destId="{69E7DD03-0732-4B58-8D0A-DCEFA69B740F}" srcOrd="0" destOrd="0" parTransId="{A96B64EA-7903-4CFB-B524-7EBF38DEC3B7}" sibTransId="{1816AF3E-CD3E-45B7-A3D6-41D376E60F75}"/>
    <dgm:cxn modelId="{AC785972-38A7-4E76-B2A2-EA26CDD97DD7}" type="presOf" srcId="{69E7DD03-0732-4B58-8D0A-DCEFA69B740F}" destId="{4B478CEA-5204-4FC9-B2C1-6485B62CC33D}" srcOrd="0" destOrd="0" presId="urn:microsoft.com/office/officeart/2008/layout/HorizontalMultiLevelHierarchy"/>
    <dgm:cxn modelId="{598F79D0-C43D-4074-A10F-90DBC44309B3}" type="presOf" srcId="{F5D4E317-3392-4423-B498-20559592EBD1}" destId="{FD9CA2E4-DF5D-4A17-840C-E05F8B94FBBB}" srcOrd="0" destOrd="0" presId="urn:microsoft.com/office/officeart/2008/layout/HorizontalMultiLevelHierarchy"/>
    <dgm:cxn modelId="{6D42E6D4-F513-453F-A7CF-B9023FA78593}" type="presOf" srcId="{8D0E2330-8A72-443B-87B5-706395CE9F64}" destId="{58D8855F-E852-4C83-B2A0-008F872C8A2D}" srcOrd="0" destOrd="0" presId="urn:microsoft.com/office/officeart/2008/layout/HorizontalMultiLevelHierarchy"/>
    <dgm:cxn modelId="{750207EF-86BC-4DD2-B785-A6F3F212F2E6}" type="presOf" srcId="{027BB18A-03A6-4D2B-BFB8-863ED50CD89B}" destId="{049CE3B5-70A2-43C9-82D2-BFD613050840}" srcOrd="1" destOrd="0" presId="urn:microsoft.com/office/officeart/2008/layout/HorizontalMultiLevelHierarchy"/>
    <dgm:cxn modelId="{68141FF6-8C3C-4DA5-8BFE-C7D3537E5BA8}" srcId="{F5D4E317-3392-4423-B498-20559592EBD1}" destId="{8D0E2330-8A72-443B-87B5-706395CE9F64}" srcOrd="1" destOrd="0" parTransId="{027BB18A-03A6-4D2B-BFB8-863ED50CD89B}" sibTransId="{3390B379-C672-489A-9027-1EEE9CF138E9}"/>
    <dgm:cxn modelId="{DF9952F6-6865-419C-8274-679933E4AF90}" type="presOf" srcId="{A96B64EA-7903-4CFB-B524-7EBF38DEC3B7}" destId="{3CDF1716-04A5-409B-9C49-4BFCAA4AC4E0}" srcOrd="1" destOrd="0" presId="urn:microsoft.com/office/officeart/2008/layout/HorizontalMultiLevelHierarchy"/>
    <dgm:cxn modelId="{BBA72F8D-C267-4815-B08B-4F0653A72175}" type="presParOf" srcId="{20376408-75BB-4EA9-868D-07FDCD34204C}" destId="{F576AB2B-5DF0-4CFD-B253-BC6C1F17C32A}" srcOrd="0" destOrd="0" presId="urn:microsoft.com/office/officeart/2008/layout/HorizontalMultiLevelHierarchy"/>
    <dgm:cxn modelId="{FAA0DE39-8CEF-4982-8E79-BA5AF9D9FA21}" type="presParOf" srcId="{F576AB2B-5DF0-4CFD-B253-BC6C1F17C32A}" destId="{FD9CA2E4-DF5D-4A17-840C-E05F8B94FBBB}" srcOrd="0" destOrd="0" presId="urn:microsoft.com/office/officeart/2008/layout/HorizontalMultiLevelHierarchy"/>
    <dgm:cxn modelId="{7D7A9686-C504-4AE7-9B33-7649395644E6}" type="presParOf" srcId="{F576AB2B-5DF0-4CFD-B253-BC6C1F17C32A}" destId="{1941E163-4FF8-4C46-B30E-18F37988C8B2}" srcOrd="1" destOrd="0" presId="urn:microsoft.com/office/officeart/2008/layout/HorizontalMultiLevelHierarchy"/>
    <dgm:cxn modelId="{8717F562-3129-4968-9E1D-E067F6AA819C}" type="presParOf" srcId="{1941E163-4FF8-4C46-B30E-18F37988C8B2}" destId="{93681573-5BB3-4AEE-9638-6D3C94CEC6A4}" srcOrd="0" destOrd="0" presId="urn:microsoft.com/office/officeart/2008/layout/HorizontalMultiLevelHierarchy"/>
    <dgm:cxn modelId="{19F77EC5-B293-4375-8843-4B9875D7CFE5}" type="presParOf" srcId="{93681573-5BB3-4AEE-9638-6D3C94CEC6A4}" destId="{3CDF1716-04A5-409B-9C49-4BFCAA4AC4E0}" srcOrd="0" destOrd="0" presId="urn:microsoft.com/office/officeart/2008/layout/HorizontalMultiLevelHierarchy"/>
    <dgm:cxn modelId="{3EFDA15A-EA6A-40CF-8F09-7AB3F1EB2C23}" type="presParOf" srcId="{1941E163-4FF8-4C46-B30E-18F37988C8B2}" destId="{1392ED74-8143-438C-98F1-93555D570B5D}" srcOrd="1" destOrd="0" presId="urn:microsoft.com/office/officeart/2008/layout/HorizontalMultiLevelHierarchy"/>
    <dgm:cxn modelId="{D921D482-0EE3-4657-B8A8-D3F88C1BC06B}" type="presParOf" srcId="{1392ED74-8143-438C-98F1-93555D570B5D}" destId="{4B478CEA-5204-4FC9-B2C1-6485B62CC33D}" srcOrd="0" destOrd="0" presId="urn:microsoft.com/office/officeart/2008/layout/HorizontalMultiLevelHierarchy"/>
    <dgm:cxn modelId="{0BC30EFA-0B09-416E-A8E8-8753E938562A}" type="presParOf" srcId="{1392ED74-8143-438C-98F1-93555D570B5D}" destId="{6EF46CE9-E2CF-4803-83E3-712C5512CF92}" srcOrd="1" destOrd="0" presId="urn:microsoft.com/office/officeart/2008/layout/HorizontalMultiLevelHierarchy"/>
    <dgm:cxn modelId="{B1B5E12F-E287-4751-ACBC-234847A1B7FB}" type="presParOf" srcId="{1941E163-4FF8-4C46-B30E-18F37988C8B2}" destId="{5F86C416-E63A-4BEA-BB23-93CFF353109E}" srcOrd="2" destOrd="0" presId="urn:microsoft.com/office/officeart/2008/layout/HorizontalMultiLevelHierarchy"/>
    <dgm:cxn modelId="{09838C83-8AB5-4B79-B11D-7DF0AE080C1E}" type="presParOf" srcId="{5F86C416-E63A-4BEA-BB23-93CFF353109E}" destId="{049CE3B5-70A2-43C9-82D2-BFD613050840}" srcOrd="0" destOrd="0" presId="urn:microsoft.com/office/officeart/2008/layout/HorizontalMultiLevelHierarchy"/>
    <dgm:cxn modelId="{4E7C51FD-758A-42C3-9924-2CCBF46DB243}" type="presParOf" srcId="{1941E163-4FF8-4C46-B30E-18F37988C8B2}" destId="{BFCC83EC-7CC0-420E-B7A8-A31196BA8A1B}" srcOrd="3" destOrd="0" presId="urn:microsoft.com/office/officeart/2008/layout/HorizontalMultiLevelHierarchy"/>
    <dgm:cxn modelId="{5156D1AC-9066-4746-87E0-4EEC7CE6AD42}" type="presParOf" srcId="{BFCC83EC-7CC0-420E-B7A8-A31196BA8A1B}" destId="{58D8855F-E852-4C83-B2A0-008F872C8A2D}" srcOrd="0" destOrd="0" presId="urn:microsoft.com/office/officeart/2008/layout/HorizontalMultiLevelHierarchy"/>
    <dgm:cxn modelId="{F09C8401-7CF3-424D-864F-7A3CB0390540}" type="presParOf" srcId="{BFCC83EC-7CC0-420E-B7A8-A31196BA8A1B}" destId="{5CB07123-7EDE-4104-81B6-70039057C7D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E705EAB-A748-46EB-98C1-C1A864A46031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5D4E317-3392-4423-B498-20559592EBD1}">
      <dgm:prSet phldrT="[Texto]" custT="1"/>
      <dgm:spPr>
        <a:solidFill>
          <a:srgbClr val="324B54"/>
        </a:solidFill>
      </dgm:spPr>
      <dgm:t>
        <a:bodyPr/>
        <a:lstStyle/>
        <a:p>
          <a:r>
            <a:rPr lang="es-ES" sz="2000" b="1" dirty="0"/>
            <a:t>Tres puntos de control</a:t>
          </a:r>
        </a:p>
      </dgm:t>
    </dgm:pt>
    <dgm:pt modelId="{251D4B77-20E0-440B-86CA-4BD1A63E37F3}" type="parTrans" cxnId="{09843864-BE43-47E0-99B6-DDD92069545F}">
      <dgm:prSet/>
      <dgm:spPr/>
      <dgm:t>
        <a:bodyPr/>
        <a:lstStyle/>
        <a:p>
          <a:endParaRPr lang="es-ES"/>
        </a:p>
      </dgm:t>
    </dgm:pt>
    <dgm:pt modelId="{B1B421E3-6CC0-4F56-85D4-E9310BE3BED5}" type="sibTrans" cxnId="{09843864-BE43-47E0-99B6-DDD92069545F}">
      <dgm:prSet/>
      <dgm:spPr/>
      <dgm:t>
        <a:bodyPr/>
        <a:lstStyle/>
        <a:p>
          <a:endParaRPr lang="es-ES"/>
        </a:p>
      </dgm:t>
    </dgm:pt>
    <dgm:pt modelId="{69E7DD03-0732-4B58-8D0A-DCEFA69B740F}">
      <dgm:prSet phldrT="[Texto]" custT="1"/>
      <dgm:spPr>
        <a:solidFill>
          <a:srgbClr val="324B54"/>
        </a:solidFill>
      </dgm:spPr>
      <dgm:t>
        <a:bodyPr/>
        <a:lstStyle/>
        <a:p>
          <a:r>
            <a:rPr lang="es-ES" sz="1900" b="1" dirty="0"/>
            <a:t>1. Usuarios beneficiarios de fondos de investigación</a:t>
          </a:r>
        </a:p>
      </dgm:t>
    </dgm:pt>
    <dgm:pt modelId="{A96B64EA-7903-4CFB-B524-7EBF38DEC3B7}" type="parTrans" cxnId="{A7C6456C-D21F-452A-A356-52A33414BD31}">
      <dgm:prSet/>
      <dgm:spPr>
        <a:ln>
          <a:solidFill>
            <a:srgbClr val="598595"/>
          </a:solidFill>
        </a:ln>
      </dgm:spPr>
      <dgm:t>
        <a:bodyPr/>
        <a:lstStyle/>
        <a:p>
          <a:endParaRPr lang="es-ES"/>
        </a:p>
      </dgm:t>
    </dgm:pt>
    <dgm:pt modelId="{1816AF3E-CD3E-45B7-A3D6-41D376E60F75}" type="sibTrans" cxnId="{A7C6456C-D21F-452A-A356-52A33414BD31}">
      <dgm:prSet/>
      <dgm:spPr/>
      <dgm:t>
        <a:bodyPr/>
        <a:lstStyle/>
        <a:p>
          <a:endParaRPr lang="es-ES"/>
        </a:p>
      </dgm:t>
    </dgm:pt>
    <dgm:pt modelId="{8D0E2330-8A72-443B-87B5-706395CE9F64}">
      <dgm:prSet phldrT="[Texto]" custT="1"/>
      <dgm:spPr>
        <a:solidFill>
          <a:srgbClr val="324B54"/>
        </a:solidFill>
      </dgm:spPr>
      <dgm:t>
        <a:bodyPr/>
        <a:lstStyle/>
        <a:p>
          <a:r>
            <a:rPr lang="es-ES" sz="1900" b="1" dirty="0"/>
            <a:t>2. Usuarios en la etapa final de elaboración de un producto</a:t>
          </a:r>
        </a:p>
      </dgm:t>
    </dgm:pt>
    <dgm:pt modelId="{027BB18A-03A6-4D2B-BFB8-863ED50CD89B}" type="parTrans" cxnId="{68141FF6-8C3C-4DA5-8BFE-C7D3537E5BA8}">
      <dgm:prSet/>
      <dgm:spPr/>
      <dgm:t>
        <a:bodyPr/>
        <a:lstStyle/>
        <a:p>
          <a:endParaRPr lang="es-ES"/>
        </a:p>
      </dgm:t>
    </dgm:pt>
    <dgm:pt modelId="{3390B379-C672-489A-9027-1EEE9CF138E9}" type="sibTrans" cxnId="{68141FF6-8C3C-4DA5-8BFE-C7D3537E5BA8}">
      <dgm:prSet/>
      <dgm:spPr/>
      <dgm:t>
        <a:bodyPr/>
        <a:lstStyle/>
        <a:p>
          <a:endParaRPr lang="es-ES"/>
        </a:p>
      </dgm:t>
    </dgm:pt>
    <dgm:pt modelId="{5C7CCDE3-EE63-4376-95BF-BACA24930159}">
      <dgm:prSet custT="1"/>
      <dgm:spPr>
        <a:solidFill>
          <a:srgbClr val="FFC000"/>
        </a:solidFill>
      </dgm:spPr>
      <dgm:t>
        <a:bodyPr/>
        <a:lstStyle/>
        <a:p>
          <a:r>
            <a:rPr lang="es-ES" sz="1900" dirty="0">
              <a:solidFill>
                <a:schemeClr val="tx1"/>
              </a:solidFill>
            </a:rPr>
            <a:t>3. Usuarios que soliciten una patente </a:t>
          </a:r>
        </a:p>
      </dgm:t>
    </dgm:pt>
    <dgm:pt modelId="{0BDE6234-C01C-4A35-84EA-D8DDFCE44EEE}" type="parTrans" cxnId="{8C1939CE-8ACA-4A6D-8D4E-9DB8E27DFCDC}">
      <dgm:prSet/>
      <dgm:spPr>
        <a:ln>
          <a:solidFill>
            <a:srgbClr val="FFC000"/>
          </a:solidFill>
        </a:ln>
      </dgm:spPr>
      <dgm:t>
        <a:bodyPr/>
        <a:lstStyle/>
        <a:p>
          <a:endParaRPr lang="es-ES"/>
        </a:p>
      </dgm:t>
    </dgm:pt>
    <dgm:pt modelId="{9AB6C9AB-92E5-4C50-8BE1-849F15A50E55}" type="sibTrans" cxnId="{8C1939CE-8ACA-4A6D-8D4E-9DB8E27DFCDC}">
      <dgm:prSet/>
      <dgm:spPr/>
      <dgm:t>
        <a:bodyPr/>
        <a:lstStyle/>
        <a:p>
          <a:endParaRPr lang="es-ES"/>
        </a:p>
      </dgm:t>
    </dgm:pt>
    <dgm:pt modelId="{20376408-75BB-4EA9-868D-07FDCD34204C}" type="pres">
      <dgm:prSet presAssocID="{3E705EAB-A748-46EB-98C1-C1A864A46031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576AB2B-5DF0-4CFD-B253-BC6C1F17C32A}" type="pres">
      <dgm:prSet presAssocID="{F5D4E317-3392-4423-B498-20559592EBD1}" presName="root1" presStyleCnt="0"/>
      <dgm:spPr/>
    </dgm:pt>
    <dgm:pt modelId="{FD9CA2E4-DF5D-4A17-840C-E05F8B94FBBB}" type="pres">
      <dgm:prSet presAssocID="{F5D4E317-3392-4423-B498-20559592EBD1}" presName="LevelOneTextNode" presStyleLbl="node0" presStyleIdx="0" presStyleCnt="1" custAng="5400000" custScaleX="116613" custScaleY="30749" custLinFactNeighborX="22216" custLinFactNeighborY="-75">
        <dgm:presLayoutVars>
          <dgm:chPref val="3"/>
        </dgm:presLayoutVars>
      </dgm:prSet>
      <dgm:spPr/>
    </dgm:pt>
    <dgm:pt modelId="{1941E163-4FF8-4C46-B30E-18F37988C8B2}" type="pres">
      <dgm:prSet presAssocID="{F5D4E317-3392-4423-B498-20559592EBD1}" presName="level2hierChild" presStyleCnt="0"/>
      <dgm:spPr/>
    </dgm:pt>
    <dgm:pt modelId="{93681573-5BB3-4AEE-9638-6D3C94CEC6A4}" type="pres">
      <dgm:prSet presAssocID="{A96B64EA-7903-4CFB-B524-7EBF38DEC3B7}" presName="conn2-1" presStyleLbl="parChTrans1D2" presStyleIdx="0" presStyleCnt="3"/>
      <dgm:spPr/>
    </dgm:pt>
    <dgm:pt modelId="{3CDF1716-04A5-409B-9C49-4BFCAA4AC4E0}" type="pres">
      <dgm:prSet presAssocID="{A96B64EA-7903-4CFB-B524-7EBF38DEC3B7}" presName="connTx" presStyleLbl="parChTrans1D2" presStyleIdx="0" presStyleCnt="3"/>
      <dgm:spPr/>
    </dgm:pt>
    <dgm:pt modelId="{1392ED74-8143-438C-98F1-93555D570B5D}" type="pres">
      <dgm:prSet presAssocID="{69E7DD03-0732-4B58-8D0A-DCEFA69B740F}" presName="root2" presStyleCnt="0"/>
      <dgm:spPr/>
    </dgm:pt>
    <dgm:pt modelId="{4B478CEA-5204-4FC9-B2C1-6485B62CC33D}" type="pres">
      <dgm:prSet presAssocID="{69E7DD03-0732-4B58-8D0A-DCEFA69B740F}" presName="LevelTwoTextNode" presStyleLbl="node2" presStyleIdx="0" presStyleCnt="3" custScaleX="106318" custLinFactNeighborX="20259" custLinFactNeighborY="-63779">
        <dgm:presLayoutVars>
          <dgm:chPref val="3"/>
        </dgm:presLayoutVars>
      </dgm:prSet>
      <dgm:spPr/>
    </dgm:pt>
    <dgm:pt modelId="{6EF46CE9-E2CF-4803-83E3-712C5512CF92}" type="pres">
      <dgm:prSet presAssocID="{69E7DD03-0732-4B58-8D0A-DCEFA69B740F}" presName="level3hierChild" presStyleCnt="0"/>
      <dgm:spPr/>
    </dgm:pt>
    <dgm:pt modelId="{5F86C416-E63A-4BEA-BB23-93CFF353109E}" type="pres">
      <dgm:prSet presAssocID="{027BB18A-03A6-4D2B-BFB8-863ED50CD89B}" presName="conn2-1" presStyleLbl="parChTrans1D2" presStyleIdx="1" presStyleCnt="3"/>
      <dgm:spPr/>
    </dgm:pt>
    <dgm:pt modelId="{049CE3B5-70A2-43C9-82D2-BFD613050840}" type="pres">
      <dgm:prSet presAssocID="{027BB18A-03A6-4D2B-BFB8-863ED50CD89B}" presName="connTx" presStyleLbl="parChTrans1D2" presStyleIdx="1" presStyleCnt="3"/>
      <dgm:spPr/>
    </dgm:pt>
    <dgm:pt modelId="{BFCC83EC-7CC0-420E-B7A8-A31196BA8A1B}" type="pres">
      <dgm:prSet presAssocID="{8D0E2330-8A72-443B-87B5-706395CE9F64}" presName="root2" presStyleCnt="0"/>
      <dgm:spPr/>
    </dgm:pt>
    <dgm:pt modelId="{58D8855F-E852-4C83-B2A0-008F872C8A2D}" type="pres">
      <dgm:prSet presAssocID="{8D0E2330-8A72-443B-87B5-706395CE9F64}" presName="LevelTwoTextNode" presStyleLbl="node2" presStyleIdx="1" presStyleCnt="3" custScaleX="107841" custScaleY="112767" custLinFactNeighborX="32319">
        <dgm:presLayoutVars>
          <dgm:chPref val="3"/>
        </dgm:presLayoutVars>
      </dgm:prSet>
      <dgm:spPr/>
    </dgm:pt>
    <dgm:pt modelId="{5CB07123-7EDE-4104-81B6-70039057C7D5}" type="pres">
      <dgm:prSet presAssocID="{8D0E2330-8A72-443B-87B5-706395CE9F64}" presName="level3hierChild" presStyleCnt="0"/>
      <dgm:spPr/>
    </dgm:pt>
    <dgm:pt modelId="{F0D73733-929A-4F61-9404-ADA85548791D}" type="pres">
      <dgm:prSet presAssocID="{0BDE6234-C01C-4A35-84EA-D8DDFCE44EEE}" presName="conn2-1" presStyleLbl="parChTrans1D2" presStyleIdx="2" presStyleCnt="3"/>
      <dgm:spPr/>
    </dgm:pt>
    <dgm:pt modelId="{268F5F00-08B7-4ACD-90BC-5971A7E6C939}" type="pres">
      <dgm:prSet presAssocID="{0BDE6234-C01C-4A35-84EA-D8DDFCE44EEE}" presName="connTx" presStyleLbl="parChTrans1D2" presStyleIdx="2" presStyleCnt="3"/>
      <dgm:spPr/>
    </dgm:pt>
    <dgm:pt modelId="{56DB279E-BE18-4E48-B198-2BD5A5E03793}" type="pres">
      <dgm:prSet presAssocID="{5C7CCDE3-EE63-4376-95BF-BACA24930159}" presName="root2" presStyleCnt="0"/>
      <dgm:spPr/>
    </dgm:pt>
    <dgm:pt modelId="{D9C07750-ED72-4D3A-8C45-E9EAA8E389EA}" type="pres">
      <dgm:prSet presAssocID="{5C7CCDE3-EE63-4376-95BF-BACA24930159}" presName="LevelTwoTextNode" presStyleLbl="node2" presStyleIdx="2" presStyleCnt="3" custLinFactNeighborX="7921" custLinFactNeighborY="84563">
        <dgm:presLayoutVars>
          <dgm:chPref val="3"/>
        </dgm:presLayoutVars>
      </dgm:prSet>
      <dgm:spPr/>
    </dgm:pt>
    <dgm:pt modelId="{EE282D26-ACB5-4C46-AAA4-DE1A614BE2DE}" type="pres">
      <dgm:prSet presAssocID="{5C7CCDE3-EE63-4376-95BF-BACA24930159}" presName="level3hierChild" presStyleCnt="0"/>
      <dgm:spPr/>
    </dgm:pt>
  </dgm:ptLst>
  <dgm:cxnLst>
    <dgm:cxn modelId="{ADECBA04-62B2-4483-A718-AF78F05E63FC}" type="presOf" srcId="{F5D4E317-3392-4423-B498-20559592EBD1}" destId="{FD9CA2E4-DF5D-4A17-840C-E05F8B94FBBB}" srcOrd="0" destOrd="0" presId="urn:microsoft.com/office/officeart/2008/layout/HorizontalMultiLevelHierarchy"/>
    <dgm:cxn modelId="{9DDE5307-5159-4404-BF54-645339C5DB01}" type="presOf" srcId="{A96B64EA-7903-4CFB-B524-7EBF38DEC3B7}" destId="{3CDF1716-04A5-409B-9C49-4BFCAA4AC4E0}" srcOrd="1" destOrd="0" presId="urn:microsoft.com/office/officeart/2008/layout/HorizontalMultiLevelHierarchy"/>
    <dgm:cxn modelId="{61C1DC08-AB1F-45FC-A9AB-41672576C63C}" type="presOf" srcId="{0BDE6234-C01C-4A35-84EA-D8DDFCE44EEE}" destId="{268F5F00-08B7-4ACD-90BC-5971A7E6C939}" srcOrd="1" destOrd="0" presId="urn:microsoft.com/office/officeart/2008/layout/HorizontalMultiLevelHierarchy"/>
    <dgm:cxn modelId="{09843864-BE43-47E0-99B6-DDD92069545F}" srcId="{3E705EAB-A748-46EB-98C1-C1A864A46031}" destId="{F5D4E317-3392-4423-B498-20559592EBD1}" srcOrd="0" destOrd="0" parTransId="{251D4B77-20E0-440B-86CA-4BD1A63E37F3}" sibTransId="{B1B421E3-6CC0-4F56-85D4-E9310BE3BED5}"/>
    <dgm:cxn modelId="{A7C6456C-D21F-452A-A356-52A33414BD31}" srcId="{F5D4E317-3392-4423-B498-20559592EBD1}" destId="{69E7DD03-0732-4B58-8D0A-DCEFA69B740F}" srcOrd="0" destOrd="0" parTransId="{A96B64EA-7903-4CFB-B524-7EBF38DEC3B7}" sibTransId="{1816AF3E-CD3E-45B7-A3D6-41D376E60F75}"/>
    <dgm:cxn modelId="{F9B6437E-F193-48B9-A080-B332F5FB1148}" type="presOf" srcId="{A96B64EA-7903-4CFB-B524-7EBF38DEC3B7}" destId="{93681573-5BB3-4AEE-9638-6D3C94CEC6A4}" srcOrd="0" destOrd="0" presId="urn:microsoft.com/office/officeart/2008/layout/HorizontalMultiLevelHierarchy"/>
    <dgm:cxn modelId="{871F638C-2D2F-481A-BB6C-B56AF33DF062}" type="presOf" srcId="{5C7CCDE3-EE63-4376-95BF-BACA24930159}" destId="{D9C07750-ED72-4D3A-8C45-E9EAA8E389EA}" srcOrd="0" destOrd="0" presId="urn:microsoft.com/office/officeart/2008/layout/HorizontalMultiLevelHierarchy"/>
    <dgm:cxn modelId="{B11B95A2-195B-4653-9C29-24742F7EDCDD}" type="presOf" srcId="{0BDE6234-C01C-4A35-84EA-D8DDFCE44EEE}" destId="{F0D73733-929A-4F61-9404-ADA85548791D}" srcOrd="0" destOrd="0" presId="urn:microsoft.com/office/officeart/2008/layout/HorizontalMultiLevelHierarchy"/>
    <dgm:cxn modelId="{3141C7C3-E0B5-4DE7-989F-96219879D2A4}" type="presOf" srcId="{69E7DD03-0732-4B58-8D0A-DCEFA69B740F}" destId="{4B478CEA-5204-4FC9-B2C1-6485B62CC33D}" srcOrd="0" destOrd="0" presId="urn:microsoft.com/office/officeart/2008/layout/HorizontalMultiLevelHierarchy"/>
    <dgm:cxn modelId="{8C1939CE-8ACA-4A6D-8D4E-9DB8E27DFCDC}" srcId="{F5D4E317-3392-4423-B498-20559592EBD1}" destId="{5C7CCDE3-EE63-4376-95BF-BACA24930159}" srcOrd="2" destOrd="0" parTransId="{0BDE6234-C01C-4A35-84EA-D8DDFCE44EEE}" sibTransId="{9AB6C9AB-92E5-4C50-8BE1-849F15A50E55}"/>
    <dgm:cxn modelId="{F30049D6-4195-4FC4-8B00-840CCA0D7AE1}" type="presOf" srcId="{027BB18A-03A6-4D2B-BFB8-863ED50CD89B}" destId="{5F86C416-E63A-4BEA-BB23-93CFF353109E}" srcOrd="0" destOrd="0" presId="urn:microsoft.com/office/officeart/2008/layout/HorizontalMultiLevelHierarchy"/>
    <dgm:cxn modelId="{68141FF6-8C3C-4DA5-8BFE-C7D3537E5BA8}" srcId="{F5D4E317-3392-4423-B498-20559592EBD1}" destId="{8D0E2330-8A72-443B-87B5-706395CE9F64}" srcOrd="1" destOrd="0" parTransId="{027BB18A-03A6-4D2B-BFB8-863ED50CD89B}" sibTransId="{3390B379-C672-489A-9027-1EEE9CF138E9}"/>
    <dgm:cxn modelId="{32BA5BF7-EA61-4FA1-987C-E5EA437A2A9D}" type="presOf" srcId="{3E705EAB-A748-46EB-98C1-C1A864A46031}" destId="{20376408-75BB-4EA9-868D-07FDCD34204C}" srcOrd="0" destOrd="0" presId="urn:microsoft.com/office/officeart/2008/layout/HorizontalMultiLevelHierarchy"/>
    <dgm:cxn modelId="{C68C55FB-A306-4473-BABF-3D3174C65912}" type="presOf" srcId="{027BB18A-03A6-4D2B-BFB8-863ED50CD89B}" destId="{049CE3B5-70A2-43C9-82D2-BFD613050840}" srcOrd="1" destOrd="0" presId="urn:microsoft.com/office/officeart/2008/layout/HorizontalMultiLevelHierarchy"/>
    <dgm:cxn modelId="{4A3322FE-9D3D-445F-8A65-24304CBD75D3}" type="presOf" srcId="{8D0E2330-8A72-443B-87B5-706395CE9F64}" destId="{58D8855F-E852-4C83-B2A0-008F872C8A2D}" srcOrd="0" destOrd="0" presId="urn:microsoft.com/office/officeart/2008/layout/HorizontalMultiLevelHierarchy"/>
    <dgm:cxn modelId="{A171E386-D437-4932-969D-5C1B61F4000A}" type="presParOf" srcId="{20376408-75BB-4EA9-868D-07FDCD34204C}" destId="{F576AB2B-5DF0-4CFD-B253-BC6C1F17C32A}" srcOrd="0" destOrd="0" presId="urn:microsoft.com/office/officeart/2008/layout/HorizontalMultiLevelHierarchy"/>
    <dgm:cxn modelId="{12BDFAB3-A574-4918-A82A-2C03FB9CFB0F}" type="presParOf" srcId="{F576AB2B-5DF0-4CFD-B253-BC6C1F17C32A}" destId="{FD9CA2E4-DF5D-4A17-840C-E05F8B94FBBB}" srcOrd="0" destOrd="0" presId="urn:microsoft.com/office/officeart/2008/layout/HorizontalMultiLevelHierarchy"/>
    <dgm:cxn modelId="{84BD53ED-F06C-42DD-A50A-15C807B0EB78}" type="presParOf" srcId="{F576AB2B-5DF0-4CFD-B253-BC6C1F17C32A}" destId="{1941E163-4FF8-4C46-B30E-18F37988C8B2}" srcOrd="1" destOrd="0" presId="urn:microsoft.com/office/officeart/2008/layout/HorizontalMultiLevelHierarchy"/>
    <dgm:cxn modelId="{367339B7-1100-4DCF-9FC7-61C36CC8F29F}" type="presParOf" srcId="{1941E163-4FF8-4C46-B30E-18F37988C8B2}" destId="{93681573-5BB3-4AEE-9638-6D3C94CEC6A4}" srcOrd="0" destOrd="0" presId="urn:microsoft.com/office/officeart/2008/layout/HorizontalMultiLevelHierarchy"/>
    <dgm:cxn modelId="{BE2A2473-FEB3-4DFB-9FAA-D5E125B6C296}" type="presParOf" srcId="{93681573-5BB3-4AEE-9638-6D3C94CEC6A4}" destId="{3CDF1716-04A5-409B-9C49-4BFCAA4AC4E0}" srcOrd="0" destOrd="0" presId="urn:microsoft.com/office/officeart/2008/layout/HorizontalMultiLevelHierarchy"/>
    <dgm:cxn modelId="{CF29081E-BA4B-476E-B475-4CAC926059F9}" type="presParOf" srcId="{1941E163-4FF8-4C46-B30E-18F37988C8B2}" destId="{1392ED74-8143-438C-98F1-93555D570B5D}" srcOrd="1" destOrd="0" presId="urn:microsoft.com/office/officeart/2008/layout/HorizontalMultiLevelHierarchy"/>
    <dgm:cxn modelId="{A84236FC-C5A7-4E4C-9FE5-34DE59EF5C19}" type="presParOf" srcId="{1392ED74-8143-438C-98F1-93555D570B5D}" destId="{4B478CEA-5204-4FC9-B2C1-6485B62CC33D}" srcOrd="0" destOrd="0" presId="urn:microsoft.com/office/officeart/2008/layout/HorizontalMultiLevelHierarchy"/>
    <dgm:cxn modelId="{CE068BDB-11F2-4A6A-8B3E-35CF2F2E44A6}" type="presParOf" srcId="{1392ED74-8143-438C-98F1-93555D570B5D}" destId="{6EF46CE9-E2CF-4803-83E3-712C5512CF92}" srcOrd="1" destOrd="0" presId="urn:microsoft.com/office/officeart/2008/layout/HorizontalMultiLevelHierarchy"/>
    <dgm:cxn modelId="{132D6A3E-5C93-419A-B6D7-E8518EA4AC3F}" type="presParOf" srcId="{1941E163-4FF8-4C46-B30E-18F37988C8B2}" destId="{5F86C416-E63A-4BEA-BB23-93CFF353109E}" srcOrd="2" destOrd="0" presId="urn:microsoft.com/office/officeart/2008/layout/HorizontalMultiLevelHierarchy"/>
    <dgm:cxn modelId="{2EC47C57-918D-4E0D-8A88-159F7AE16099}" type="presParOf" srcId="{5F86C416-E63A-4BEA-BB23-93CFF353109E}" destId="{049CE3B5-70A2-43C9-82D2-BFD613050840}" srcOrd="0" destOrd="0" presId="urn:microsoft.com/office/officeart/2008/layout/HorizontalMultiLevelHierarchy"/>
    <dgm:cxn modelId="{40820E6A-4D45-4975-B95C-EAC43BA92298}" type="presParOf" srcId="{1941E163-4FF8-4C46-B30E-18F37988C8B2}" destId="{BFCC83EC-7CC0-420E-B7A8-A31196BA8A1B}" srcOrd="3" destOrd="0" presId="urn:microsoft.com/office/officeart/2008/layout/HorizontalMultiLevelHierarchy"/>
    <dgm:cxn modelId="{BAD82DC5-C338-4341-8A11-74DA1DD11563}" type="presParOf" srcId="{BFCC83EC-7CC0-420E-B7A8-A31196BA8A1B}" destId="{58D8855F-E852-4C83-B2A0-008F872C8A2D}" srcOrd="0" destOrd="0" presId="urn:microsoft.com/office/officeart/2008/layout/HorizontalMultiLevelHierarchy"/>
    <dgm:cxn modelId="{64C87E74-1869-46D7-AF43-BCA2B8F1030B}" type="presParOf" srcId="{BFCC83EC-7CC0-420E-B7A8-A31196BA8A1B}" destId="{5CB07123-7EDE-4104-81B6-70039057C7D5}" srcOrd="1" destOrd="0" presId="urn:microsoft.com/office/officeart/2008/layout/HorizontalMultiLevelHierarchy"/>
    <dgm:cxn modelId="{6F9568A1-2ED7-4391-B28F-883FD92373C6}" type="presParOf" srcId="{1941E163-4FF8-4C46-B30E-18F37988C8B2}" destId="{F0D73733-929A-4F61-9404-ADA85548791D}" srcOrd="4" destOrd="0" presId="urn:microsoft.com/office/officeart/2008/layout/HorizontalMultiLevelHierarchy"/>
    <dgm:cxn modelId="{72742AD3-5A3C-4CE6-86E7-46C129D26CB5}" type="presParOf" srcId="{F0D73733-929A-4F61-9404-ADA85548791D}" destId="{268F5F00-08B7-4ACD-90BC-5971A7E6C939}" srcOrd="0" destOrd="0" presId="urn:microsoft.com/office/officeart/2008/layout/HorizontalMultiLevelHierarchy"/>
    <dgm:cxn modelId="{09E974E1-4DE3-4CE3-BFF2-49C2BDE2C44B}" type="presParOf" srcId="{1941E163-4FF8-4C46-B30E-18F37988C8B2}" destId="{56DB279E-BE18-4E48-B198-2BD5A5E03793}" srcOrd="5" destOrd="0" presId="urn:microsoft.com/office/officeart/2008/layout/HorizontalMultiLevelHierarchy"/>
    <dgm:cxn modelId="{9F048402-290C-4EEC-B67C-EB268B906B87}" type="presParOf" srcId="{56DB279E-BE18-4E48-B198-2BD5A5E03793}" destId="{D9C07750-ED72-4D3A-8C45-E9EAA8E389EA}" srcOrd="0" destOrd="0" presId="urn:microsoft.com/office/officeart/2008/layout/HorizontalMultiLevelHierarchy"/>
    <dgm:cxn modelId="{1DE8BF50-F194-480C-A6FF-5AF8DB83D859}" type="presParOf" srcId="{56DB279E-BE18-4E48-B198-2BD5A5E03793}" destId="{EE282D26-ACB5-4C46-AAA4-DE1A614BE2D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681997-44B8-4482-AAD7-1AC4E04F7A08}">
      <dsp:nvSpPr>
        <dsp:cNvPr id="0" name=""/>
        <dsp:cNvSpPr/>
      </dsp:nvSpPr>
      <dsp:spPr>
        <a:xfrm>
          <a:off x="0" y="310173"/>
          <a:ext cx="8086968" cy="1530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59859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7639" tIns="374904" rIns="627639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Asegurarse de que el acceso sea conforme con los requisitos legislativos o reglamentarios aplicables, y de que se establezca una participación justa y equitativa en los beneficios en unas condiciones mutuamente acordadas.</a:t>
          </a:r>
        </a:p>
      </dsp:txBody>
      <dsp:txXfrm>
        <a:off x="0" y="310173"/>
        <a:ext cx="8086968" cy="1530900"/>
      </dsp:txXfrm>
    </dsp:sp>
    <dsp:sp modelId="{5A367D3B-5144-48B2-8203-303790C6386D}">
      <dsp:nvSpPr>
        <dsp:cNvPr id="0" name=""/>
        <dsp:cNvSpPr/>
      </dsp:nvSpPr>
      <dsp:spPr>
        <a:xfrm>
          <a:off x="396056" y="44493"/>
          <a:ext cx="7690839" cy="531360"/>
        </a:xfrm>
        <a:prstGeom prst="roundRect">
          <a:avLst/>
        </a:prstGeom>
        <a:solidFill>
          <a:srgbClr val="3F5F6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968" tIns="0" rIns="21396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Actuar con la debida diligencia </a:t>
          </a:r>
        </a:p>
      </dsp:txBody>
      <dsp:txXfrm>
        <a:off x="421995" y="70432"/>
        <a:ext cx="7638961" cy="479482"/>
      </dsp:txXfrm>
    </dsp:sp>
    <dsp:sp modelId="{5F2F25F8-5AD7-4535-B863-45F4C6160D55}">
      <dsp:nvSpPr>
        <dsp:cNvPr id="0" name=""/>
        <dsp:cNvSpPr/>
      </dsp:nvSpPr>
      <dsp:spPr>
        <a:xfrm>
          <a:off x="0" y="2203953"/>
          <a:ext cx="8086968" cy="765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59859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7639" tIns="374904" rIns="627639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En condiciones mutuamente acordadas.</a:t>
          </a:r>
        </a:p>
      </dsp:txBody>
      <dsp:txXfrm>
        <a:off x="0" y="2203953"/>
        <a:ext cx="8086968" cy="765450"/>
      </dsp:txXfrm>
    </dsp:sp>
    <dsp:sp modelId="{1AFAD41D-DEFD-43CD-97B3-1AB2C82C6F9A}">
      <dsp:nvSpPr>
        <dsp:cNvPr id="0" name=""/>
        <dsp:cNvSpPr/>
      </dsp:nvSpPr>
      <dsp:spPr>
        <a:xfrm>
          <a:off x="398425" y="1938273"/>
          <a:ext cx="7686644" cy="531360"/>
        </a:xfrm>
        <a:prstGeom prst="roundRect">
          <a:avLst/>
        </a:prstGeom>
        <a:solidFill>
          <a:srgbClr val="3F5F6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968" tIns="0" rIns="21396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Transferencia y utilización </a:t>
          </a:r>
        </a:p>
      </dsp:txBody>
      <dsp:txXfrm>
        <a:off x="424364" y="1964212"/>
        <a:ext cx="7634766" cy="479482"/>
      </dsp:txXfrm>
    </dsp:sp>
    <dsp:sp modelId="{73E4CF18-5DCA-40F3-B256-88801E82C228}">
      <dsp:nvSpPr>
        <dsp:cNvPr id="0" name=""/>
        <dsp:cNvSpPr/>
      </dsp:nvSpPr>
      <dsp:spPr>
        <a:xfrm>
          <a:off x="0" y="3485969"/>
          <a:ext cx="8086968" cy="1275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59859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7639" tIns="374904" rIns="627639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Certificado de cumplimiento internacionalmente reconocido (IRCC) y condiciones mutuamente acordadas u otra información y documentos equivalentes.</a:t>
          </a:r>
        </a:p>
      </dsp:txBody>
      <dsp:txXfrm>
        <a:off x="0" y="3485969"/>
        <a:ext cx="8086968" cy="1275750"/>
      </dsp:txXfrm>
    </dsp:sp>
    <dsp:sp modelId="{35E22207-CB90-4EC6-A1D4-B1788869EB9B}">
      <dsp:nvSpPr>
        <dsp:cNvPr id="0" name=""/>
        <dsp:cNvSpPr/>
      </dsp:nvSpPr>
      <dsp:spPr>
        <a:xfrm>
          <a:off x="395266" y="3066603"/>
          <a:ext cx="7688784" cy="685045"/>
        </a:xfrm>
        <a:prstGeom prst="roundRect">
          <a:avLst/>
        </a:prstGeom>
        <a:solidFill>
          <a:srgbClr val="3F5F6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968" tIns="0" rIns="21396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Buscarán, conservarán y transferirán a los siguientes usuarios:</a:t>
          </a:r>
        </a:p>
      </dsp:txBody>
      <dsp:txXfrm>
        <a:off x="428707" y="3100044"/>
        <a:ext cx="7621902" cy="6181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681997-44B8-4482-AAD7-1AC4E04F7A08}">
      <dsp:nvSpPr>
        <dsp:cNvPr id="0" name=""/>
        <dsp:cNvSpPr/>
      </dsp:nvSpPr>
      <dsp:spPr>
        <a:xfrm>
          <a:off x="0" y="532717"/>
          <a:ext cx="8096593" cy="982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59859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8386" tIns="333248" rIns="628386" bIns="128016" numCol="1" spcCol="1270" anchor="t" anchorCtr="0">
          <a:noAutofit/>
        </a:bodyPr>
        <a:lstStyle/>
        <a:p>
          <a:pPr marL="171450" lvl="1" indent="-171450" algn="l" defTabSz="922338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Obtendrán un permiso de acceso o su equivalente y establecerán condiciones mutuamente acordadas, o suspenderán la utilización.</a:t>
          </a:r>
        </a:p>
      </dsp:txBody>
      <dsp:txXfrm>
        <a:off x="0" y="532717"/>
        <a:ext cx="8096593" cy="982799"/>
      </dsp:txXfrm>
    </dsp:sp>
    <dsp:sp modelId="{5A367D3B-5144-48B2-8203-303790C6386D}">
      <dsp:nvSpPr>
        <dsp:cNvPr id="0" name=""/>
        <dsp:cNvSpPr/>
      </dsp:nvSpPr>
      <dsp:spPr>
        <a:xfrm>
          <a:off x="396527" y="57265"/>
          <a:ext cx="7699992" cy="711611"/>
        </a:xfrm>
        <a:prstGeom prst="roundRect">
          <a:avLst/>
        </a:prstGeom>
        <a:solidFill>
          <a:srgbClr val="3F5F6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222" tIns="0" rIns="21422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Información</a:t>
          </a:r>
          <a:r>
            <a:rPr lang="es-ES" sz="1800" b="0" kern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s-ES" sz="2400" b="1" kern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insuficiente o incertidumbres en cuanto a la legalidad</a:t>
          </a:r>
        </a:p>
      </dsp:txBody>
      <dsp:txXfrm>
        <a:off x="431265" y="92003"/>
        <a:ext cx="7630516" cy="642135"/>
      </dsp:txXfrm>
    </dsp:sp>
    <dsp:sp modelId="{5F2F25F8-5AD7-4535-B863-45F4C6160D55}">
      <dsp:nvSpPr>
        <dsp:cNvPr id="0" name=""/>
        <dsp:cNvSpPr/>
      </dsp:nvSpPr>
      <dsp:spPr>
        <a:xfrm>
          <a:off x="0" y="1838077"/>
          <a:ext cx="8096593" cy="123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59859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8386" tIns="333248" rIns="628386" bIns="128016" numCol="1" spcCol="1270" anchor="t" anchorCtr="0">
          <a:noAutofit/>
        </a:bodyPr>
        <a:lstStyle/>
        <a:p>
          <a:pPr marL="171450" lvl="1" indent="-171450" algn="l" defTabSz="922338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Conservarán la información relacionada con el acceso y la participación en los beneficios durante los </a:t>
          </a:r>
          <a:r>
            <a:rPr lang="es-ES" sz="1800" b="1" kern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20 años </a:t>
          </a:r>
          <a:r>
            <a:rPr lang="es-ES" sz="1800" kern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siguientes al vencimiento del plazo de utilización</a:t>
          </a:r>
        </a:p>
      </dsp:txBody>
      <dsp:txXfrm>
        <a:off x="0" y="1838077"/>
        <a:ext cx="8096593" cy="1234800"/>
      </dsp:txXfrm>
    </dsp:sp>
    <dsp:sp modelId="{1AFAD41D-DEFD-43CD-97B3-1AB2C82C6F9A}">
      <dsp:nvSpPr>
        <dsp:cNvPr id="0" name=""/>
        <dsp:cNvSpPr/>
      </dsp:nvSpPr>
      <dsp:spPr>
        <a:xfrm>
          <a:off x="398899" y="1601917"/>
          <a:ext cx="7695793" cy="472320"/>
        </a:xfrm>
        <a:prstGeom prst="roundRect">
          <a:avLst/>
        </a:prstGeom>
        <a:solidFill>
          <a:srgbClr val="3F5F6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222" tIns="0" rIns="21422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Conservación</a:t>
          </a:r>
          <a:r>
            <a:rPr lang="es-ES" sz="1800" b="0" kern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s-ES" sz="2400" b="1" kern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de información </a:t>
          </a:r>
        </a:p>
      </dsp:txBody>
      <dsp:txXfrm>
        <a:off x="421956" y="1624974"/>
        <a:ext cx="7649679" cy="426206"/>
      </dsp:txXfrm>
    </dsp:sp>
    <dsp:sp modelId="{73E4CF18-5DCA-40F3-B256-88801E82C228}">
      <dsp:nvSpPr>
        <dsp:cNvPr id="0" name=""/>
        <dsp:cNvSpPr/>
      </dsp:nvSpPr>
      <dsp:spPr>
        <a:xfrm>
          <a:off x="0" y="3395437"/>
          <a:ext cx="8096593" cy="123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59859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8386" tIns="333248" rIns="62838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Se cumplirán las obligaciones </a:t>
          </a:r>
          <a:r>
            <a:rPr lang="es-ES" sz="1800" b="1" kern="1200" dirty="0"/>
            <a:t>1 mes </a:t>
          </a:r>
          <a:r>
            <a:rPr lang="es-ES" sz="1800" kern="1200" dirty="0"/>
            <a:t>después de que haya terminado la amenaza o </a:t>
          </a:r>
          <a:r>
            <a:rPr lang="es-ES" sz="1800" b="1" kern="1200" dirty="0"/>
            <a:t>3 meses</a:t>
          </a:r>
          <a:r>
            <a:rPr lang="es-ES" sz="1800" kern="1200" dirty="0"/>
            <a:t> después del inicio de la utilización del recurso genético  </a:t>
          </a:r>
          <a:endParaRPr lang="es-ES" sz="1800" kern="1200" dirty="0"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0" y="3395437"/>
        <a:ext cx="8096593" cy="1234800"/>
      </dsp:txXfrm>
    </dsp:sp>
    <dsp:sp modelId="{35E22207-CB90-4EC6-A1D4-B1788869EB9B}">
      <dsp:nvSpPr>
        <dsp:cNvPr id="0" name=""/>
        <dsp:cNvSpPr/>
      </dsp:nvSpPr>
      <dsp:spPr>
        <a:xfrm>
          <a:off x="395736" y="3159277"/>
          <a:ext cx="7697935" cy="472320"/>
        </a:xfrm>
        <a:prstGeom prst="roundRect">
          <a:avLst/>
        </a:prstGeom>
        <a:solidFill>
          <a:srgbClr val="3F5F6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222" tIns="0" rIns="21422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Agente patógeno causante emergencia de salud pública </a:t>
          </a:r>
        </a:p>
      </dsp:txBody>
      <dsp:txXfrm>
        <a:off x="418793" y="3182334"/>
        <a:ext cx="7651821" cy="4262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86C416-E63A-4BEA-BB23-93CFF353109E}">
      <dsp:nvSpPr>
        <dsp:cNvPr id="0" name=""/>
        <dsp:cNvSpPr/>
      </dsp:nvSpPr>
      <dsp:spPr>
        <a:xfrm>
          <a:off x="1377983" y="2211663"/>
          <a:ext cx="658271" cy="8769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9135" y="0"/>
              </a:lnTo>
              <a:lnTo>
                <a:pt x="329135" y="876950"/>
              </a:lnTo>
              <a:lnTo>
                <a:pt x="658271" y="876950"/>
              </a:lnTo>
            </a:path>
          </a:pathLst>
        </a:custGeom>
        <a:noFill/>
        <a:ln w="12700" cap="flat" cmpd="sng" algn="ctr">
          <a:solidFill>
            <a:srgbClr val="59859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679706" y="2622725"/>
        <a:ext cx="54826" cy="54826"/>
      </dsp:txXfrm>
    </dsp:sp>
    <dsp:sp modelId="{93681573-5BB3-4AEE-9638-6D3C94CEC6A4}">
      <dsp:nvSpPr>
        <dsp:cNvPr id="0" name=""/>
        <dsp:cNvSpPr/>
      </dsp:nvSpPr>
      <dsp:spPr>
        <a:xfrm>
          <a:off x="1377983" y="1090065"/>
          <a:ext cx="610135" cy="1121597"/>
        </a:xfrm>
        <a:custGeom>
          <a:avLst/>
          <a:gdLst/>
          <a:ahLst/>
          <a:cxnLst/>
          <a:rect l="0" t="0" r="0" b="0"/>
          <a:pathLst>
            <a:path>
              <a:moveTo>
                <a:pt x="0" y="1121597"/>
              </a:moveTo>
              <a:lnTo>
                <a:pt x="305067" y="1121597"/>
              </a:lnTo>
              <a:lnTo>
                <a:pt x="305067" y="0"/>
              </a:lnTo>
              <a:lnTo>
                <a:pt x="610135" y="0"/>
              </a:lnTo>
            </a:path>
          </a:pathLst>
        </a:custGeom>
        <a:noFill/>
        <a:ln w="12700" cap="flat" cmpd="sng" algn="ctr">
          <a:solidFill>
            <a:srgbClr val="59859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651130" y="1618944"/>
        <a:ext cx="63840" cy="63840"/>
      </dsp:txXfrm>
    </dsp:sp>
    <dsp:sp modelId="{FD9CA2E4-DF5D-4A17-840C-E05F8B94FBBB}">
      <dsp:nvSpPr>
        <dsp:cNvPr id="0" name=""/>
        <dsp:cNvSpPr/>
      </dsp:nvSpPr>
      <dsp:spPr>
        <a:xfrm>
          <a:off x="165826" y="1721860"/>
          <a:ext cx="1444707" cy="979606"/>
        </a:xfrm>
        <a:prstGeom prst="rect">
          <a:avLst/>
        </a:prstGeom>
        <a:solidFill>
          <a:srgbClr val="324B5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Dos puntos de control</a:t>
          </a:r>
        </a:p>
      </dsp:txBody>
      <dsp:txXfrm>
        <a:off x="165826" y="1721860"/>
        <a:ext cx="1444707" cy="979606"/>
      </dsp:txXfrm>
    </dsp:sp>
    <dsp:sp modelId="{4B478CEA-5204-4FC9-B2C1-6485B62CC33D}">
      <dsp:nvSpPr>
        <dsp:cNvPr id="0" name=""/>
        <dsp:cNvSpPr/>
      </dsp:nvSpPr>
      <dsp:spPr>
        <a:xfrm>
          <a:off x="1988119" y="369059"/>
          <a:ext cx="2667492" cy="1442011"/>
        </a:xfrm>
        <a:prstGeom prst="rect">
          <a:avLst/>
        </a:prstGeom>
        <a:solidFill>
          <a:srgbClr val="324B54"/>
        </a:solidFill>
        <a:ln w="12700" cap="flat" cmpd="sng" algn="ctr">
          <a:solidFill>
            <a:srgbClr val="59859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1. Usuarios beneficiarios de fondos de investigación</a:t>
          </a:r>
        </a:p>
      </dsp:txBody>
      <dsp:txXfrm>
        <a:off x="1988119" y="369059"/>
        <a:ext cx="2667492" cy="1442011"/>
      </dsp:txXfrm>
    </dsp:sp>
    <dsp:sp modelId="{58D8855F-E852-4C83-B2A0-008F872C8A2D}">
      <dsp:nvSpPr>
        <dsp:cNvPr id="0" name=""/>
        <dsp:cNvSpPr/>
      </dsp:nvSpPr>
      <dsp:spPr>
        <a:xfrm>
          <a:off x="2036255" y="2400634"/>
          <a:ext cx="2571220" cy="1375958"/>
        </a:xfrm>
        <a:prstGeom prst="rect">
          <a:avLst/>
        </a:prstGeom>
        <a:solidFill>
          <a:srgbClr val="324B54"/>
        </a:solidFill>
        <a:ln w="12700" cap="flat" cmpd="sng" algn="ctr">
          <a:solidFill>
            <a:srgbClr val="59859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2. Usuarios en la etapa final de elaboración de un producto</a:t>
          </a:r>
        </a:p>
      </dsp:txBody>
      <dsp:txXfrm>
        <a:off x="2036255" y="2400634"/>
        <a:ext cx="2571220" cy="13759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D73733-929A-4F61-9404-ADA85548791D}">
      <dsp:nvSpPr>
        <dsp:cNvPr id="0" name=""/>
        <dsp:cNvSpPr/>
      </dsp:nvSpPr>
      <dsp:spPr>
        <a:xfrm>
          <a:off x="1166033" y="2226752"/>
          <a:ext cx="581499" cy="18136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0749" y="0"/>
              </a:lnTo>
              <a:lnTo>
                <a:pt x="290749" y="1813632"/>
              </a:lnTo>
              <a:lnTo>
                <a:pt x="581499" y="1813632"/>
              </a:lnTo>
            </a:path>
          </a:pathLst>
        </a:custGeom>
        <a:noFill/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00" kern="1200"/>
        </a:p>
      </dsp:txBody>
      <dsp:txXfrm>
        <a:off x="1409169" y="3085954"/>
        <a:ext cx="95228" cy="95228"/>
      </dsp:txXfrm>
    </dsp:sp>
    <dsp:sp modelId="{5F86C416-E63A-4BEA-BB23-93CFF353109E}">
      <dsp:nvSpPr>
        <dsp:cNvPr id="0" name=""/>
        <dsp:cNvSpPr/>
      </dsp:nvSpPr>
      <dsp:spPr>
        <a:xfrm>
          <a:off x="1166033" y="2181032"/>
          <a:ext cx="3658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82949" y="45720"/>
              </a:lnTo>
              <a:lnTo>
                <a:pt x="182949" y="49029"/>
              </a:lnTo>
              <a:lnTo>
                <a:pt x="365899" y="4902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339835" y="2217604"/>
        <a:ext cx="18295" cy="18295"/>
      </dsp:txXfrm>
    </dsp:sp>
    <dsp:sp modelId="{93681573-5BB3-4AEE-9638-6D3C94CEC6A4}">
      <dsp:nvSpPr>
        <dsp:cNvPr id="0" name=""/>
        <dsp:cNvSpPr/>
      </dsp:nvSpPr>
      <dsp:spPr>
        <a:xfrm>
          <a:off x="1166033" y="593974"/>
          <a:ext cx="407776" cy="1632777"/>
        </a:xfrm>
        <a:custGeom>
          <a:avLst/>
          <a:gdLst/>
          <a:ahLst/>
          <a:cxnLst/>
          <a:rect l="0" t="0" r="0" b="0"/>
          <a:pathLst>
            <a:path>
              <a:moveTo>
                <a:pt x="0" y="1632777"/>
              </a:moveTo>
              <a:lnTo>
                <a:pt x="203888" y="1632777"/>
              </a:lnTo>
              <a:lnTo>
                <a:pt x="203888" y="0"/>
              </a:lnTo>
              <a:lnTo>
                <a:pt x="407776" y="0"/>
              </a:lnTo>
            </a:path>
          </a:pathLst>
        </a:custGeom>
        <a:noFill/>
        <a:ln w="12700" cap="flat" cmpd="sng" algn="ctr">
          <a:solidFill>
            <a:srgbClr val="59859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00" kern="1200"/>
        </a:p>
      </dsp:txBody>
      <dsp:txXfrm>
        <a:off x="1327849" y="1368290"/>
        <a:ext cx="84146" cy="84146"/>
      </dsp:txXfrm>
    </dsp:sp>
    <dsp:sp modelId="{FD9CA2E4-DF5D-4A17-840C-E05F8B94FBBB}">
      <dsp:nvSpPr>
        <dsp:cNvPr id="0" name=""/>
        <dsp:cNvSpPr/>
      </dsp:nvSpPr>
      <dsp:spPr>
        <a:xfrm>
          <a:off x="-1116" y="1737957"/>
          <a:ext cx="1356711" cy="977590"/>
        </a:xfrm>
        <a:prstGeom prst="rect">
          <a:avLst/>
        </a:prstGeom>
        <a:solidFill>
          <a:srgbClr val="324B5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Tres puntos de control</a:t>
          </a:r>
        </a:p>
      </dsp:txBody>
      <dsp:txXfrm>
        <a:off x="-1116" y="1737957"/>
        <a:ext cx="1356711" cy="977590"/>
      </dsp:txXfrm>
    </dsp:sp>
    <dsp:sp modelId="{4B478CEA-5204-4FC9-B2C1-6485B62CC33D}">
      <dsp:nvSpPr>
        <dsp:cNvPr id="0" name=""/>
        <dsp:cNvSpPr/>
      </dsp:nvSpPr>
      <dsp:spPr>
        <a:xfrm>
          <a:off x="1573810" y="174814"/>
          <a:ext cx="2923416" cy="838320"/>
        </a:xfrm>
        <a:prstGeom prst="rect">
          <a:avLst/>
        </a:prstGeom>
        <a:solidFill>
          <a:srgbClr val="324B5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/>
            <a:t>1. Usuarios beneficiarios de fondos de investigación</a:t>
          </a:r>
        </a:p>
      </dsp:txBody>
      <dsp:txXfrm>
        <a:off x="1573810" y="174814"/>
        <a:ext cx="2923416" cy="838320"/>
      </dsp:txXfrm>
    </dsp:sp>
    <dsp:sp modelId="{58D8855F-E852-4C83-B2A0-008F872C8A2D}">
      <dsp:nvSpPr>
        <dsp:cNvPr id="0" name=""/>
        <dsp:cNvSpPr/>
      </dsp:nvSpPr>
      <dsp:spPr>
        <a:xfrm>
          <a:off x="1531932" y="1757387"/>
          <a:ext cx="2965294" cy="945348"/>
        </a:xfrm>
        <a:prstGeom prst="rect">
          <a:avLst/>
        </a:prstGeom>
        <a:solidFill>
          <a:srgbClr val="324B5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/>
            <a:t>2. Usuarios en la etapa final de elaboración de un producto</a:t>
          </a:r>
        </a:p>
      </dsp:txBody>
      <dsp:txXfrm>
        <a:off x="1531932" y="1757387"/>
        <a:ext cx="2965294" cy="945348"/>
      </dsp:txXfrm>
    </dsp:sp>
    <dsp:sp modelId="{D9C07750-ED72-4D3A-8C45-E9EAA8E389EA}">
      <dsp:nvSpPr>
        <dsp:cNvPr id="0" name=""/>
        <dsp:cNvSpPr/>
      </dsp:nvSpPr>
      <dsp:spPr>
        <a:xfrm>
          <a:off x="1747533" y="3621225"/>
          <a:ext cx="2749690" cy="838320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>
              <a:solidFill>
                <a:schemeClr val="tx1"/>
              </a:solidFill>
            </a:rPr>
            <a:t>3. Usuarios que soliciten una patente </a:t>
          </a:r>
        </a:p>
      </dsp:txBody>
      <dsp:txXfrm>
        <a:off x="1747533" y="3621225"/>
        <a:ext cx="2749690" cy="838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589D9-7AB1-454A-B017-A22733DDE719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6762F-AEEF-4EEF-9403-EEF5FD89A8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414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5B7B0-476C-F348-B22E-8AE3AC64DFA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518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49E1D-58BB-4B9A-84C0-9B2B3ACF5B5F}" type="slidenum">
              <a:rPr lang="es-ES" smtClean="0"/>
              <a:pPr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3382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49E1D-58BB-4B9A-84C0-9B2B3ACF5B5F}" type="slidenum">
              <a:rPr lang="es-ES" smtClean="0"/>
              <a:pPr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7136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49E1D-58BB-4B9A-84C0-9B2B3ACF5B5F}" type="slidenum">
              <a:rPr lang="es-ES" smtClean="0"/>
              <a:pPr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0977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49E1D-58BB-4B9A-84C0-9B2B3ACF5B5F}" type="slidenum">
              <a:rPr lang="es-ES" smtClean="0"/>
              <a:pPr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2232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49E1D-58BB-4B9A-84C0-9B2B3ACF5B5F}" type="slidenum">
              <a:rPr lang="es-ES" smtClean="0"/>
              <a:pPr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42930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49E1D-58BB-4B9A-84C0-9B2B3ACF5B5F}" type="slidenum">
              <a:rPr lang="es-ES" smtClean="0"/>
              <a:pPr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7647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49E1D-58BB-4B9A-84C0-9B2B3ACF5B5F}" type="slidenum">
              <a:rPr lang="es-ES" smtClean="0"/>
              <a:pPr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850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6762F-AEEF-4EEF-9403-EEF5FD89A8DA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80602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49E1D-58BB-4B9A-84C0-9B2B3ACF5B5F}" type="slidenum">
              <a:rPr lang="es-ES" smtClean="0"/>
              <a:pPr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49076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49E1D-58BB-4B9A-84C0-9B2B3ACF5B5F}" type="slidenum">
              <a:rPr lang="es-ES" smtClean="0"/>
              <a:pPr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3021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89BC2-A182-81AC-16AA-A244EE0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847264-BCE9-5160-E3AD-A0CAF97949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929F3A-4525-A7AF-A5D5-2B47EE68F8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02E06-D979-2FDA-D34B-2A2E44BF87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5B7B0-476C-F348-B22E-8AE3AC64DFA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382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918515">
              <a:defRPr/>
            </a:pPr>
            <a:endParaRPr lang="en-GB" sz="2100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49E1D-58BB-4B9A-84C0-9B2B3ACF5B5F}" type="slidenum">
              <a:rPr lang="es-ES" smtClean="0"/>
              <a:pPr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82797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49E1D-58BB-4B9A-84C0-9B2B3ACF5B5F}" type="slidenum">
              <a:rPr lang="es-ES" smtClean="0"/>
              <a:pPr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31798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Comunicación de la Comisión: Documento de orientación 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49E1D-58BB-4B9A-84C0-9B2B3ACF5B5F}" type="slidenum">
              <a:rPr lang="es-ES" smtClean="0"/>
              <a:pPr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09410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5B7B0-476C-F348-B22E-8AE3AC64DFA4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351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AF5D6-7A88-9CAF-3C81-FE87B12A1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0B67F4-E5ED-7799-C8B0-B4674DEB6B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21487A-9F4B-9994-EE68-822FB71D89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D707D7-7096-C565-627B-F33AFD4F8B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5B7B0-476C-F348-B22E-8AE3AC64DFA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644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5BD90-434F-716B-BBBD-ECCEDA54B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48ED25-7A66-8119-9FD5-9C403B4D75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F1597A-ADEE-7EE8-A773-9B7EFD1655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7CC98C-B624-1A69-D2F2-EC9BF44CFF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5B7B0-476C-F348-B22E-8AE3AC64DFA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537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49E1D-58BB-4B9A-84C0-9B2B3ACF5B5F}" type="slidenum">
              <a:rPr lang="es-ES" smtClean="0"/>
              <a:pPr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6210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49E1D-58BB-4B9A-84C0-9B2B3ACF5B5F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2476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49E1D-58BB-4B9A-84C0-9B2B3ACF5B5F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3402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49E1D-58BB-4B9A-84C0-9B2B3ACF5B5F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298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49E1D-58BB-4B9A-84C0-9B2B3ACF5B5F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83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C36510-8578-4BE4-B713-3DFF71F7F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BF47E2-CAB5-4BCF-9A40-E5A465CB7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48566B-0F81-4782-82A4-DDA38A571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288D-8C18-468A-B4F6-076CF0447533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EE4CCC-4B3C-4CAE-A09F-EFA37F383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A7EC8F-07EB-44E6-9697-781B2DAA0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5B5F-8FBF-4A7A-BC75-B3FFCE1837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1726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140F23-33FF-4E4E-92AE-BFDE6F46C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A40C9A-D80B-4627-9F32-C076F0B02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CA6393-F1C7-4096-8D36-5967DF588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288D-8C18-468A-B4F6-076CF0447533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01DDBF-5E52-4573-BFAC-C311DFB73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019031-371B-4104-941F-9971D7930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5B5F-8FBF-4A7A-BC75-B3FFCE1837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1209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4D205EA-8B75-4A80-BDDD-67DEF818B9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32CD5CA-380F-404D-AB3A-06D9728515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DAEB50-A141-46F6-B45C-5405E699F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288D-8C18-468A-B4F6-076CF0447533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7E2909-B1F6-4C44-A9EA-263FF90BE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17E5B9-86A5-41E2-85E3-FA66C086C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5B5F-8FBF-4A7A-BC75-B3FFCE1837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6447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1100553" y="2407121"/>
            <a:ext cx="3053704" cy="15425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s-ES_tradnl"/>
              <a:t>Drag picture to placeholder or click icon to add</a:t>
            </a:r>
            <a:endParaRPr lang="en-US" dirty="0"/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4370157" y="2407121"/>
            <a:ext cx="3251199" cy="1542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s-ES_tradnl"/>
              <a:t>Drag picture to placeholder or click icon to add</a:t>
            </a:r>
            <a:endParaRPr lang="en-US" dirty="0"/>
          </a:p>
        </p:txBody>
      </p:sp>
      <p:sp>
        <p:nvSpPr>
          <p:cNvPr id="9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1100553" y="4081463"/>
            <a:ext cx="3053704" cy="15446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s-ES_tradnl"/>
              <a:t>Drag picture to placeholder or click icon to add</a:t>
            </a:r>
            <a:endParaRPr lang="en-US" dirty="0"/>
          </a:p>
        </p:txBody>
      </p:sp>
      <p:sp>
        <p:nvSpPr>
          <p:cNvPr id="10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4370157" y="4081463"/>
            <a:ext cx="3251199" cy="15446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s-ES_tradnl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7837258" y="2407121"/>
            <a:ext cx="2953150" cy="1542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s-ES_tradnl"/>
              <a:t>Drag picture to placeholder or click icon to add</a:t>
            </a:r>
            <a:endParaRPr lang="en-US" dirty="0"/>
          </a:p>
        </p:txBody>
      </p:sp>
      <p:sp>
        <p:nvSpPr>
          <p:cNvPr id="12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7837258" y="4081463"/>
            <a:ext cx="2953150" cy="15446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s-ES_tradnl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979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C1EBCE-2056-4CEF-8D48-7C2C73206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3D792D-975B-4E0E-A02F-13B944840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638BE4-0AB3-417D-AA9F-64DD4FE0B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288D-8C18-468A-B4F6-076CF0447533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7E7C2C-74A8-49FD-A959-68E43DC11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7E40F7-9027-4864-8D7A-229505758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5B5F-8FBF-4A7A-BC75-B3FFCE1837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4203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1C8C2A-8877-4B96-BC65-9E0F8E38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E07E8A-A30C-4555-9C7F-FB07891CB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6EF03F-FE97-4F89-9A1C-E79B98EA7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288D-8C18-468A-B4F6-076CF0447533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198998-06BA-465C-B15D-155FF417D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4186AB-762B-41CA-9848-5BB756C97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5B5F-8FBF-4A7A-BC75-B3FFCE1837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5771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21E222-ECBB-47E0-802A-BA6342145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27B0B6-97F6-40E9-8976-7D1473997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382C6EC-E3B0-4A60-BEF4-F39FA40AC3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2ED6EDA-FC4D-49EA-AE4A-2AF98C500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288D-8C18-468A-B4F6-076CF0447533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04A0176-659E-44CB-B3C6-75CA0F9F5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10946E-1B15-4521-8049-C82D7BB87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5B5F-8FBF-4A7A-BC75-B3FFCE1837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4751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F90D14-F3F4-47AD-899E-AD6A298ED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8962380-D53B-4E94-875E-311D26567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11A22FE-3ECE-47C7-9062-E97B11A765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79AE047-3EC8-4E60-A9FB-7DFA99AC94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B2CF495-2343-4CD5-9965-4EAD2DD308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4E3989A-56D6-4691-9B06-6A7CBEAB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288D-8C18-468A-B4F6-076CF0447533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B505652-8A4D-4DAF-8B98-4CE60A6C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D915B1D-C5D6-4FF1-B41E-652BE18B3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5B5F-8FBF-4A7A-BC75-B3FFCE1837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8638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2BB0CE-6D80-480A-8D86-8C82077DB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439BF4A-48D9-4AE4-BCFF-162447636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288D-8C18-468A-B4F6-076CF0447533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8A7F054-027B-40DD-8244-16278C313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E627118-7A46-4C36-A248-E77A18C7C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5B5F-8FBF-4A7A-BC75-B3FFCE1837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88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4677EBF-FA4A-43B1-B411-5D3B15F24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288D-8C18-468A-B4F6-076CF0447533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D4B67D8-CFA0-40C0-BE6C-C0E15DC60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C8CCB71-6AF0-477F-A41E-2D8B9441D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5B5F-8FBF-4A7A-BC75-B3FFCE1837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8646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E676CB-6AB4-46F6-94E3-A7D878AAB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97CFEF-62B1-4605-B39D-7CE260FB4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CAAB916-E4F7-453A-89A2-B342875CF5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F91086E-6EFD-4B04-B9C3-3A22B2C8D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288D-8C18-468A-B4F6-076CF0447533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EB94D04-2B67-4CAE-9401-938BCC5A0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4AEBB7-5377-4BFB-A6B6-FAFE07D4A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5B5F-8FBF-4A7A-BC75-B3FFCE1837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0601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25F5AD-D6B5-42BD-A4B1-2BE20D0EF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DC540F2-3183-4F80-8BC2-3359403E5C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F6781C4-E222-42C3-BD41-46D3E3BFA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B888922-5D55-4805-A327-7DB3FC9AF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288D-8C18-468A-B4F6-076CF0447533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A8937F2-C8F1-4267-9812-980BF2E51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9CBCCB-328F-4458-BF30-39A832A16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5B5F-8FBF-4A7A-BC75-B3FFCE1837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3145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F527E4E-91F1-43FB-81F6-FFCCC3FD0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BFAEF63-3A04-4A20-8F27-8FE7131EF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F49DCD-7CD6-405A-ADD4-83F298C125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9288D-8C18-468A-B4F6-076CF0447533}" type="datetimeFigureOut">
              <a:rPr lang="es-ES" smtClean="0"/>
              <a:t>16/03/2026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30D8D5-49DA-4FFF-8F49-979BA3E3E4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544BD8-F354-46DA-A56E-4C4E9C1FCA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B5B5F-8FBF-4A7A-BC75-B3FFCE1837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1804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2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1.jpeg"/><Relationship Id="rId5" Type="http://schemas.openxmlformats.org/officeDocument/2006/relationships/diagramData" Target="../diagrams/data1.xml"/><Relationship Id="rId10" Type="http://schemas.openxmlformats.org/officeDocument/2006/relationships/image" Target="../media/image20.jpeg"/><Relationship Id="rId4" Type="http://schemas.microsoft.com/office/2007/relationships/hdphoto" Target="../media/hdphoto2.wdp"/><Relationship Id="rId9" Type="http://schemas.microsoft.com/office/2007/relationships/diagramDrawing" Target="../diagrams/drawing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2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21.jpeg"/><Relationship Id="rId5" Type="http://schemas.openxmlformats.org/officeDocument/2006/relationships/diagramData" Target="../diagrams/data2.xml"/><Relationship Id="rId10" Type="http://schemas.openxmlformats.org/officeDocument/2006/relationships/image" Target="../media/image20.jpeg"/><Relationship Id="rId4" Type="http://schemas.microsoft.com/office/2007/relationships/hdphoto" Target="../media/hdphoto2.wdp"/><Relationship Id="rId9" Type="http://schemas.microsoft.com/office/2007/relationships/diagramDrawing" Target="../diagrams/drawing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1.jpe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0.jpeg"/><Relationship Id="rId4" Type="http://schemas.openxmlformats.org/officeDocument/2006/relationships/diagramLayout" Target="../diagrams/layout3.xml"/><Relationship Id="rId9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2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7.png"/><Relationship Id="rId4" Type="http://schemas.openxmlformats.org/officeDocument/2006/relationships/image" Target="../media/image2.emf"/><Relationship Id="rId9" Type="http://schemas.openxmlformats.org/officeDocument/2006/relationships/hyperlink" Target="mailto:bzn-protocolonagoya@miteco.e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iteco.gob.es/es/biodiversidad/publicaciones/pbl-fauna-flora-estrategia-list-arbol.asp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50FB23E-4378-4503-B5F5-9C1FE5DF9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" r="708"/>
          <a:stretch/>
        </p:blipFill>
        <p:spPr>
          <a:xfrm>
            <a:off x="-19051" y="0"/>
            <a:ext cx="12211051" cy="62344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28" y="6312988"/>
            <a:ext cx="1092200" cy="203200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6A438E0B-AD48-43FB-8B84-36E587D73B6E}"/>
              </a:ext>
            </a:extLst>
          </p:cNvPr>
          <p:cNvSpPr/>
          <p:nvPr/>
        </p:nvSpPr>
        <p:spPr>
          <a:xfrm>
            <a:off x="-44970" y="6026496"/>
            <a:ext cx="12211051" cy="801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2460967A-FF6B-4BF3-A60C-449B8EA49541}"/>
              </a:ext>
            </a:extLst>
          </p:cNvPr>
          <p:cNvSpPr txBox="1"/>
          <p:nvPr/>
        </p:nvSpPr>
        <p:spPr>
          <a:xfrm>
            <a:off x="3988432" y="5422564"/>
            <a:ext cx="39088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E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haparral Pro" panose="02060503040505020203" pitchFamily="18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s-ES_tradnl" sz="1500" dirty="0">
              <a:solidFill>
                <a:schemeClr val="tx1">
                  <a:lumMod val="75000"/>
                  <a:lumOff val="25000"/>
                </a:schemeClr>
              </a:solidFill>
              <a:latin typeface="Chaparral Pro" panose="02060503040505020203" pitchFamily="18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r>
              <a:rPr lang="es-E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haparral Pro" panose="02060503040505020203" pitchFamily="18" charset="0"/>
                <a:ea typeface="Calibri Light" panose="020F0302020204030204" pitchFamily="34" charset="0"/>
                <a:cs typeface="Calibri Light" panose="020F0302020204030204" pitchFamily="34" charset="0"/>
              </a:rPr>
              <a:t>                                    </a:t>
            </a:r>
            <a:endParaRPr lang="es-ES_tradnl" sz="1500" dirty="0">
              <a:solidFill>
                <a:schemeClr val="tx1">
                  <a:lumMod val="75000"/>
                  <a:lumOff val="25000"/>
                </a:schemeClr>
              </a:solidFill>
              <a:latin typeface="Chaparral Pro" panose="02060503040505020203" pitchFamily="18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3" name="Google Shape;373;p49">
            <a:extLst>
              <a:ext uri="{FF2B5EF4-FFF2-40B4-BE49-F238E27FC236}">
                <a16:creationId xmlns:a16="http://schemas.microsoft.com/office/drawing/2014/main" id="{B2DCB77A-0B55-4CF9-B829-9296726D32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3889"/>
          <a:stretch/>
        </p:blipFill>
        <p:spPr>
          <a:xfrm>
            <a:off x="3511725" y="6034560"/>
            <a:ext cx="1504677" cy="790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373;p49">
            <a:extLst>
              <a:ext uri="{FF2B5EF4-FFF2-40B4-BE49-F238E27FC236}">
                <a16:creationId xmlns:a16="http://schemas.microsoft.com/office/drawing/2014/main" id="{CED3EF5E-C58E-4F10-A04B-8D0AF8C7DD7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1865" r="34457"/>
          <a:stretch/>
        </p:blipFill>
        <p:spPr>
          <a:xfrm>
            <a:off x="5138358" y="6045546"/>
            <a:ext cx="1940742" cy="790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" descr="https://lh7-us.googleusercontent.com/slidesz/AGV_vUfFyUj-mb7GI0ZPeE6OkPLzhTRM6H6FH8B3niPWYOXyFNHgd8sudZHhyhOaM4X0JHYUQMa0ymVTapi9jSYQ5TEiYCmngmR8Loj3y27tu_bUVOJJf1T-ljyMgyu81ssk3BMRjckMYDKOR0rEpGfRq7gDDJSrwdQP778cMgPhp5FYJA=s2048?key=f70QzwAaBBH2VSIfDcb1cA">
            <a:extLst>
              <a:ext uri="{FF2B5EF4-FFF2-40B4-BE49-F238E27FC236}">
                <a16:creationId xmlns:a16="http://schemas.microsoft.com/office/drawing/2014/main" id="{5B9E9D34-FB82-446A-ADFB-7E226C4B8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922" y="5999373"/>
            <a:ext cx="1604488" cy="82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2E9D4FA-8EB9-46A6-8B7A-DF907F3D13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0809" y="6024013"/>
            <a:ext cx="1746194" cy="76680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FC60F2C-AC6A-4C6F-B5BB-5532B2A299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7237" y="6236641"/>
            <a:ext cx="1979176" cy="528849"/>
          </a:xfrm>
          <a:prstGeom prst="rect">
            <a:avLst/>
          </a:prstGeom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id="{007A6161-739C-40FB-8418-34DF194A7A94}"/>
              </a:ext>
            </a:extLst>
          </p:cNvPr>
          <p:cNvSpPr txBox="1"/>
          <p:nvPr/>
        </p:nvSpPr>
        <p:spPr>
          <a:xfrm>
            <a:off x="487030" y="601382"/>
            <a:ext cx="60841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ea typeface="STIX Two Math" panose="02020603050405020304" pitchFamily="18" charset="0"/>
                <a:cs typeface="STIX Two Math" panose="02020603050405020304" pitchFamily="18" charset="0"/>
              </a:rPr>
              <a:t>Bloque 3 – Legislación y Marcos Normativos</a:t>
            </a:r>
          </a:p>
        </p:txBody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id="{A1274A07-E188-49C2-8DF3-F1BD12F19AAF}"/>
              </a:ext>
            </a:extLst>
          </p:cNvPr>
          <p:cNvSpPr txBox="1"/>
          <p:nvPr/>
        </p:nvSpPr>
        <p:spPr>
          <a:xfrm>
            <a:off x="487030" y="4981860"/>
            <a:ext cx="704796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III Taller GBIF.ES: Conservación, gestión e informatización de herbarios</a:t>
            </a:r>
          </a:p>
          <a:p>
            <a:r>
              <a:rPr lang="es-ES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Madrid - 10 – 12 de marzo de 2026</a:t>
            </a:r>
          </a:p>
          <a:p>
            <a:r>
              <a:rPr lang="es-ES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Noelia Vallejo Pedregal, MITECO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D5B63789-25DB-4A02-A460-DCC562F7B1DD}"/>
              </a:ext>
            </a:extLst>
          </p:cNvPr>
          <p:cNvSpPr txBox="1"/>
          <p:nvPr/>
        </p:nvSpPr>
        <p:spPr>
          <a:xfrm>
            <a:off x="487030" y="1649672"/>
            <a:ext cx="85457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ea typeface="STIX Two Math" panose="02020603050405020304" pitchFamily="18" charset="0"/>
                <a:cs typeface="STIX Two Math" panose="02020603050405020304" pitchFamily="18" charset="0"/>
              </a:rPr>
              <a:t>Legislación y Marcos Normativos</a:t>
            </a:r>
          </a:p>
          <a:p>
            <a:pPr algn="r"/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ea typeface="STIX Two Math" panose="02020603050405020304" pitchFamily="18" charset="0"/>
                <a:cs typeface="STIX Two Math" panose="02020603050405020304" pitchFamily="18" charset="0"/>
              </a:rPr>
              <a:t>Noelia Vallejo Pedregal</a:t>
            </a:r>
          </a:p>
          <a:p>
            <a:pPr algn="r"/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ea typeface="STIX Two Math" panose="02020603050405020304" pitchFamily="18" charset="0"/>
                <a:cs typeface="STIX Two Math" panose="02020603050405020304" pitchFamily="18" charset="0"/>
              </a:rPr>
              <a:t>Subdirección General de Biodiversidad, Bosques y Desertificación </a:t>
            </a:r>
          </a:p>
          <a:p>
            <a:pPr algn="r"/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ea typeface="STIX Two Math" panose="02020603050405020304" pitchFamily="18" charset="0"/>
                <a:cs typeface="STIX Two Math" panose="02020603050405020304" pitchFamily="18" charset="0"/>
              </a:rPr>
              <a:t>Ministerio para la Transición Ecológica y el Reto Demográfico</a:t>
            </a:r>
          </a:p>
        </p:txBody>
      </p:sp>
    </p:spTree>
    <p:extLst>
      <p:ext uri="{BB962C8B-B14F-4D97-AF65-F5344CB8AC3E}">
        <p14:creationId xmlns:p14="http://schemas.microsoft.com/office/powerpoint/2010/main" val="2558055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6F97A21B-CAA5-4F14-BE50-2BF6AE2DF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0" y="0"/>
            <a:ext cx="3143250" cy="207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2F670D-B9D8-4891-B7F4-A916BEE16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4719" y="2077904"/>
            <a:ext cx="9387281" cy="4729163"/>
          </a:xfrm>
        </p:spPr>
        <p:txBody>
          <a:bodyPr>
            <a:normAutofit lnSpcReduction="10000"/>
          </a:bodyPr>
          <a:lstStyle/>
          <a:p>
            <a:r>
              <a:rPr lang="es-ES" dirty="0"/>
              <a:t>Directrices para la conservación </a:t>
            </a:r>
            <a:r>
              <a:rPr lang="es-ES" i="1" dirty="0"/>
              <a:t>ex situ </a:t>
            </a:r>
            <a:r>
              <a:rPr lang="es-ES" dirty="0"/>
              <a:t>de la flora silvestre. </a:t>
            </a:r>
            <a:endParaRPr lang="es-ES" sz="2000" dirty="0"/>
          </a:p>
          <a:p>
            <a:pPr marL="342900" lvl="0" indent="-342900" algn="just">
              <a:lnSpc>
                <a:spcPct val="110000"/>
              </a:lnSpc>
              <a:buFont typeface="+mj-lt"/>
              <a:buAutoNum type="arabicPeriod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Identificar prioridades para la conservación </a:t>
            </a:r>
            <a:r>
              <a:rPr lang="es-E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 situ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la flora silvestre, en materia de taxones a conservar y sus poblaciones, de condiciones mínimas para la conservación </a:t>
            </a:r>
            <a:r>
              <a:rPr lang="es-E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 situ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los taxones, así como de los fines y utilización del material conservado.</a:t>
            </a:r>
          </a:p>
          <a:p>
            <a:pPr marL="342900" lvl="0" indent="-342900" algn="just">
              <a:lnSpc>
                <a:spcPct val="110000"/>
              </a:lnSpc>
              <a:buFont typeface="+mj-lt"/>
              <a:buAutoNum type="arabicPeriod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Favorecer el impulso del trabajo en red de los bancos de material genético y biológico, y los mecanismos de intercambio de información y de coordinación entre los actores implicados.</a:t>
            </a:r>
          </a:p>
          <a:p>
            <a:pPr marL="342900" lvl="0" indent="-342900" algn="just">
              <a:lnSpc>
                <a:spcPct val="11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Proporcionar recomendaciones técnicas básicas para asegurar un correcto desarrollo de las acciones de conservación </a:t>
            </a:r>
            <a:r>
              <a:rPr lang="es-E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 situ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s-ES" dirty="0"/>
              <a:t>Real Decreto 159/2022, de 1 de marzo, sobre conservación recursos genéticos forestales y de la flora silvestre.</a:t>
            </a:r>
          </a:p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Banco Nacional de Germoplasma Forestal y de Flora Silvestre </a:t>
            </a:r>
          </a:p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Banco de Germoplasma Forestal y de Flora Silvestre en Red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605C608-16AE-4DA0-B375-98C4FDEC5EC4}"/>
              </a:ext>
            </a:extLst>
          </p:cNvPr>
          <p:cNvSpPr txBox="1"/>
          <p:nvPr/>
        </p:nvSpPr>
        <p:spPr>
          <a:xfrm>
            <a:off x="337308" y="248480"/>
            <a:ext cx="9387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ea typeface="+mj-ea"/>
                <a:cs typeface="+mj-cs"/>
              </a:rPr>
              <a:t>Desarrollo de la conservación </a:t>
            </a:r>
            <a:r>
              <a:rPr lang="es-ES" sz="3200" b="1" i="1" dirty="0">
                <a:ea typeface="+mj-ea"/>
                <a:cs typeface="+mj-cs"/>
              </a:rPr>
              <a:t>ex situ</a:t>
            </a: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9B6C689F-3602-48D4-8986-D001C7A28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76" y="5465804"/>
            <a:ext cx="2142572" cy="1392196"/>
          </a:xfrm>
          <a:prstGeom prst="rect">
            <a:avLst/>
          </a:prstGeom>
          <a:noFill/>
          <a:ln w="9360" cap="sq">
            <a:solidFill>
              <a:srgbClr val="FFFFFF">
                <a:alpha val="59999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 descr="Imagen que contiene interior, tabla, pequeño, cuarto&#10;&#10;Descripción generada automáticamente">
            <a:extLst>
              <a:ext uri="{FF2B5EF4-FFF2-40B4-BE49-F238E27FC236}">
                <a16:creationId xmlns:a16="http://schemas.microsoft.com/office/drawing/2014/main" id="{E69F59E0-E836-4B61-8E5D-F0336AC244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14945" y="1949955"/>
            <a:ext cx="4382015" cy="2470254"/>
          </a:xfrm>
          <a:prstGeom prst="rect">
            <a:avLst/>
          </a:prstGeom>
        </p:spPr>
      </p:pic>
      <p:pic>
        <p:nvPicPr>
          <p:cNvPr id="8" name="Imagen 7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C5AA8D1C-566B-4C45-A4C2-89FF9F2218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79" y="6073304"/>
            <a:ext cx="3180521" cy="7857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15479" y="994073"/>
            <a:ext cx="6096000" cy="8771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" sz="1700" u="sng" dirty="0"/>
              <a:t>Art. 63 Ley 42/2007</a:t>
            </a:r>
            <a:r>
              <a:rPr lang="es-ES" sz="1700" dirty="0"/>
              <a:t>: elaboración directrices para impulsar el trabajo coordinado entre los bancos de material genético y biológico y las Administraciones públicas. </a:t>
            </a:r>
          </a:p>
        </p:txBody>
      </p:sp>
    </p:spTree>
    <p:extLst>
      <p:ext uri="{BB962C8B-B14F-4D97-AF65-F5344CB8AC3E}">
        <p14:creationId xmlns:p14="http://schemas.microsoft.com/office/powerpoint/2010/main" val="55504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66F28-ADB8-6AE8-761C-26FADB191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91F192B-4066-2597-5C57-923599E31A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" r="708"/>
          <a:stretch/>
        </p:blipFill>
        <p:spPr>
          <a:xfrm>
            <a:off x="-19051" y="0"/>
            <a:ext cx="12211051" cy="6234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230815-0925-7F34-A4D7-4E2F21563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28" y="6312988"/>
            <a:ext cx="1092200" cy="203200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2F17CE91-23C6-DB0C-E60C-80B4AFEFB932}"/>
              </a:ext>
            </a:extLst>
          </p:cNvPr>
          <p:cNvSpPr/>
          <p:nvPr/>
        </p:nvSpPr>
        <p:spPr>
          <a:xfrm>
            <a:off x="-44970" y="6026496"/>
            <a:ext cx="12211051" cy="801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2737DA6A-8969-0B34-50FE-D4F3E15001F4}"/>
              </a:ext>
            </a:extLst>
          </p:cNvPr>
          <p:cNvSpPr txBox="1"/>
          <p:nvPr/>
        </p:nvSpPr>
        <p:spPr>
          <a:xfrm>
            <a:off x="3988432" y="5422564"/>
            <a:ext cx="39088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E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haparral Pro" panose="02060503040505020203" pitchFamily="18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s-ES_tradnl" sz="1500" dirty="0">
              <a:solidFill>
                <a:schemeClr val="tx1">
                  <a:lumMod val="75000"/>
                  <a:lumOff val="25000"/>
                </a:schemeClr>
              </a:solidFill>
              <a:latin typeface="Chaparral Pro" panose="02060503040505020203" pitchFamily="18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r>
              <a:rPr lang="es-E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haparral Pro" panose="02060503040505020203" pitchFamily="18" charset="0"/>
                <a:ea typeface="Calibri Light" panose="020F0302020204030204" pitchFamily="34" charset="0"/>
                <a:cs typeface="Calibri Light" panose="020F0302020204030204" pitchFamily="34" charset="0"/>
              </a:rPr>
              <a:t>                                    </a:t>
            </a:r>
            <a:endParaRPr lang="es-ES_tradnl" sz="1500" dirty="0">
              <a:solidFill>
                <a:schemeClr val="tx1">
                  <a:lumMod val="75000"/>
                  <a:lumOff val="25000"/>
                </a:schemeClr>
              </a:solidFill>
              <a:latin typeface="Chaparral Pro" panose="02060503040505020203" pitchFamily="18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3" name="Google Shape;373;p49">
            <a:extLst>
              <a:ext uri="{FF2B5EF4-FFF2-40B4-BE49-F238E27FC236}">
                <a16:creationId xmlns:a16="http://schemas.microsoft.com/office/drawing/2014/main" id="{745B2F76-FCF5-6B9F-1694-8018658C5D0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3889"/>
          <a:stretch/>
        </p:blipFill>
        <p:spPr>
          <a:xfrm>
            <a:off x="3511725" y="6034560"/>
            <a:ext cx="1504677" cy="790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373;p49">
            <a:extLst>
              <a:ext uri="{FF2B5EF4-FFF2-40B4-BE49-F238E27FC236}">
                <a16:creationId xmlns:a16="http://schemas.microsoft.com/office/drawing/2014/main" id="{10C293BD-2532-BD0B-9D27-C0B5BAFF394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1865" r="34457"/>
          <a:stretch/>
        </p:blipFill>
        <p:spPr>
          <a:xfrm>
            <a:off x="5138358" y="6045546"/>
            <a:ext cx="1940742" cy="790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" descr="https://lh7-us.googleusercontent.com/slidesz/AGV_vUfFyUj-mb7GI0ZPeE6OkPLzhTRM6H6FH8B3niPWYOXyFNHgd8sudZHhyhOaM4X0JHYUQMa0ymVTapi9jSYQ5TEiYCmngmR8Loj3y27tu_bUVOJJf1T-ljyMgyu81ssk3BMRjckMYDKOR0rEpGfRq7gDDJSrwdQP778cMgPhp5FYJA=s2048?key=f70QzwAaBBH2VSIfDcb1cA">
            <a:extLst>
              <a:ext uri="{FF2B5EF4-FFF2-40B4-BE49-F238E27FC236}">
                <a16:creationId xmlns:a16="http://schemas.microsoft.com/office/drawing/2014/main" id="{108CD52C-EFDA-04E9-0E87-C2D1CB91F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922" y="5999373"/>
            <a:ext cx="1604488" cy="82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1ACDC3A-A75E-EBFC-14CE-414D6036DA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0809" y="6024013"/>
            <a:ext cx="1746194" cy="76680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EC7FBA0-D0D6-C251-E51F-052746C2D7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7237" y="6236641"/>
            <a:ext cx="1979176" cy="528849"/>
          </a:xfrm>
          <a:prstGeom prst="rect">
            <a:avLst/>
          </a:prstGeom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id="{C38B843B-7444-81FA-D9B6-33EF06E79CC4}"/>
              </a:ext>
            </a:extLst>
          </p:cNvPr>
          <p:cNvSpPr txBox="1"/>
          <p:nvPr/>
        </p:nvSpPr>
        <p:spPr>
          <a:xfrm>
            <a:off x="487030" y="601382"/>
            <a:ext cx="60841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ea typeface="STIX Two Math" panose="02020603050405020304" pitchFamily="18" charset="0"/>
                <a:cs typeface="STIX Two Math" panose="02020603050405020304" pitchFamily="18" charset="0"/>
              </a:rPr>
              <a:t>Legislación y Marcos Normativos</a:t>
            </a:r>
          </a:p>
          <a:p>
            <a:r>
              <a:rPr lang="es-ES" sz="28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ea typeface="STIX Two Math" panose="02020603050405020304" pitchFamily="18" charset="0"/>
                <a:cs typeface="STIX Two Math" panose="02020603050405020304" pitchFamily="18" charset="0"/>
              </a:rPr>
              <a:t>Índice de contenidos</a:t>
            </a: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36D6ED45-CA16-1817-2872-6AAEEFFDBFE9}"/>
              </a:ext>
            </a:extLst>
          </p:cNvPr>
          <p:cNvSpPr txBox="1"/>
          <p:nvPr/>
        </p:nvSpPr>
        <p:spPr>
          <a:xfrm>
            <a:off x="487030" y="1649672"/>
            <a:ext cx="85457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  <a:ea typeface="STIX Two Math" panose="02020603050405020304" pitchFamily="18" charset="0"/>
              <a:cs typeface="STIX Two Math" panose="02020603050405020304" pitchFamily="18" charset="0"/>
            </a:endParaRPr>
          </a:p>
          <a:p>
            <a:endParaRPr lang="es-ES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  <a:ea typeface="STIX Two Math" panose="02020603050405020304" pitchFamily="18" charset="0"/>
              <a:cs typeface="STIX Two Math" panose="02020603050405020304" pitchFamily="18" charset="0"/>
            </a:endParaRPr>
          </a:p>
          <a:p>
            <a:endParaRPr lang="es-ES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  <a:ea typeface="STIX Two Math" panose="02020603050405020304" pitchFamily="18" charset="0"/>
              <a:cs typeface="STIX Two Math" panose="02020603050405020304" pitchFamily="18" charset="0"/>
            </a:endParaRPr>
          </a:p>
          <a:p>
            <a:endParaRPr lang="es-ES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  <a:ea typeface="STIX Two Math" panose="02020603050405020304" pitchFamily="18" charset="0"/>
              <a:cs typeface="STIX Two Math" panose="02020603050405020304" pitchFamily="18" charset="0"/>
            </a:endParaRPr>
          </a:p>
          <a:p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ea typeface="STIX Two Math" panose="02020603050405020304" pitchFamily="18" charset="0"/>
                <a:cs typeface="STIX Two Math" panose="02020603050405020304" pitchFamily="18" charset="0"/>
              </a:rPr>
              <a:t>II. Legislación y Marcos Normativos en materia de </a:t>
            </a: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ea typeface="STIX Two Math" panose="02020603050405020304" pitchFamily="18" charset="0"/>
                <a:cs typeface="STIX Two Math" panose="02020603050405020304" pitchFamily="18" charset="0"/>
              </a:rPr>
              <a:t>acceso a recursos genéticos 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ea typeface="STIX Two Math" panose="02020603050405020304" pitchFamily="18" charset="0"/>
                <a:cs typeface="STIX Two Math" panose="02020603050405020304" pitchFamily="18" charset="0"/>
              </a:rPr>
              <a:t>y reparto de beneficios derivados de su utilización. </a:t>
            </a:r>
          </a:p>
          <a:p>
            <a:endParaRPr lang="es-ES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  <a:ea typeface="STIX Two Math" panose="02020603050405020304" pitchFamily="18" charset="0"/>
              <a:cs typeface="STIX Two Math" panose="02020603050405020304" pitchFamily="18" charset="0"/>
            </a:endParaRPr>
          </a:p>
          <a:p>
            <a:endParaRPr lang="es-ES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  <a:ea typeface="STIX Two Math" panose="02020603050405020304" pitchFamily="18" charset="0"/>
              <a:cs typeface="STIX Two Math" panose="02020603050405020304" pitchFamily="18" charset="0"/>
            </a:endParaRPr>
          </a:p>
          <a:p>
            <a:endParaRPr lang="es-ES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  <a:ea typeface="STIX Two Math" panose="02020603050405020304" pitchFamily="18" charset="0"/>
              <a:cs typeface="STIX Two Math" panose="02020603050405020304" pitchFamily="18" charset="0"/>
            </a:endParaRPr>
          </a:p>
          <a:p>
            <a:endParaRPr lang="es-ES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  <a:ea typeface="STIX Two Math" panose="02020603050405020304" pitchFamily="18" charset="0"/>
              <a:cs typeface="STIX Two Math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324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1524001" y="-11615"/>
            <a:ext cx="1008872" cy="6869615"/>
            <a:chOff x="1" y="-11615"/>
            <a:chExt cx="1008872" cy="6869615"/>
          </a:xfrm>
        </p:grpSpPr>
        <p:sp>
          <p:nvSpPr>
            <p:cNvPr id="16" name="Proceso 15"/>
            <p:cNvSpPr/>
            <p:nvPr/>
          </p:nvSpPr>
          <p:spPr>
            <a:xfrm>
              <a:off x="1" y="0"/>
              <a:ext cx="778990" cy="6858000"/>
            </a:xfrm>
            <a:prstGeom prst="flowChartProcess">
              <a:avLst/>
            </a:prstGeom>
            <a:solidFill>
              <a:srgbClr val="598595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Proceso 16"/>
            <p:cNvSpPr/>
            <p:nvPr/>
          </p:nvSpPr>
          <p:spPr>
            <a:xfrm>
              <a:off x="96252" y="0"/>
              <a:ext cx="45719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Proceso 17"/>
            <p:cNvSpPr/>
            <p:nvPr/>
          </p:nvSpPr>
          <p:spPr>
            <a:xfrm flipH="1">
              <a:off x="756130" y="0"/>
              <a:ext cx="252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Proceso 18"/>
            <p:cNvSpPr/>
            <p:nvPr/>
          </p:nvSpPr>
          <p:spPr>
            <a:xfrm>
              <a:off x="839512" y="0"/>
              <a:ext cx="73857" cy="6858000"/>
            </a:xfrm>
            <a:prstGeom prst="flowChartProcess">
              <a:avLst/>
            </a:prstGeom>
            <a:solidFill>
              <a:srgbClr val="59859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Proceso 19"/>
            <p:cNvSpPr/>
            <p:nvPr/>
          </p:nvSpPr>
          <p:spPr>
            <a:xfrm flipH="1">
              <a:off x="994473" y="-11615"/>
              <a:ext cx="144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0" name="Título 1"/>
          <p:cNvSpPr>
            <a:spLocks noGrp="1"/>
          </p:cNvSpPr>
          <p:nvPr>
            <p:ph type="title"/>
          </p:nvPr>
        </p:nvSpPr>
        <p:spPr>
          <a:xfrm>
            <a:off x="3353802" y="379223"/>
            <a:ext cx="6893085" cy="1433599"/>
          </a:xfrm>
        </p:spPr>
        <p:txBody>
          <a:bodyPr>
            <a:noAutofit/>
          </a:bodyPr>
          <a:lstStyle/>
          <a:p>
            <a:r>
              <a:rPr lang="es-ES" b="1" dirty="0">
                <a:solidFill>
                  <a:srgbClr val="3D5D7B"/>
                </a:solidFill>
              </a:rPr>
              <a:t>Convenio de Naciones Unidas sobre la Diversidad Biológica</a:t>
            </a:r>
          </a:p>
        </p:txBody>
      </p:sp>
      <p:sp>
        <p:nvSpPr>
          <p:cNvPr id="31" name="Marcador de contenido 2"/>
          <p:cNvSpPr>
            <a:spLocks noGrp="1"/>
          </p:cNvSpPr>
          <p:nvPr>
            <p:ph idx="1"/>
          </p:nvPr>
        </p:nvSpPr>
        <p:spPr>
          <a:xfrm>
            <a:off x="3155494" y="2014463"/>
            <a:ext cx="4549141" cy="1265766"/>
          </a:xfrm>
        </p:spPr>
        <p:txBody>
          <a:bodyPr>
            <a:normAutofit lnSpcReduction="10000"/>
          </a:bodyPr>
          <a:lstStyle/>
          <a:p>
            <a:r>
              <a:rPr lang="es-ES" sz="1800" dirty="0"/>
              <a:t>Entrada en vigor: 29 de diciembre de 1993</a:t>
            </a:r>
          </a:p>
          <a:p>
            <a:r>
              <a:rPr lang="es-ES" sz="1800" dirty="0"/>
              <a:t>196 Partes (Unión Europea)</a:t>
            </a:r>
          </a:p>
          <a:p>
            <a:r>
              <a:rPr lang="es-ES" sz="1800" dirty="0"/>
              <a:t>España lo ratificó el 21 de diciembre de 1993</a:t>
            </a:r>
          </a:p>
        </p:txBody>
      </p:sp>
      <p:pic>
        <p:nvPicPr>
          <p:cNvPr id="32" name="Picture 4" descr="Resultado de imagen de biological diversity conventi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22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8322" y="271836"/>
            <a:ext cx="1494048" cy="14940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Marcador de contenido 2"/>
          <p:cNvSpPr txBox="1">
            <a:spLocks/>
          </p:cNvSpPr>
          <p:nvPr/>
        </p:nvSpPr>
        <p:spPr>
          <a:xfrm>
            <a:off x="3211622" y="3465514"/>
            <a:ext cx="6665808" cy="2066925"/>
          </a:xfrm>
          <a:prstGeom prst="rect">
            <a:avLst/>
          </a:prstGeom>
          <a:solidFill>
            <a:srgbClr val="F7D118">
              <a:alpha val="30000"/>
            </a:srgbClr>
          </a:solidFill>
          <a:ln w="19050">
            <a:solidFill>
              <a:srgbClr val="F7D118"/>
            </a:solidFill>
          </a:ln>
        </p:spPr>
        <p:txBody>
          <a:bodyPr vert="horz" lIns="72000" tIns="72000" rIns="72000" bIns="7200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200" dirty="0">
                <a:solidFill>
                  <a:schemeClr val="tx1"/>
                </a:solidFill>
              </a:rPr>
              <a:t>Tres objetivos principales:</a:t>
            </a:r>
          </a:p>
          <a:p>
            <a:pPr marL="457200" indent="-274638">
              <a:buClrTx/>
              <a:buFont typeface="+mj-lt"/>
              <a:buAutoNum type="arabicPeriod"/>
            </a:pPr>
            <a:r>
              <a:rPr lang="es-ES" dirty="0">
                <a:solidFill>
                  <a:schemeClr val="tx1"/>
                </a:solidFill>
              </a:rPr>
              <a:t>Conservación de la diversidad biológica</a:t>
            </a:r>
          </a:p>
          <a:p>
            <a:pPr marL="457200" indent="-274638">
              <a:buClrTx/>
              <a:buFont typeface="+mj-lt"/>
              <a:buAutoNum type="arabicPeriod"/>
            </a:pPr>
            <a:r>
              <a:rPr lang="es-ES" dirty="0">
                <a:solidFill>
                  <a:schemeClr val="tx1"/>
                </a:solidFill>
              </a:rPr>
              <a:t>Uso sostenible de sus componentes</a:t>
            </a:r>
          </a:p>
          <a:p>
            <a:pPr marL="457200" indent="-274638">
              <a:buClrTx/>
              <a:buFont typeface="+mj-lt"/>
              <a:buAutoNum type="arabicPeriod"/>
            </a:pPr>
            <a:r>
              <a:rPr lang="es-ES" b="1" dirty="0">
                <a:solidFill>
                  <a:schemeClr val="tx1"/>
                </a:solidFill>
              </a:rPr>
              <a:t>Reparto justo y equitativo de los beneficios derivados de la utilización de los recursos genéticos</a:t>
            </a:r>
          </a:p>
        </p:txBody>
      </p:sp>
      <p:grpSp>
        <p:nvGrpSpPr>
          <p:cNvPr id="21" name="Grupo 20"/>
          <p:cNvGrpSpPr/>
          <p:nvPr/>
        </p:nvGrpSpPr>
        <p:grpSpPr>
          <a:xfrm>
            <a:off x="6901983" y="6200857"/>
            <a:ext cx="3495568" cy="533399"/>
            <a:chOff x="5608396" y="6104605"/>
            <a:chExt cx="3270677" cy="533399"/>
          </a:xfrm>
        </p:grpSpPr>
        <p:pic>
          <p:nvPicPr>
            <p:cNvPr id="34" name="Imagen 33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2328" y="6104605"/>
              <a:ext cx="1046745" cy="533399"/>
            </a:xfrm>
            <a:prstGeom prst="rect">
              <a:avLst/>
            </a:prstGeom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8396" y="6134155"/>
              <a:ext cx="2045532" cy="503849"/>
            </a:xfrm>
            <a:prstGeom prst="rect">
              <a:avLst/>
            </a:prstGeom>
          </p:spPr>
        </p:pic>
      </p:grpSp>
      <p:sp>
        <p:nvSpPr>
          <p:cNvPr id="22" name="CuadroTexto 21"/>
          <p:cNvSpPr txBox="1"/>
          <p:nvPr/>
        </p:nvSpPr>
        <p:spPr>
          <a:xfrm>
            <a:off x="2532874" y="6343831"/>
            <a:ext cx="3279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099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3178973" y="361098"/>
            <a:ext cx="5887204" cy="746491"/>
          </a:xfrm>
        </p:spPr>
        <p:txBody>
          <a:bodyPr>
            <a:noAutofit/>
          </a:bodyPr>
          <a:lstStyle/>
          <a:p>
            <a:r>
              <a:rPr lang="es-ES" b="1" dirty="0">
                <a:solidFill>
                  <a:srgbClr val="3D5D7B"/>
                </a:solidFill>
              </a:rPr>
              <a:t>Protocolo de  Nagoya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02066" y="3417386"/>
            <a:ext cx="7069248" cy="2645093"/>
          </a:xfrm>
          <a:solidFill>
            <a:srgbClr val="F7D118">
              <a:alpha val="30000"/>
            </a:srgbClr>
          </a:solidFill>
          <a:ln w="19050">
            <a:solidFill>
              <a:srgbClr val="F7D118"/>
            </a:solidFill>
          </a:ln>
        </p:spPr>
        <p:txBody>
          <a:bodyPr vert="horz" lIns="72000" tIns="72000" rIns="72000" bIns="72000" rtlCol="0">
            <a:normAutofit fontScale="92500" lnSpcReduction="10000"/>
          </a:bodyPr>
          <a:lstStyle/>
          <a:p>
            <a:pPr marL="0" indent="0" algn="just">
              <a:buNone/>
              <a:tabLst>
                <a:tab pos="6642100" algn="l"/>
              </a:tabLst>
            </a:pPr>
            <a:r>
              <a:rPr lang="es-ES" sz="2200" b="1" dirty="0"/>
              <a:t>Artículo 1. Objetivo</a:t>
            </a:r>
          </a:p>
          <a:p>
            <a:pPr marL="0" indent="0" algn="just">
              <a:buNone/>
              <a:tabLst>
                <a:tab pos="6642100" algn="l"/>
              </a:tabLst>
            </a:pPr>
            <a:r>
              <a:rPr lang="es-ES" sz="2200" dirty="0"/>
              <a:t>Participación justa y equitativa en los </a:t>
            </a:r>
            <a:r>
              <a:rPr lang="es-ES" sz="2200" b="1" dirty="0"/>
              <a:t>beneficios</a:t>
            </a:r>
            <a:r>
              <a:rPr lang="es-ES" sz="2200" dirty="0"/>
              <a:t> que se deriven de la </a:t>
            </a:r>
            <a:r>
              <a:rPr lang="es-ES" sz="2200" b="1" dirty="0"/>
              <a:t>utilización de los recursos genéticos</a:t>
            </a:r>
            <a:r>
              <a:rPr lang="es-ES" sz="2200" dirty="0"/>
              <a:t>, incluso por medio del </a:t>
            </a:r>
            <a:r>
              <a:rPr lang="es-ES" sz="2200" b="1" dirty="0"/>
              <a:t>acceso</a:t>
            </a:r>
            <a:r>
              <a:rPr lang="es-ES" sz="2200" dirty="0"/>
              <a:t> apropiado a los recursos genéticos y por medio de la transferencia apropiada de tecnologías pertinentes, teniendo en cuenta todos los derechos sobre dichos recursos y tecnologías y por medio de la financiación apropiada, contribuyendo por ende a la </a:t>
            </a:r>
            <a:r>
              <a:rPr lang="es-ES" sz="2200" b="1" dirty="0"/>
              <a:t>conservación de la diversidad biológica y la utilización sostenible de sus componentes</a:t>
            </a:r>
            <a:r>
              <a:rPr lang="es-ES" sz="2200" dirty="0"/>
              <a:t>.</a:t>
            </a: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3207925" y="1936378"/>
            <a:ext cx="4193541" cy="140444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dirty="0">
                <a:solidFill>
                  <a:schemeClr val="tx1"/>
                </a:solidFill>
              </a:rPr>
              <a:t>Entrada en vigor: 12 de octubre de 2014</a:t>
            </a:r>
          </a:p>
          <a:p>
            <a:r>
              <a:rPr lang="es-ES" sz="1800" dirty="0">
                <a:solidFill>
                  <a:schemeClr val="tx1"/>
                </a:solidFill>
              </a:rPr>
              <a:t>141 Partes (Unión Europea)</a:t>
            </a:r>
          </a:p>
          <a:p>
            <a:r>
              <a:rPr lang="es-ES" sz="1800" dirty="0">
                <a:solidFill>
                  <a:schemeClr val="tx1"/>
                </a:solidFill>
              </a:rPr>
              <a:t>España lo ratificó el 3 de junio de 2014</a:t>
            </a: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2443997" y="119983"/>
            <a:ext cx="6382847" cy="1433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42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207925" y="958005"/>
            <a:ext cx="7219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rgbClr val="3D5D7B"/>
                </a:solidFill>
              </a:rPr>
              <a:t>sobre acceso a los recursos genéticos y participación justa y equitativa en los beneficios que se deriven de su utilización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1524001" y="-11615"/>
            <a:ext cx="1008872" cy="6869615"/>
            <a:chOff x="1" y="-11615"/>
            <a:chExt cx="1008872" cy="6869615"/>
          </a:xfrm>
        </p:grpSpPr>
        <p:sp>
          <p:nvSpPr>
            <p:cNvPr id="21" name="Proceso 20"/>
            <p:cNvSpPr/>
            <p:nvPr/>
          </p:nvSpPr>
          <p:spPr>
            <a:xfrm>
              <a:off x="1" y="0"/>
              <a:ext cx="778990" cy="6858000"/>
            </a:xfrm>
            <a:prstGeom prst="flowChartProcess">
              <a:avLst/>
            </a:prstGeom>
            <a:solidFill>
              <a:srgbClr val="598595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Proceso 21"/>
            <p:cNvSpPr/>
            <p:nvPr/>
          </p:nvSpPr>
          <p:spPr>
            <a:xfrm>
              <a:off x="96252" y="0"/>
              <a:ext cx="45719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Proceso 22"/>
            <p:cNvSpPr/>
            <p:nvPr/>
          </p:nvSpPr>
          <p:spPr>
            <a:xfrm flipH="1">
              <a:off x="756130" y="0"/>
              <a:ext cx="252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Proceso 23"/>
            <p:cNvSpPr/>
            <p:nvPr/>
          </p:nvSpPr>
          <p:spPr>
            <a:xfrm>
              <a:off x="839512" y="0"/>
              <a:ext cx="73857" cy="6858000"/>
            </a:xfrm>
            <a:prstGeom prst="flowChartProcess">
              <a:avLst/>
            </a:prstGeom>
            <a:solidFill>
              <a:srgbClr val="59859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Proceso 24"/>
            <p:cNvSpPr/>
            <p:nvPr/>
          </p:nvSpPr>
          <p:spPr>
            <a:xfrm flipH="1">
              <a:off x="994473" y="-11615"/>
              <a:ext cx="144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32" name="Picture 4" descr="Resultado de imagen de biological diversity conventio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222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8322" y="271836"/>
            <a:ext cx="1494048" cy="14940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upo 25"/>
          <p:cNvGrpSpPr/>
          <p:nvPr/>
        </p:nvGrpSpPr>
        <p:grpSpPr>
          <a:xfrm>
            <a:off x="6901983" y="6200857"/>
            <a:ext cx="3495568" cy="533399"/>
            <a:chOff x="5608396" y="6104605"/>
            <a:chExt cx="3270677" cy="533399"/>
          </a:xfrm>
        </p:grpSpPr>
        <p:pic>
          <p:nvPicPr>
            <p:cNvPr id="35" name="Imagen 3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2328" y="6104605"/>
              <a:ext cx="1046745" cy="533399"/>
            </a:xfrm>
            <a:prstGeom prst="rect">
              <a:avLst/>
            </a:prstGeom>
          </p:spPr>
        </p:pic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8396" y="6134155"/>
              <a:ext cx="2045532" cy="503849"/>
            </a:xfrm>
            <a:prstGeom prst="rect">
              <a:avLst/>
            </a:prstGeom>
          </p:spPr>
        </p:pic>
      </p:grpSp>
      <p:sp>
        <p:nvSpPr>
          <p:cNvPr id="19" name="CuadroTexto 18"/>
          <p:cNvSpPr txBox="1"/>
          <p:nvPr/>
        </p:nvSpPr>
        <p:spPr>
          <a:xfrm>
            <a:off x="2532874" y="6343831"/>
            <a:ext cx="3279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426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2443997" y="265123"/>
            <a:ext cx="6382847" cy="1433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4200" b="1" dirty="0"/>
          </a:p>
        </p:txBody>
      </p:sp>
      <p:sp>
        <p:nvSpPr>
          <p:cNvPr id="6" name="Rectángulo 5"/>
          <p:cNvSpPr/>
          <p:nvPr/>
        </p:nvSpPr>
        <p:spPr>
          <a:xfrm>
            <a:off x="2746016" y="1929867"/>
            <a:ext cx="7500870" cy="4278428"/>
          </a:xfrm>
          <a:prstGeom prst="rect">
            <a:avLst/>
          </a:prstGeom>
          <a:noFill/>
          <a:ln w="19050">
            <a:noFill/>
          </a:ln>
        </p:spPr>
        <p:txBody>
          <a:bodyPr vert="horz" lIns="72000" tIns="72000" rIns="72000" bIns="72000" rtlCol="0">
            <a:noAutofit/>
          </a:bodyPr>
          <a:lstStyle/>
          <a:p>
            <a:pPr marL="201168" lvl="1" algn="just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</a:pPr>
            <a:r>
              <a:rPr lang="es-ES" sz="2800" b="1" u="sng" dirty="0"/>
              <a:t>Utilización de recursos genéticos</a:t>
            </a:r>
            <a:r>
              <a:rPr lang="es-ES" sz="2800" b="1" dirty="0"/>
              <a:t>: </a:t>
            </a:r>
            <a:r>
              <a:rPr lang="es-ES" sz="2000" dirty="0"/>
              <a:t>realización de actividades de </a:t>
            </a:r>
            <a:r>
              <a:rPr lang="es-ES" sz="2000" b="1" dirty="0"/>
              <a:t>investigación y desarrollo</a:t>
            </a:r>
            <a:r>
              <a:rPr lang="es-ES" sz="2000" dirty="0"/>
              <a:t> sobre la </a:t>
            </a:r>
            <a:r>
              <a:rPr lang="es-ES" sz="2000" b="1" dirty="0"/>
              <a:t>composición genética </a:t>
            </a:r>
            <a:r>
              <a:rPr lang="es-ES" sz="2000" dirty="0"/>
              <a:t>y/o composición </a:t>
            </a:r>
            <a:r>
              <a:rPr lang="es-ES" sz="2000" b="1" dirty="0"/>
              <a:t>bioquímica</a:t>
            </a:r>
            <a:r>
              <a:rPr lang="es-ES" sz="2000" dirty="0"/>
              <a:t> de los recursos genéticos, incluyendo mediante la aplicación de biotecnología.</a:t>
            </a:r>
          </a:p>
          <a:p>
            <a:pPr marL="201168" lvl="1" algn="just">
              <a:lnSpc>
                <a:spcPct val="90000"/>
              </a:lnSpc>
              <a:spcBef>
                <a:spcPts val="2400"/>
              </a:spcBef>
              <a:spcAft>
                <a:spcPts val="400"/>
              </a:spcAft>
              <a:buClr>
                <a:schemeClr val="accent1"/>
              </a:buClr>
            </a:pPr>
            <a:r>
              <a:rPr lang="es-ES" sz="2400" b="1" dirty="0"/>
              <a:t>Recurso genético</a:t>
            </a:r>
            <a:r>
              <a:rPr lang="es-ES" sz="2000" dirty="0"/>
              <a:t>: material genético de valor real o potencial.</a:t>
            </a:r>
          </a:p>
          <a:p>
            <a:pPr marL="201168" lvl="1" algn="just">
              <a:lnSpc>
                <a:spcPct val="90000"/>
              </a:lnSpc>
              <a:spcBef>
                <a:spcPts val="2400"/>
              </a:spcBef>
              <a:spcAft>
                <a:spcPts val="400"/>
              </a:spcAft>
              <a:buClr>
                <a:schemeClr val="accent1"/>
              </a:buClr>
            </a:pPr>
            <a:r>
              <a:rPr lang="es-ES" sz="2400" b="1" dirty="0"/>
              <a:t>Material genético</a:t>
            </a:r>
            <a:r>
              <a:rPr lang="es-ES" sz="2000" dirty="0"/>
              <a:t>: todo material de origen vegetal, fúngico, animal, microbiano o de otro tipo que contenga unidades funcionales de la herencia. </a:t>
            </a:r>
          </a:p>
          <a:p>
            <a:pPr marL="201168" lvl="1" algn="just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</a:pPr>
            <a:endParaRPr lang="es-ES" sz="2000" dirty="0"/>
          </a:p>
          <a:p>
            <a:pPr marL="201168" lvl="1" algn="just">
              <a:lnSpc>
                <a:spcPct val="90000"/>
              </a:lnSpc>
              <a:spcBef>
                <a:spcPts val="2400"/>
              </a:spcBef>
              <a:spcAft>
                <a:spcPts val="400"/>
              </a:spcAft>
              <a:buClr>
                <a:schemeClr val="accent1"/>
              </a:buClr>
            </a:pPr>
            <a:endParaRPr lang="es-ES" sz="1900" dirty="0"/>
          </a:p>
          <a:p>
            <a:pPr marL="201168" lvl="1" algn="just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</a:pPr>
            <a:endParaRPr lang="es-ES" sz="2000" dirty="0"/>
          </a:p>
        </p:txBody>
      </p:sp>
      <p:grpSp>
        <p:nvGrpSpPr>
          <p:cNvPr id="20" name="Grupo 19"/>
          <p:cNvGrpSpPr/>
          <p:nvPr/>
        </p:nvGrpSpPr>
        <p:grpSpPr>
          <a:xfrm>
            <a:off x="1524001" y="-11615"/>
            <a:ext cx="1008872" cy="6869615"/>
            <a:chOff x="1" y="-11615"/>
            <a:chExt cx="1008872" cy="6869615"/>
          </a:xfrm>
        </p:grpSpPr>
        <p:sp>
          <p:nvSpPr>
            <p:cNvPr id="21" name="Proceso 20"/>
            <p:cNvSpPr/>
            <p:nvPr/>
          </p:nvSpPr>
          <p:spPr>
            <a:xfrm>
              <a:off x="1" y="0"/>
              <a:ext cx="778990" cy="6858000"/>
            </a:xfrm>
            <a:prstGeom prst="flowChartProcess">
              <a:avLst/>
            </a:prstGeom>
            <a:solidFill>
              <a:srgbClr val="598595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Proceso 21"/>
            <p:cNvSpPr/>
            <p:nvPr/>
          </p:nvSpPr>
          <p:spPr>
            <a:xfrm>
              <a:off x="96252" y="0"/>
              <a:ext cx="45719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Proceso 22"/>
            <p:cNvSpPr/>
            <p:nvPr/>
          </p:nvSpPr>
          <p:spPr>
            <a:xfrm flipH="1">
              <a:off x="756130" y="0"/>
              <a:ext cx="252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Proceso 23"/>
            <p:cNvSpPr/>
            <p:nvPr/>
          </p:nvSpPr>
          <p:spPr>
            <a:xfrm>
              <a:off x="839512" y="0"/>
              <a:ext cx="73857" cy="6858000"/>
            </a:xfrm>
            <a:prstGeom prst="flowChartProcess">
              <a:avLst/>
            </a:prstGeom>
            <a:solidFill>
              <a:srgbClr val="59859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Proceso 24"/>
            <p:cNvSpPr/>
            <p:nvPr/>
          </p:nvSpPr>
          <p:spPr>
            <a:xfrm flipH="1">
              <a:off x="994473" y="-11615"/>
              <a:ext cx="144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1" name="Título 1"/>
          <p:cNvSpPr txBox="1">
            <a:spLocks/>
          </p:cNvSpPr>
          <p:nvPr/>
        </p:nvSpPr>
        <p:spPr>
          <a:xfrm>
            <a:off x="2443997" y="265123"/>
            <a:ext cx="6382847" cy="1433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4200" b="1" dirty="0"/>
          </a:p>
        </p:txBody>
      </p:sp>
      <p:sp>
        <p:nvSpPr>
          <p:cNvPr id="28" name="Título 1"/>
          <p:cNvSpPr>
            <a:spLocks noGrp="1"/>
          </p:cNvSpPr>
          <p:nvPr>
            <p:ph type="title"/>
          </p:nvPr>
        </p:nvSpPr>
        <p:spPr>
          <a:xfrm>
            <a:off x="3178973" y="361098"/>
            <a:ext cx="5887204" cy="746491"/>
          </a:xfrm>
        </p:spPr>
        <p:txBody>
          <a:bodyPr>
            <a:noAutofit/>
          </a:bodyPr>
          <a:lstStyle/>
          <a:p>
            <a:r>
              <a:rPr lang="es-ES" b="1" dirty="0">
                <a:solidFill>
                  <a:srgbClr val="3D5D7B"/>
                </a:solidFill>
              </a:rPr>
              <a:t>Protocolo de  Nagoya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3207925" y="958005"/>
            <a:ext cx="7219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rgbClr val="3D5D7B"/>
                </a:solidFill>
              </a:rPr>
              <a:t>sobre acceso a los recursos genéticos y participación justa y equitativa en los beneficios que se deriven de su utilización</a:t>
            </a:r>
          </a:p>
        </p:txBody>
      </p:sp>
      <p:pic>
        <p:nvPicPr>
          <p:cNvPr id="34" name="Picture 4" descr="Resultado de imagen de biological diversity conventio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222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8322" y="271836"/>
            <a:ext cx="1494048" cy="14940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upo 18"/>
          <p:cNvGrpSpPr/>
          <p:nvPr/>
        </p:nvGrpSpPr>
        <p:grpSpPr>
          <a:xfrm>
            <a:off x="6901983" y="6200857"/>
            <a:ext cx="3495568" cy="533399"/>
            <a:chOff x="5608396" y="6104605"/>
            <a:chExt cx="3270677" cy="533399"/>
          </a:xfrm>
        </p:grpSpPr>
        <p:pic>
          <p:nvPicPr>
            <p:cNvPr id="37" name="Imagen 3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2328" y="6104605"/>
              <a:ext cx="1046745" cy="533399"/>
            </a:xfrm>
            <a:prstGeom prst="rect">
              <a:avLst/>
            </a:prstGeom>
          </p:spPr>
        </p:pic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8396" y="6134155"/>
              <a:ext cx="2045532" cy="503849"/>
            </a:xfrm>
            <a:prstGeom prst="rect">
              <a:avLst/>
            </a:prstGeom>
          </p:spPr>
        </p:pic>
      </p:grpSp>
      <p:sp>
        <p:nvSpPr>
          <p:cNvPr id="27" name="CuadroTexto 26"/>
          <p:cNvSpPr txBox="1"/>
          <p:nvPr/>
        </p:nvSpPr>
        <p:spPr>
          <a:xfrm>
            <a:off x="2532874" y="6343831"/>
            <a:ext cx="3279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1580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2443997" y="265123"/>
            <a:ext cx="6382847" cy="1433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4200" b="1" dirty="0"/>
          </a:p>
        </p:txBody>
      </p:sp>
      <p:grpSp>
        <p:nvGrpSpPr>
          <p:cNvPr id="2" name="Grupo 1"/>
          <p:cNvGrpSpPr/>
          <p:nvPr/>
        </p:nvGrpSpPr>
        <p:grpSpPr>
          <a:xfrm>
            <a:off x="2890319" y="2483431"/>
            <a:ext cx="6975867" cy="1785226"/>
            <a:chOff x="789302" y="2192629"/>
            <a:chExt cx="6975867" cy="1785226"/>
          </a:xfrm>
        </p:grpSpPr>
        <p:sp>
          <p:nvSpPr>
            <p:cNvPr id="16" name="CuadroTexto 15"/>
            <p:cNvSpPr txBox="1"/>
            <p:nvPr/>
          </p:nvSpPr>
          <p:spPr>
            <a:xfrm>
              <a:off x="789302" y="2867820"/>
              <a:ext cx="3353649" cy="1107996"/>
            </a:xfrm>
            <a:prstGeom prst="rect">
              <a:avLst/>
            </a:prstGeom>
            <a:noFill/>
            <a:ln w="19050">
              <a:solidFill>
                <a:srgbClr val="598595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200" dirty="0"/>
                <a:t>Recursos Genéticos</a:t>
              </a:r>
              <a:br>
                <a:rPr lang="es-ES" sz="2200" dirty="0"/>
              </a:br>
              <a:r>
                <a:rPr lang="es-ES" sz="2200" dirty="0"/>
                <a:t>sobre los que los países ejerzan derechos soberanos</a:t>
              </a:r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4292754" y="2869859"/>
              <a:ext cx="3472415" cy="1107996"/>
            </a:xfrm>
            <a:prstGeom prst="rect">
              <a:avLst/>
            </a:prstGeom>
            <a:ln w="19050">
              <a:solidFill>
                <a:srgbClr val="598595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sz="2200" dirty="0"/>
                <a:t>Conocimientos Tradicionales asociados a los recursos genéticos </a:t>
              </a:r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789303" y="2192629"/>
              <a:ext cx="6975866" cy="430887"/>
            </a:xfrm>
            <a:prstGeom prst="rect">
              <a:avLst/>
            </a:prstGeom>
            <a:solidFill>
              <a:srgbClr val="598595"/>
            </a:solidFill>
            <a:ln w="19050">
              <a:solidFill>
                <a:srgbClr val="598595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200" b="1" dirty="0">
                  <a:solidFill>
                    <a:schemeClr val="bg1"/>
                  </a:solidFill>
                </a:rPr>
                <a:t>Ámbito de Aplicación</a:t>
              </a: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1524001" y="-11615"/>
            <a:ext cx="1008872" cy="6869615"/>
            <a:chOff x="1" y="-11615"/>
            <a:chExt cx="1008872" cy="6869615"/>
          </a:xfrm>
        </p:grpSpPr>
        <p:sp>
          <p:nvSpPr>
            <p:cNvPr id="25" name="Proceso 24"/>
            <p:cNvSpPr/>
            <p:nvPr/>
          </p:nvSpPr>
          <p:spPr>
            <a:xfrm>
              <a:off x="1" y="0"/>
              <a:ext cx="778990" cy="6858000"/>
            </a:xfrm>
            <a:prstGeom prst="flowChartProcess">
              <a:avLst/>
            </a:prstGeom>
            <a:solidFill>
              <a:srgbClr val="598595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Proceso 25"/>
            <p:cNvSpPr/>
            <p:nvPr/>
          </p:nvSpPr>
          <p:spPr>
            <a:xfrm>
              <a:off x="96252" y="0"/>
              <a:ext cx="45719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" name="Proceso 26"/>
            <p:cNvSpPr/>
            <p:nvPr/>
          </p:nvSpPr>
          <p:spPr>
            <a:xfrm flipH="1">
              <a:off x="756130" y="0"/>
              <a:ext cx="252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Proceso 27"/>
            <p:cNvSpPr/>
            <p:nvPr/>
          </p:nvSpPr>
          <p:spPr>
            <a:xfrm>
              <a:off x="839512" y="0"/>
              <a:ext cx="73857" cy="6858000"/>
            </a:xfrm>
            <a:prstGeom prst="flowChartProcess">
              <a:avLst/>
            </a:prstGeom>
            <a:solidFill>
              <a:srgbClr val="59859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Proceso 28"/>
            <p:cNvSpPr/>
            <p:nvPr/>
          </p:nvSpPr>
          <p:spPr>
            <a:xfrm flipH="1">
              <a:off x="994473" y="-11615"/>
              <a:ext cx="144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4" name="Título 1"/>
          <p:cNvSpPr txBox="1">
            <a:spLocks/>
          </p:cNvSpPr>
          <p:nvPr/>
        </p:nvSpPr>
        <p:spPr>
          <a:xfrm>
            <a:off x="2443997" y="265123"/>
            <a:ext cx="6382847" cy="1433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4200" b="1" dirty="0"/>
          </a:p>
        </p:txBody>
      </p:sp>
      <p:sp>
        <p:nvSpPr>
          <p:cNvPr id="36" name="Título 1"/>
          <p:cNvSpPr txBox="1">
            <a:spLocks/>
          </p:cNvSpPr>
          <p:nvPr/>
        </p:nvSpPr>
        <p:spPr>
          <a:xfrm>
            <a:off x="2443997" y="265123"/>
            <a:ext cx="6382847" cy="1433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4200" b="1" dirty="0"/>
          </a:p>
        </p:txBody>
      </p:sp>
      <p:sp>
        <p:nvSpPr>
          <p:cNvPr id="39" name="Título 1"/>
          <p:cNvSpPr>
            <a:spLocks noGrp="1"/>
          </p:cNvSpPr>
          <p:nvPr>
            <p:ph type="title"/>
          </p:nvPr>
        </p:nvSpPr>
        <p:spPr>
          <a:xfrm>
            <a:off x="3178973" y="506238"/>
            <a:ext cx="5887204" cy="746491"/>
          </a:xfrm>
        </p:spPr>
        <p:txBody>
          <a:bodyPr>
            <a:noAutofit/>
          </a:bodyPr>
          <a:lstStyle/>
          <a:p>
            <a:r>
              <a:rPr lang="es-ES" b="1" dirty="0">
                <a:solidFill>
                  <a:srgbClr val="3D5D7B"/>
                </a:solidFill>
              </a:rPr>
              <a:t>Protocolo de  Nagoya</a:t>
            </a:r>
          </a:p>
        </p:txBody>
      </p:sp>
      <p:sp>
        <p:nvSpPr>
          <p:cNvPr id="40" name="CuadroTexto 39"/>
          <p:cNvSpPr txBox="1"/>
          <p:nvPr/>
        </p:nvSpPr>
        <p:spPr>
          <a:xfrm>
            <a:off x="3207925" y="1103145"/>
            <a:ext cx="7219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rgbClr val="3D5D7B"/>
                </a:solidFill>
              </a:rPr>
              <a:t>sobre acceso a los recursos genéticos y participación justa y equitativa en los beneficios que se deriven de su utilización</a:t>
            </a:r>
          </a:p>
        </p:txBody>
      </p:sp>
      <p:pic>
        <p:nvPicPr>
          <p:cNvPr id="41" name="Picture 4" descr="Resultado de imagen de biological diversity conventi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22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8322" y="416976"/>
            <a:ext cx="1494048" cy="14940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o 6"/>
          <p:cNvGrpSpPr/>
          <p:nvPr/>
        </p:nvGrpSpPr>
        <p:grpSpPr>
          <a:xfrm>
            <a:off x="2971164" y="4412806"/>
            <a:ext cx="3422607" cy="1621739"/>
            <a:chOff x="1447163" y="4412805"/>
            <a:chExt cx="3422607" cy="1621739"/>
          </a:xfrm>
        </p:grpSpPr>
        <p:sp>
          <p:nvSpPr>
            <p:cNvPr id="3" name="CuadroTexto 2"/>
            <p:cNvSpPr txBox="1"/>
            <p:nvPr/>
          </p:nvSpPr>
          <p:spPr>
            <a:xfrm>
              <a:off x="1447163" y="4864993"/>
              <a:ext cx="342260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900" b="1" dirty="0">
                  <a:solidFill>
                    <a:srgbClr val="A13113"/>
                  </a:solidFill>
                </a:rPr>
                <a:t>Quedan fuera:</a:t>
              </a:r>
            </a:p>
            <a:p>
              <a:pPr marL="360363" indent="-276225">
                <a:buFontTx/>
                <a:buChar char="-"/>
              </a:pPr>
              <a:r>
                <a:rPr lang="es-ES" sz="1700" b="1" dirty="0">
                  <a:solidFill>
                    <a:srgbClr val="A13113"/>
                  </a:solidFill>
                </a:rPr>
                <a:t>Recursos genéticos en alta mar</a:t>
              </a:r>
            </a:p>
            <a:p>
              <a:pPr marL="360363" indent="-276225">
                <a:buFontTx/>
                <a:buChar char="-"/>
              </a:pPr>
              <a:r>
                <a:rPr lang="es-ES" sz="1700" b="1" dirty="0">
                  <a:solidFill>
                    <a:srgbClr val="A13113"/>
                  </a:solidFill>
                </a:rPr>
                <a:t>Recursos genéticos humanos</a:t>
              </a:r>
            </a:p>
            <a:p>
              <a:pPr marL="84138"/>
              <a:r>
                <a:rPr lang="es-ES" sz="1700" b="1" dirty="0">
                  <a:solidFill>
                    <a:srgbClr val="A13113"/>
                  </a:solidFill>
                </a:rPr>
                <a:t>-     </a:t>
              </a:r>
              <a:r>
                <a:rPr lang="es-ES" sz="1700" b="1" u="sng" dirty="0">
                  <a:solidFill>
                    <a:srgbClr val="A13113"/>
                  </a:solidFill>
                </a:rPr>
                <a:t>Instrumentos especializados </a:t>
              </a:r>
            </a:p>
          </p:txBody>
        </p:sp>
        <p:sp>
          <p:nvSpPr>
            <p:cNvPr id="6" name="Flecha abajo 5"/>
            <p:cNvSpPr/>
            <p:nvPr/>
          </p:nvSpPr>
          <p:spPr>
            <a:xfrm>
              <a:off x="2964936" y="4412805"/>
              <a:ext cx="156411" cy="377212"/>
            </a:xfrm>
            <a:prstGeom prst="downArrow">
              <a:avLst/>
            </a:prstGeom>
            <a:solidFill>
              <a:srgbClr val="A13113"/>
            </a:solidFill>
            <a:ln>
              <a:solidFill>
                <a:srgbClr val="A131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6901983" y="6200857"/>
            <a:ext cx="3495568" cy="533399"/>
            <a:chOff x="5608396" y="6104605"/>
            <a:chExt cx="3270677" cy="533399"/>
          </a:xfrm>
        </p:grpSpPr>
        <p:pic>
          <p:nvPicPr>
            <p:cNvPr id="44" name="Imagen 43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2328" y="6104605"/>
              <a:ext cx="1046745" cy="533399"/>
            </a:xfrm>
            <a:prstGeom prst="rect">
              <a:avLst/>
            </a:prstGeom>
          </p:spPr>
        </p:pic>
        <p:pic>
          <p:nvPicPr>
            <p:cNvPr id="38" name="Imagen 3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8396" y="6134155"/>
              <a:ext cx="2045532" cy="503849"/>
            </a:xfrm>
            <a:prstGeom prst="rect">
              <a:avLst/>
            </a:prstGeom>
          </p:spPr>
        </p:pic>
      </p:grpSp>
      <p:sp>
        <p:nvSpPr>
          <p:cNvPr id="31" name="CuadroTexto 30"/>
          <p:cNvSpPr txBox="1"/>
          <p:nvPr/>
        </p:nvSpPr>
        <p:spPr>
          <a:xfrm>
            <a:off x="2532874" y="6343831"/>
            <a:ext cx="3279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919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2443997" y="265123"/>
            <a:ext cx="6382847" cy="1433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4200" b="1" dirty="0"/>
          </a:p>
        </p:txBody>
      </p:sp>
      <p:grpSp>
        <p:nvGrpSpPr>
          <p:cNvPr id="16" name="Grupo 15"/>
          <p:cNvGrpSpPr/>
          <p:nvPr/>
        </p:nvGrpSpPr>
        <p:grpSpPr>
          <a:xfrm>
            <a:off x="2818200" y="2895364"/>
            <a:ext cx="7176032" cy="1821777"/>
            <a:chOff x="797424" y="2389149"/>
            <a:chExt cx="7176032" cy="1821777"/>
          </a:xfrm>
        </p:grpSpPr>
        <p:sp>
          <p:nvSpPr>
            <p:cNvPr id="11" name="CuadroTexto 10"/>
            <p:cNvSpPr txBox="1"/>
            <p:nvPr/>
          </p:nvSpPr>
          <p:spPr>
            <a:xfrm>
              <a:off x="797424" y="2389150"/>
              <a:ext cx="3399189" cy="1821776"/>
            </a:xfrm>
            <a:prstGeom prst="rect">
              <a:avLst/>
            </a:prstGeom>
            <a:solidFill>
              <a:srgbClr val="F7D118">
                <a:alpha val="30000"/>
              </a:srgbClr>
            </a:solidFill>
            <a:ln w="19050">
              <a:solidFill>
                <a:srgbClr val="F7D118"/>
              </a:solidFill>
            </a:ln>
          </p:spPr>
          <p:txBody>
            <a:bodyPr vert="horz" lIns="72000" tIns="72000" rIns="72000" bIns="72000" rtlCol="0">
              <a:normAutofit/>
            </a:bodyPr>
            <a:lstStyle>
              <a:defPPr>
                <a:defRPr lang="en-US"/>
              </a:defPPr>
              <a:lvl1pPr indent="0" algn="ctr" defTabSz="914400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None/>
                <a:tabLst>
                  <a:tab pos="6642100" algn="l"/>
                </a:tabLst>
                <a:defRPr sz="20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  <a:lvl2pPr marL="384048" indent="-18288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2pPr>
              <a:lvl3pPr marL="566928" indent="-18288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3pPr>
              <a:lvl4pPr marL="749808" indent="-18288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4pPr>
              <a:lvl5pPr marL="932688" indent="-18288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5pPr>
              <a:lvl6pPr marL="1100000" indent="-22860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6pPr>
              <a:lvl7pPr marL="1300000" indent="-22860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7pPr>
              <a:lvl8pPr marL="1500000" indent="-22860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8pPr>
              <a:lvl9pPr marL="1700000" indent="-22860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9pPr>
            </a:lstStyle>
            <a:p>
              <a:br>
                <a:rPr lang="es-ES" sz="1700" b="1" dirty="0">
                  <a:solidFill>
                    <a:schemeClr val="tx1"/>
                  </a:solidFill>
                </a:rPr>
              </a:br>
              <a:r>
                <a:rPr lang="es-ES" sz="2400" b="1" dirty="0">
                  <a:solidFill>
                    <a:schemeClr val="tx1"/>
                  </a:solidFill>
                </a:rPr>
                <a:t>Acceso</a:t>
              </a:r>
              <a:r>
                <a:rPr lang="es-ES" sz="2200" b="1" dirty="0">
                  <a:solidFill>
                    <a:schemeClr val="tx1"/>
                  </a:solidFill>
                </a:rPr>
                <a:t> </a:t>
              </a:r>
              <a:r>
                <a:rPr lang="es-ES" sz="2200" dirty="0">
                  <a:solidFill>
                    <a:schemeClr val="tx1"/>
                  </a:solidFill>
                </a:rPr>
                <a:t>a los Recursos Genéticos y Conocimientos Tradicionales asociados a los recursos genéticos</a:t>
              </a: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4389617" y="2389149"/>
              <a:ext cx="3583839" cy="1821777"/>
            </a:xfrm>
            <a:prstGeom prst="rect">
              <a:avLst/>
            </a:prstGeom>
            <a:solidFill>
              <a:srgbClr val="F7D118">
                <a:alpha val="30000"/>
              </a:srgbClr>
            </a:solidFill>
            <a:ln w="19050">
              <a:solidFill>
                <a:srgbClr val="F7D118"/>
              </a:solidFill>
            </a:ln>
          </p:spPr>
          <p:txBody>
            <a:bodyPr vert="horz" lIns="72000" tIns="252000" rIns="72000" bIns="72000" rtlCol="0">
              <a:normAutofit lnSpcReduction="10000"/>
            </a:bodyPr>
            <a:lstStyle>
              <a:defPPr>
                <a:defRPr lang="en-US"/>
              </a:defPPr>
              <a:lvl1pPr indent="0" algn="ctr" defTabSz="914400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None/>
                <a:tabLst>
                  <a:tab pos="6642100" algn="l"/>
                </a:tabLst>
                <a:defRPr sz="20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  <a:lvl2pPr marL="384048" indent="-18288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2pPr>
              <a:lvl3pPr marL="566928" indent="-18288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3pPr>
              <a:lvl4pPr marL="749808" indent="-18288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4pPr>
              <a:lvl5pPr marL="932688" indent="-18288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5pPr>
              <a:lvl6pPr marL="1100000" indent="-22860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6pPr>
              <a:lvl7pPr marL="1300000" indent="-22860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7pPr>
              <a:lvl8pPr marL="1500000" indent="-22860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8pPr>
              <a:lvl9pPr marL="1700000" indent="-22860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9pPr>
            </a:lstStyle>
            <a:p>
              <a:r>
                <a:rPr lang="es-ES" sz="2400" b="1" dirty="0">
                  <a:solidFill>
                    <a:schemeClr val="tx1"/>
                  </a:solidFill>
                </a:rPr>
                <a:t>Cumplimiento</a:t>
              </a:r>
              <a:r>
                <a:rPr lang="es-ES" sz="2200" b="1" dirty="0">
                  <a:solidFill>
                    <a:schemeClr val="tx1"/>
                  </a:solidFill>
                </a:rPr>
                <a:t> </a:t>
              </a:r>
              <a:r>
                <a:rPr lang="es-ES" sz="2200" dirty="0">
                  <a:solidFill>
                    <a:schemeClr val="tx1"/>
                  </a:solidFill>
                </a:rPr>
                <a:t>de la legislación o requisitos reglamentarios nacionales sobre acceso y participación en los beneficios</a:t>
              </a:r>
            </a:p>
            <a:p>
              <a:endParaRPr lang="es-E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1524001" y="-11615"/>
            <a:ext cx="1008872" cy="6869615"/>
            <a:chOff x="1" y="-11615"/>
            <a:chExt cx="1008872" cy="6869615"/>
          </a:xfrm>
        </p:grpSpPr>
        <p:sp>
          <p:nvSpPr>
            <p:cNvPr id="24" name="Proceso 23"/>
            <p:cNvSpPr/>
            <p:nvPr/>
          </p:nvSpPr>
          <p:spPr>
            <a:xfrm>
              <a:off x="1" y="0"/>
              <a:ext cx="778990" cy="6858000"/>
            </a:xfrm>
            <a:prstGeom prst="flowChartProcess">
              <a:avLst/>
            </a:prstGeom>
            <a:solidFill>
              <a:srgbClr val="598595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Proceso 24"/>
            <p:cNvSpPr/>
            <p:nvPr/>
          </p:nvSpPr>
          <p:spPr>
            <a:xfrm>
              <a:off x="96252" y="0"/>
              <a:ext cx="45719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Proceso 25"/>
            <p:cNvSpPr/>
            <p:nvPr/>
          </p:nvSpPr>
          <p:spPr>
            <a:xfrm flipH="1">
              <a:off x="756130" y="0"/>
              <a:ext cx="252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" name="Proceso 26"/>
            <p:cNvSpPr/>
            <p:nvPr/>
          </p:nvSpPr>
          <p:spPr>
            <a:xfrm>
              <a:off x="839512" y="0"/>
              <a:ext cx="73857" cy="6858000"/>
            </a:xfrm>
            <a:prstGeom prst="flowChartProcess">
              <a:avLst/>
            </a:prstGeom>
            <a:solidFill>
              <a:srgbClr val="59859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Proceso 27"/>
            <p:cNvSpPr/>
            <p:nvPr/>
          </p:nvSpPr>
          <p:spPr>
            <a:xfrm flipH="1">
              <a:off x="994473" y="-11615"/>
              <a:ext cx="144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3" name="Título 1"/>
          <p:cNvSpPr txBox="1">
            <a:spLocks/>
          </p:cNvSpPr>
          <p:nvPr/>
        </p:nvSpPr>
        <p:spPr>
          <a:xfrm>
            <a:off x="2443997" y="265123"/>
            <a:ext cx="6382847" cy="1433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4200" b="1" dirty="0"/>
          </a:p>
        </p:txBody>
      </p:sp>
      <p:sp>
        <p:nvSpPr>
          <p:cNvPr id="34" name="Título 1"/>
          <p:cNvSpPr>
            <a:spLocks noGrp="1"/>
          </p:cNvSpPr>
          <p:nvPr>
            <p:ph type="title"/>
          </p:nvPr>
        </p:nvSpPr>
        <p:spPr>
          <a:xfrm>
            <a:off x="3178973" y="448182"/>
            <a:ext cx="5887204" cy="746491"/>
          </a:xfrm>
        </p:spPr>
        <p:txBody>
          <a:bodyPr>
            <a:noAutofit/>
          </a:bodyPr>
          <a:lstStyle/>
          <a:p>
            <a:r>
              <a:rPr lang="es-ES" b="1" dirty="0">
                <a:solidFill>
                  <a:srgbClr val="3D5D7B"/>
                </a:solidFill>
              </a:rPr>
              <a:t>Protocolo de  Nagoya</a:t>
            </a:r>
          </a:p>
        </p:txBody>
      </p:sp>
      <p:sp>
        <p:nvSpPr>
          <p:cNvPr id="35" name="Título 1"/>
          <p:cNvSpPr txBox="1">
            <a:spLocks/>
          </p:cNvSpPr>
          <p:nvPr/>
        </p:nvSpPr>
        <p:spPr>
          <a:xfrm>
            <a:off x="2443997" y="265123"/>
            <a:ext cx="6382847" cy="1433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4200" b="1" dirty="0"/>
          </a:p>
        </p:txBody>
      </p:sp>
      <p:sp>
        <p:nvSpPr>
          <p:cNvPr id="36" name="CuadroTexto 35"/>
          <p:cNvSpPr txBox="1"/>
          <p:nvPr/>
        </p:nvSpPr>
        <p:spPr>
          <a:xfrm>
            <a:off x="3207925" y="1045089"/>
            <a:ext cx="7219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rgbClr val="3D5D7B"/>
                </a:solidFill>
              </a:rPr>
              <a:t>sobre acceso a los recursos genéticos y participación justa y equitativa en los beneficios que se deriven de su utilización</a:t>
            </a:r>
          </a:p>
        </p:txBody>
      </p:sp>
      <p:pic>
        <p:nvPicPr>
          <p:cNvPr id="37" name="Picture 4" descr="Resultado de imagen de biological diversity conventio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222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8322" y="257322"/>
            <a:ext cx="1494048" cy="14940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upo 28"/>
          <p:cNvGrpSpPr/>
          <p:nvPr/>
        </p:nvGrpSpPr>
        <p:grpSpPr>
          <a:xfrm>
            <a:off x="6901983" y="6200857"/>
            <a:ext cx="3495568" cy="533399"/>
            <a:chOff x="5608396" y="6104605"/>
            <a:chExt cx="3270677" cy="533399"/>
          </a:xfrm>
        </p:grpSpPr>
        <p:pic>
          <p:nvPicPr>
            <p:cNvPr id="42" name="Imagen 41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2328" y="6104605"/>
              <a:ext cx="1046745" cy="533399"/>
            </a:xfrm>
            <a:prstGeom prst="rect">
              <a:avLst/>
            </a:prstGeom>
          </p:spPr>
        </p:pic>
        <p:pic>
          <p:nvPicPr>
            <p:cNvPr id="39" name="Imagen 3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8396" y="6134155"/>
              <a:ext cx="2045532" cy="503849"/>
            </a:xfrm>
            <a:prstGeom prst="rect">
              <a:avLst/>
            </a:prstGeom>
          </p:spPr>
        </p:pic>
      </p:grpSp>
      <p:sp>
        <p:nvSpPr>
          <p:cNvPr id="22" name="CuadroTexto 21"/>
          <p:cNvSpPr txBox="1"/>
          <p:nvPr/>
        </p:nvSpPr>
        <p:spPr>
          <a:xfrm>
            <a:off x="2532874" y="6343831"/>
            <a:ext cx="3279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0750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2443997" y="265123"/>
            <a:ext cx="6382847" cy="1433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4200" b="1" dirty="0"/>
          </a:p>
        </p:txBody>
      </p:sp>
      <p:grpSp>
        <p:nvGrpSpPr>
          <p:cNvPr id="23" name="Grupo 22"/>
          <p:cNvGrpSpPr/>
          <p:nvPr/>
        </p:nvGrpSpPr>
        <p:grpSpPr>
          <a:xfrm>
            <a:off x="1524001" y="-11615"/>
            <a:ext cx="1008872" cy="6869615"/>
            <a:chOff x="1" y="-11615"/>
            <a:chExt cx="1008872" cy="6869615"/>
          </a:xfrm>
        </p:grpSpPr>
        <p:sp>
          <p:nvSpPr>
            <p:cNvPr id="24" name="Proceso 23"/>
            <p:cNvSpPr/>
            <p:nvPr/>
          </p:nvSpPr>
          <p:spPr>
            <a:xfrm>
              <a:off x="1" y="0"/>
              <a:ext cx="778990" cy="6858000"/>
            </a:xfrm>
            <a:prstGeom prst="flowChartProcess">
              <a:avLst/>
            </a:prstGeom>
            <a:solidFill>
              <a:srgbClr val="598595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Proceso 24"/>
            <p:cNvSpPr/>
            <p:nvPr/>
          </p:nvSpPr>
          <p:spPr>
            <a:xfrm>
              <a:off x="96252" y="0"/>
              <a:ext cx="45719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Proceso 25"/>
            <p:cNvSpPr/>
            <p:nvPr/>
          </p:nvSpPr>
          <p:spPr>
            <a:xfrm flipH="1">
              <a:off x="756130" y="0"/>
              <a:ext cx="252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" name="Proceso 26"/>
            <p:cNvSpPr/>
            <p:nvPr/>
          </p:nvSpPr>
          <p:spPr>
            <a:xfrm>
              <a:off x="839512" y="0"/>
              <a:ext cx="73857" cy="6858000"/>
            </a:xfrm>
            <a:prstGeom prst="flowChartProcess">
              <a:avLst/>
            </a:prstGeom>
            <a:solidFill>
              <a:srgbClr val="59859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Proceso 27"/>
            <p:cNvSpPr/>
            <p:nvPr/>
          </p:nvSpPr>
          <p:spPr>
            <a:xfrm flipH="1">
              <a:off x="994473" y="-11615"/>
              <a:ext cx="144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3" name="Título 1"/>
          <p:cNvSpPr txBox="1">
            <a:spLocks/>
          </p:cNvSpPr>
          <p:nvPr/>
        </p:nvSpPr>
        <p:spPr>
          <a:xfrm>
            <a:off x="2443997" y="265123"/>
            <a:ext cx="6382847" cy="1433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4200" b="1" dirty="0"/>
          </a:p>
        </p:txBody>
      </p:sp>
      <p:sp>
        <p:nvSpPr>
          <p:cNvPr id="34" name="Título 1"/>
          <p:cNvSpPr>
            <a:spLocks noGrp="1"/>
          </p:cNvSpPr>
          <p:nvPr>
            <p:ph type="title"/>
          </p:nvPr>
        </p:nvSpPr>
        <p:spPr>
          <a:xfrm>
            <a:off x="3178973" y="448182"/>
            <a:ext cx="5887204" cy="746491"/>
          </a:xfrm>
        </p:spPr>
        <p:txBody>
          <a:bodyPr>
            <a:noAutofit/>
          </a:bodyPr>
          <a:lstStyle/>
          <a:p>
            <a:r>
              <a:rPr lang="es-ES" b="1" dirty="0">
                <a:solidFill>
                  <a:srgbClr val="3D5D7B"/>
                </a:solidFill>
              </a:rPr>
              <a:t>Protocolo de  Nagoya</a:t>
            </a:r>
          </a:p>
        </p:txBody>
      </p:sp>
      <p:sp>
        <p:nvSpPr>
          <p:cNvPr id="35" name="Título 1"/>
          <p:cNvSpPr txBox="1">
            <a:spLocks/>
          </p:cNvSpPr>
          <p:nvPr/>
        </p:nvSpPr>
        <p:spPr>
          <a:xfrm>
            <a:off x="2443997" y="265123"/>
            <a:ext cx="6382847" cy="1433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4200" b="1" dirty="0"/>
          </a:p>
        </p:txBody>
      </p:sp>
      <p:sp>
        <p:nvSpPr>
          <p:cNvPr id="36" name="CuadroTexto 35"/>
          <p:cNvSpPr txBox="1"/>
          <p:nvPr/>
        </p:nvSpPr>
        <p:spPr>
          <a:xfrm>
            <a:off x="3207925" y="1045089"/>
            <a:ext cx="7219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rgbClr val="3D5D7B"/>
                </a:solidFill>
              </a:rPr>
              <a:t>sobre acceso a los recursos genéticos y participación justa y equitativa en los beneficios que se deriven de su utilización</a:t>
            </a:r>
          </a:p>
        </p:txBody>
      </p:sp>
      <p:pic>
        <p:nvPicPr>
          <p:cNvPr id="37" name="Picture 4" descr="Resultado de imagen de biological diversity conventio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222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8322" y="257322"/>
            <a:ext cx="1494048" cy="14940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o 5"/>
          <p:cNvGrpSpPr/>
          <p:nvPr/>
        </p:nvGrpSpPr>
        <p:grpSpPr>
          <a:xfrm>
            <a:off x="3127693" y="2020090"/>
            <a:ext cx="6776299" cy="3483873"/>
            <a:chOff x="1603692" y="2020089"/>
            <a:chExt cx="6776299" cy="3483873"/>
          </a:xfrm>
        </p:grpSpPr>
        <p:sp>
          <p:nvSpPr>
            <p:cNvPr id="4" name="Rectángulo 3"/>
            <p:cNvSpPr/>
            <p:nvPr/>
          </p:nvSpPr>
          <p:spPr>
            <a:xfrm>
              <a:off x="1603692" y="3811191"/>
              <a:ext cx="6776299" cy="1692771"/>
            </a:xfrm>
            <a:prstGeom prst="rect">
              <a:avLst/>
            </a:prstGeom>
            <a:solidFill>
              <a:srgbClr val="598595">
                <a:alpha val="34000"/>
              </a:srgbClr>
            </a:solidFill>
            <a:ln>
              <a:solidFill>
                <a:srgbClr val="598595">
                  <a:alpha val="34000"/>
                </a:srgbClr>
              </a:solidFill>
            </a:ln>
          </p:spPr>
          <p:txBody>
            <a:bodyPr wrap="square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s-ES" dirty="0"/>
                <a:t>En el ejercicio de los derechos soberanos sobre los recursos naturales, y sujeto a la legislación o los requisitos reglamentarios nacionales:</a:t>
              </a:r>
            </a:p>
            <a:p>
              <a:pPr marL="722313" indent="-285750" algn="just">
                <a:spcBef>
                  <a:spcPts val="600"/>
                </a:spcBef>
                <a:buFont typeface="Wingdings" panose="05000000000000000000" pitchFamily="2" charset="2"/>
                <a:buChar char="ü"/>
              </a:pPr>
              <a:r>
                <a:rPr lang="es-ES" sz="1600" dirty="0"/>
                <a:t>consentimiento fundamentado previo</a:t>
              </a:r>
            </a:p>
            <a:p>
              <a:pPr marL="722313" indent="-285750" algn="just">
                <a:spcBef>
                  <a:spcPts val="600"/>
                </a:spcBef>
                <a:buFont typeface="Wingdings" panose="05000000000000000000" pitchFamily="2" charset="2"/>
                <a:buChar char="ü"/>
              </a:pPr>
              <a:r>
                <a:rPr lang="es-ES" sz="1600" dirty="0"/>
                <a:t>condiciones mutuamente acordadas</a:t>
              </a:r>
            </a:p>
            <a:p>
              <a:pPr marL="722313" indent="-285750" algn="just">
                <a:spcBef>
                  <a:spcPts val="600"/>
                </a:spcBef>
                <a:buFont typeface="Wingdings" panose="05000000000000000000" pitchFamily="2" charset="2"/>
                <a:buChar char="ü"/>
              </a:pPr>
              <a:r>
                <a:rPr lang="es-ES" sz="1600" dirty="0"/>
                <a:t>autorización de acceso</a:t>
              </a:r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2088356" y="2020089"/>
              <a:ext cx="5806970" cy="1084058"/>
            </a:xfrm>
            <a:prstGeom prst="rect">
              <a:avLst/>
            </a:prstGeom>
            <a:solidFill>
              <a:srgbClr val="F7D118">
                <a:alpha val="30000"/>
              </a:srgbClr>
            </a:solidFill>
            <a:ln w="19050">
              <a:noFill/>
            </a:ln>
          </p:spPr>
          <p:txBody>
            <a:bodyPr vert="horz" lIns="72000" tIns="72000" rIns="72000" bIns="72000" rtlCol="0">
              <a:noAutofit/>
            </a:bodyPr>
            <a:lstStyle>
              <a:defPPr>
                <a:defRPr lang="en-US"/>
              </a:defPPr>
              <a:lvl1pPr indent="0" algn="ctr" defTabSz="914400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None/>
                <a:tabLst>
                  <a:tab pos="6642100" algn="l"/>
                </a:tabLst>
                <a:defRPr sz="20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  <a:lvl2pPr marL="384048" indent="-18288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2pPr>
              <a:lvl3pPr marL="566928" indent="-18288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3pPr>
              <a:lvl4pPr marL="749808" indent="-18288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4pPr>
              <a:lvl5pPr marL="932688" indent="-18288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5pPr>
              <a:lvl6pPr marL="1100000" indent="-22860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6pPr>
              <a:lvl7pPr marL="1300000" indent="-22860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7pPr>
              <a:lvl8pPr marL="1500000" indent="-22860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8pPr>
              <a:lvl9pPr marL="1700000" indent="-22860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9pPr>
            </a:lstStyle>
            <a:p>
              <a:r>
                <a:rPr lang="es-ES" sz="2400" b="1" dirty="0">
                  <a:solidFill>
                    <a:schemeClr val="tx1"/>
                  </a:solidFill>
                </a:rPr>
                <a:t>Acceso</a:t>
              </a:r>
              <a:br>
                <a:rPr lang="es-ES" b="1" dirty="0">
                  <a:solidFill>
                    <a:schemeClr val="tx1"/>
                  </a:solidFill>
                </a:rPr>
              </a:br>
              <a:r>
                <a:rPr lang="es-ES" dirty="0">
                  <a:solidFill>
                    <a:schemeClr val="tx1"/>
                  </a:solidFill>
                </a:rPr>
                <a:t>a los Recursos Genéticos y Conocimientos Tradicionales asociados a los recursos genéticos</a:t>
              </a:r>
            </a:p>
          </p:txBody>
        </p:sp>
        <p:sp>
          <p:nvSpPr>
            <p:cNvPr id="5" name="Flecha abajo 4"/>
            <p:cNvSpPr/>
            <p:nvPr/>
          </p:nvSpPr>
          <p:spPr>
            <a:xfrm>
              <a:off x="4391518" y="3019926"/>
              <a:ext cx="1200646" cy="789470"/>
            </a:xfrm>
            <a:prstGeom prst="downArrow">
              <a:avLst/>
            </a:prstGeom>
            <a:solidFill>
              <a:srgbClr val="FDF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6901983" y="6200857"/>
            <a:ext cx="3495568" cy="533399"/>
            <a:chOff x="5608396" y="6104605"/>
            <a:chExt cx="3270677" cy="533399"/>
          </a:xfrm>
        </p:grpSpPr>
        <p:pic>
          <p:nvPicPr>
            <p:cNvPr id="39" name="Imagen 38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2328" y="6104605"/>
              <a:ext cx="1046745" cy="533399"/>
            </a:xfrm>
            <a:prstGeom prst="rect">
              <a:avLst/>
            </a:prstGeom>
          </p:spPr>
        </p:pic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8396" y="6134155"/>
              <a:ext cx="2045532" cy="503849"/>
            </a:xfrm>
            <a:prstGeom prst="rect">
              <a:avLst/>
            </a:prstGeom>
          </p:spPr>
        </p:pic>
      </p:grpSp>
      <p:sp>
        <p:nvSpPr>
          <p:cNvPr id="40" name="CuadroTexto 39"/>
          <p:cNvSpPr txBox="1"/>
          <p:nvPr/>
        </p:nvSpPr>
        <p:spPr>
          <a:xfrm>
            <a:off x="2532874" y="6343831"/>
            <a:ext cx="3279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8054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2443997" y="265123"/>
            <a:ext cx="6382847" cy="1433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4200" b="1" dirty="0"/>
          </a:p>
        </p:txBody>
      </p:sp>
      <p:grpSp>
        <p:nvGrpSpPr>
          <p:cNvPr id="23" name="Grupo 22"/>
          <p:cNvGrpSpPr/>
          <p:nvPr/>
        </p:nvGrpSpPr>
        <p:grpSpPr>
          <a:xfrm>
            <a:off x="1524001" y="-11615"/>
            <a:ext cx="1008872" cy="6869615"/>
            <a:chOff x="1" y="-11615"/>
            <a:chExt cx="1008872" cy="6869615"/>
          </a:xfrm>
        </p:grpSpPr>
        <p:sp>
          <p:nvSpPr>
            <p:cNvPr id="24" name="Proceso 23"/>
            <p:cNvSpPr/>
            <p:nvPr/>
          </p:nvSpPr>
          <p:spPr>
            <a:xfrm>
              <a:off x="1" y="0"/>
              <a:ext cx="778990" cy="6858000"/>
            </a:xfrm>
            <a:prstGeom prst="flowChartProcess">
              <a:avLst/>
            </a:prstGeom>
            <a:solidFill>
              <a:srgbClr val="598595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Proceso 24"/>
            <p:cNvSpPr/>
            <p:nvPr/>
          </p:nvSpPr>
          <p:spPr>
            <a:xfrm>
              <a:off x="96252" y="0"/>
              <a:ext cx="45719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Proceso 25"/>
            <p:cNvSpPr/>
            <p:nvPr/>
          </p:nvSpPr>
          <p:spPr>
            <a:xfrm flipH="1">
              <a:off x="756130" y="0"/>
              <a:ext cx="252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" name="Proceso 26"/>
            <p:cNvSpPr/>
            <p:nvPr/>
          </p:nvSpPr>
          <p:spPr>
            <a:xfrm>
              <a:off x="839512" y="0"/>
              <a:ext cx="73857" cy="6858000"/>
            </a:xfrm>
            <a:prstGeom prst="flowChartProcess">
              <a:avLst/>
            </a:prstGeom>
            <a:solidFill>
              <a:srgbClr val="59859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Proceso 27"/>
            <p:cNvSpPr/>
            <p:nvPr/>
          </p:nvSpPr>
          <p:spPr>
            <a:xfrm flipH="1">
              <a:off x="994473" y="-11615"/>
              <a:ext cx="144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3" name="Título 1"/>
          <p:cNvSpPr txBox="1">
            <a:spLocks/>
          </p:cNvSpPr>
          <p:nvPr/>
        </p:nvSpPr>
        <p:spPr>
          <a:xfrm>
            <a:off x="2443997" y="265123"/>
            <a:ext cx="6382847" cy="1433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4200" b="1" dirty="0"/>
          </a:p>
        </p:txBody>
      </p:sp>
      <p:sp>
        <p:nvSpPr>
          <p:cNvPr id="34" name="Título 1"/>
          <p:cNvSpPr>
            <a:spLocks noGrp="1"/>
          </p:cNvSpPr>
          <p:nvPr>
            <p:ph type="title"/>
          </p:nvPr>
        </p:nvSpPr>
        <p:spPr>
          <a:xfrm>
            <a:off x="3178973" y="448182"/>
            <a:ext cx="5887204" cy="746491"/>
          </a:xfrm>
        </p:spPr>
        <p:txBody>
          <a:bodyPr>
            <a:noAutofit/>
          </a:bodyPr>
          <a:lstStyle/>
          <a:p>
            <a:r>
              <a:rPr lang="es-ES" b="1" dirty="0">
                <a:solidFill>
                  <a:srgbClr val="3D5D7B"/>
                </a:solidFill>
              </a:rPr>
              <a:t>Protocolo de  Nagoya</a:t>
            </a:r>
          </a:p>
        </p:txBody>
      </p:sp>
      <p:sp>
        <p:nvSpPr>
          <p:cNvPr id="35" name="Título 1"/>
          <p:cNvSpPr txBox="1">
            <a:spLocks/>
          </p:cNvSpPr>
          <p:nvPr/>
        </p:nvSpPr>
        <p:spPr>
          <a:xfrm>
            <a:off x="2443997" y="265123"/>
            <a:ext cx="6382847" cy="1433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4200" b="1" dirty="0"/>
          </a:p>
        </p:txBody>
      </p:sp>
      <p:sp>
        <p:nvSpPr>
          <p:cNvPr id="36" name="CuadroTexto 35"/>
          <p:cNvSpPr txBox="1"/>
          <p:nvPr/>
        </p:nvSpPr>
        <p:spPr>
          <a:xfrm>
            <a:off x="3207925" y="1045089"/>
            <a:ext cx="7219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rgbClr val="3D5D7B"/>
                </a:solidFill>
              </a:rPr>
              <a:t>sobre acceso a los recursos genéticos y participación justa y equitativa en los beneficios que se deriven de su utilización</a:t>
            </a:r>
          </a:p>
        </p:txBody>
      </p:sp>
      <p:pic>
        <p:nvPicPr>
          <p:cNvPr id="37" name="Picture 4" descr="Resultado de imagen de biological diversity conventio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222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8322" y="257322"/>
            <a:ext cx="1494048" cy="14940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2953247" y="3598766"/>
            <a:ext cx="6968803" cy="2477601"/>
          </a:xfrm>
          <a:prstGeom prst="rect">
            <a:avLst/>
          </a:prstGeom>
          <a:solidFill>
            <a:srgbClr val="598595">
              <a:alpha val="34000"/>
            </a:srgbClr>
          </a:solidFill>
          <a:ln>
            <a:solidFill>
              <a:srgbClr val="598595">
                <a:alpha val="34000"/>
              </a:srgbClr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ES" dirty="0"/>
              <a:t>Cada Parte adoptará medidas legislativas, administrativas o de política apropiadas, eficaces y proporcionales para asegurar que los recursos genéticos utilizados dentro de su jurisdicción hayan sido accedidos de conformidad con la normativa del país proveedor:</a:t>
            </a:r>
          </a:p>
          <a:p>
            <a:pPr marL="722313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s-ES" dirty="0"/>
              <a:t>Punto de control (al menos uno)</a:t>
            </a:r>
          </a:p>
          <a:p>
            <a:pPr marL="722313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s-ES" dirty="0"/>
              <a:t>Certificado de cumplimiento reconocido internacionalmente </a:t>
            </a:r>
            <a:r>
              <a:rPr lang="es-ES" sz="1500" dirty="0"/>
              <a:t>(autorización de acceso dada a conocer en el Centro de Intercambio de Información sobre Acceso y Participación en los Beneficios)</a:t>
            </a:r>
          </a:p>
        </p:txBody>
      </p:sp>
      <p:sp>
        <p:nvSpPr>
          <p:cNvPr id="5" name="Flecha abajo 4"/>
          <p:cNvSpPr/>
          <p:nvPr/>
        </p:nvSpPr>
        <p:spPr>
          <a:xfrm>
            <a:off x="5837324" y="2941150"/>
            <a:ext cx="1200646" cy="687766"/>
          </a:xfrm>
          <a:prstGeom prst="downArrow">
            <a:avLst/>
          </a:prstGeom>
          <a:solidFill>
            <a:srgbClr val="FDF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CuadroTexto 20"/>
          <p:cNvSpPr txBox="1"/>
          <p:nvPr/>
        </p:nvSpPr>
        <p:spPr>
          <a:xfrm>
            <a:off x="3385375" y="1926779"/>
            <a:ext cx="6112932" cy="1009233"/>
          </a:xfrm>
          <a:prstGeom prst="rect">
            <a:avLst/>
          </a:prstGeom>
          <a:solidFill>
            <a:srgbClr val="F7D118">
              <a:alpha val="30000"/>
            </a:srgbClr>
          </a:solidFill>
          <a:ln w="19050">
            <a:noFill/>
          </a:ln>
        </p:spPr>
        <p:txBody>
          <a:bodyPr vert="horz" lIns="72000" tIns="252000" rIns="72000" bIns="72000" rtlCol="0">
            <a:normAutofit fontScale="85000" lnSpcReduction="20000"/>
          </a:bodyPr>
          <a:lstStyle>
            <a:defPPr>
              <a:defRPr lang="en-US"/>
            </a:defPPr>
            <a:lvl1pPr indent="0" algn="ctr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tabLst>
                <a:tab pos="6642100" algn="l"/>
              </a:tabLst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s-ES" sz="2600" b="1" dirty="0">
                <a:solidFill>
                  <a:schemeClr val="tx1"/>
                </a:solidFill>
              </a:rPr>
              <a:t>Cumplimiento</a:t>
            </a:r>
            <a:br>
              <a:rPr lang="es-ES" sz="2200" b="1" dirty="0">
                <a:solidFill>
                  <a:schemeClr val="tx1"/>
                </a:solidFill>
              </a:rPr>
            </a:br>
            <a:r>
              <a:rPr lang="es-ES" sz="2200" dirty="0">
                <a:solidFill>
                  <a:schemeClr val="tx1"/>
                </a:solidFill>
              </a:rPr>
              <a:t>de la legislación o requisitos reglamentarios nacionales sobre acceso y participación en los beneficios</a:t>
            </a:r>
          </a:p>
          <a:p>
            <a:endParaRPr lang="es-ES" sz="1400" dirty="0">
              <a:solidFill>
                <a:schemeClr val="tx1"/>
              </a:solidFill>
            </a:endParaRPr>
          </a:p>
        </p:txBody>
      </p:sp>
      <p:grpSp>
        <p:nvGrpSpPr>
          <p:cNvPr id="22" name="Grupo 21"/>
          <p:cNvGrpSpPr/>
          <p:nvPr/>
        </p:nvGrpSpPr>
        <p:grpSpPr>
          <a:xfrm>
            <a:off x="6901983" y="6200857"/>
            <a:ext cx="3495568" cy="533399"/>
            <a:chOff x="5608396" y="6104605"/>
            <a:chExt cx="3270677" cy="533399"/>
          </a:xfrm>
        </p:grpSpPr>
        <p:pic>
          <p:nvPicPr>
            <p:cNvPr id="42" name="Imagen 41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2328" y="6104605"/>
              <a:ext cx="1046745" cy="533399"/>
            </a:xfrm>
            <a:prstGeom prst="rect">
              <a:avLst/>
            </a:prstGeom>
          </p:spPr>
        </p:pic>
        <p:pic>
          <p:nvPicPr>
            <p:cNvPr id="39" name="Imagen 3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8396" y="6134155"/>
              <a:ext cx="2045532" cy="5038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9095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o 25"/>
          <p:cNvGrpSpPr/>
          <p:nvPr/>
        </p:nvGrpSpPr>
        <p:grpSpPr>
          <a:xfrm>
            <a:off x="2818200" y="2895364"/>
            <a:ext cx="7176032" cy="1821777"/>
            <a:chOff x="797424" y="2389149"/>
            <a:chExt cx="7176032" cy="1821777"/>
          </a:xfrm>
        </p:grpSpPr>
        <p:sp>
          <p:nvSpPr>
            <p:cNvPr id="27" name="CuadroTexto 26"/>
            <p:cNvSpPr txBox="1"/>
            <p:nvPr/>
          </p:nvSpPr>
          <p:spPr>
            <a:xfrm>
              <a:off x="797424" y="2389150"/>
              <a:ext cx="3399189" cy="1821776"/>
            </a:xfrm>
            <a:prstGeom prst="rect">
              <a:avLst/>
            </a:prstGeom>
            <a:solidFill>
              <a:srgbClr val="F7D118">
                <a:alpha val="30000"/>
              </a:srgbClr>
            </a:solidFill>
            <a:ln w="19050">
              <a:solidFill>
                <a:srgbClr val="F7D118"/>
              </a:solidFill>
            </a:ln>
          </p:spPr>
          <p:txBody>
            <a:bodyPr vert="horz" lIns="72000" tIns="72000" rIns="72000" bIns="72000" rtlCol="0">
              <a:normAutofit/>
            </a:bodyPr>
            <a:lstStyle>
              <a:defPPr>
                <a:defRPr lang="en-US"/>
              </a:defPPr>
              <a:lvl1pPr indent="0" algn="ctr" defTabSz="914400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None/>
                <a:tabLst>
                  <a:tab pos="6642100" algn="l"/>
                </a:tabLst>
                <a:defRPr sz="20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  <a:lvl2pPr marL="384048" indent="-18288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2pPr>
              <a:lvl3pPr marL="566928" indent="-18288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3pPr>
              <a:lvl4pPr marL="749808" indent="-18288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4pPr>
              <a:lvl5pPr marL="932688" indent="-18288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5pPr>
              <a:lvl6pPr marL="1100000" indent="-22860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6pPr>
              <a:lvl7pPr marL="1300000" indent="-22860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7pPr>
              <a:lvl8pPr marL="1500000" indent="-22860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8pPr>
              <a:lvl9pPr marL="1700000" indent="-22860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9pPr>
            </a:lstStyle>
            <a:p>
              <a:br>
                <a:rPr lang="es-ES" sz="1700" b="1" dirty="0">
                  <a:solidFill>
                    <a:schemeClr val="tx1"/>
                  </a:solidFill>
                </a:rPr>
              </a:br>
              <a:r>
                <a:rPr lang="es-ES" sz="2400" b="1" dirty="0">
                  <a:solidFill>
                    <a:schemeClr val="tx1"/>
                  </a:solidFill>
                </a:rPr>
                <a:t>Acceso</a:t>
              </a:r>
              <a:r>
                <a:rPr lang="es-ES" sz="2200" b="1" dirty="0">
                  <a:solidFill>
                    <a:schemeClr val="tx1"/>
                  </a:solidFill>
                </a:rPr>
                <a:t> </a:t>
              </a:r>
              <a:r>
                <a:rPr lang="es-ES" sz="2200" dirty="0">
                  <a:solidFill>
                    <a:schemeClr val="tx1"/>
                  </a:solidFill>
                </a:rPr>
                <a:t>a los Recursos Genéticos y Conocimientos Tradicionales asociados a los recursos genéticos</a:t>
              </a:r>
            </a:p>
          </p:txBody>
        </p:sp>
        <p:sp>
          <p:nvSpPr>
            <p:cNvPr id="28" name="CuadroTexto 27"/>
            <p:cNvSpPr txBox="1"/>
            <p:nvPr/>
          </p:nvSpPr>
          <p:spPr>
            <a:xfrm>
              <a:off x="4389617" y="2389149"/>
              <a:ext cx="3583839" cy="1821777"/>
            </a:xfrm>
            <a:prstGeom prst="rect">
              <a:avLst/>
            </a:prstGeom>
            <a:solidFill>
              <a:srgbClr val="F7D118">
                <a:alpha val="30000"/>
              </a:srgbClr>
            </a:solidFill>
            <a:ln w="19050">
              <a:solidFill>
                <a:srgbClr val="F7D118"/>
              </a:solidFill>
            </a:ln>
          </p:spPr>
          <p:txBody>
            <a:bodyPr vert="horz" lIns="72000" tIns="252000" rIns="72000" bIns="72000" rtlCol="0">
              <a:normAutofit lnSpcReduction="10000"/>
            </a:bodyPr>
            <a:lstStyle>
              <a:defPPr>
                <a:defRPr lang="en-US"/>
              </a:defPPr>
              <a:lvl1pPr indent="0" algn="ctr" defTabSz="914400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None/>
                <a:tabLst>
                  <a:tab pos="6642100" algn="l"/>
                </a:tabLst>
                <a:defRPr sz="20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  <a:lvl2pPr marL="384048" indent="-18288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2pPr>
              <a:lvl3pPr marL="566928" indent="-18288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3pPr>
              <a:lvl4pPr marL="749808" indent="-18288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4pPr>
              <a:lvl5pPr marL="932688" indent="-18288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5pPr>
              <a:lvl6pPr marL="1100000" indent="-22860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6pPr>
              <a:lvl7pPr marL="1300000" indent="-22860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7pPr>
              <a:lvl8pPr marL="1500000" indent="-22860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8pPr>
              <a:lvl9pPr marL="1700000" indent="-22860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9pPr>
            </a:lstStyle>
            <a:p>
              <a:r>
                <a:rPr lang="es-ES" sz="2400" b="1" dirty="0">
                  <a:solidFill>
                    <a:schemeClr val="tx1"/>
                  </a:solidFill>
                </a:rPr>
                <a:t>Cumplimiento</a:t>
              </a:r>
              <a:r>
                <a:rPr lang="es-ES" sz="2200" b="1" dirty="0">
                  <a:solidFill>
                    <a:schemeClr val="tx1"/>
                  </a:solidFill>
                </a:rPr>
                <a:t> </a:t>
              </a:r>
              <a:r>
                <a:rPr lang="es-ES" sz="2200" dirty="0">
                  <a:solidFill>
                    <a:schemeClr val="tx1"/>
                  </a:solidFill>
                </a:rPr>
                <a:t>de la legislación o requisitos reglamentarios nacionales sobre acceso y participación en los beneficios</a:t>
              </a:r>
            </a:p>
            <a:p>
              <a:endParaRPr lang="es-E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Multiplicar 4"/>
          <p:cNvSpPr/>
          <p:nvPr/>
        </p:nvSpPr>
        <p:spPr>
          <a:xfrm>
            <a:off x="2437369" y="1625705"/>
            <a:ext cx="4449842" cy="4202492"/>
          </a:xfrm>
          <a:prstGeom prst="mathMultiply">
            <a:avLst>
              <a:gd name="adj1" fmla="val 2719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0" name="Grupo 9"/>
          <p:cNvGrpSpPr/>
          <p:nvPr/>
        </p:nvGrpSpPr>
        <p:grpSpPr>
          <a:xfrm>
            <a:off x="1524001" y="-11615"/>
            <a:ext cx="1008872" cy="6869615"/>
            <a:chOff x="1" y="-11615"/>
            <a:chExt cx="1008872" cy="6869615"/>
          </a:xfrm>
        </p:grpSpPr>
        <p:sp>
          <p:nvSpPr>
            <p:cNvPr id="11" name="Proceso 10"/>
            <p:cNvSpPr/>
            <p:nvPr/>
          </p:nvSpPr>
          <p:spPr>
            <a:xfrm>
              <a:off x="1" y="0"/>
              <a:ext cx="778990" cy="6858000"/>
            </a:xfrm>
            <a:prstGeom prst="flowChartProcess">
              <a:avLst/>
            </a:prstGeom>
            <a:solidFill>
              <a:srgbClr val="598595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Proceso 11"/>
            <p:cNvSpPr/>
            <p:nvPr/>
          </p:nvSpPr>
          <p:spPr>
            <a:xfrm>
              <a:off x="96252" y="0"/>
              <a:ext cx="45719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Proceso 12"/>
            <p:cNvSpPr/>
            <p:nvPr/>
          </p:nvSpPr>
          <p:spPr>
            <a:xfrm flipH="1">
              <a:off x="756130" y="0"/>
              <a:ext cx="252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Proceso 16"/>
            <p:cNvSpPr/>
            <p:nvPr/>
          </p:nvSpPr>
          <p:spPr>
            <a:xfrm>
              <a:off x="839512" y="0"/>
              <a:ext cx="73857" cy="6858000"/>
            </a:xfrm>
            <a:prstGeom prst="flowChartProcess">
              <a:avLst/>
            </a:prstGeom>
            <a:solidFill>
              <a:srgbClr val="59859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Proceso 17"/>
            <p:cNvSpPr/>
            <p:nvPr/>
          </p:nvSpPr>
          <p:spPr>
            <a:xfrm flipH="1">
              <a:off x="994473" y="-11615"/>
              <a:ext cx="144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3" name="Título 1"/>
          <p:cNvSpPr>
            <a:spLocks noGrp="1"/>
          </p:cNvSpPr>
          <p:nvPr>
            <p:ph type="title"/>
          </p:nvPr>
        </p:nvSpPr>
        <p:spPr>
          <a:xfrm>
            <a:off x="3288674" y="564026"/>
            <a:ext cx="6116070" cy="746491"/>
          </a:xfrm>
        </p:spPr>
        <p:txBody>
          <a:bodyPr>
            <a:noAutofit/>
          </a:bodyPr>
          <a:lstStyle/>
          <a:p>
            <a:r>
              <a:rPr lang="es-ES" b="1" dirty="0">
                <a:solidFill>
                  <a:srgbClr val="3D5D7B"/>
                </a:solidFill>
              </a:rPr>
              <a:t>Normativa comunitaria</a:t>
            </a:r>
          </a:p>
        </p:txBody>
      </p:sp>
      <p:pic>
        <p:nvPicPr>
          <p:cNvPr id="24" name="Picture 2" descr="Botón de bandera de Unión Europea con el balón de fútbol y el mund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34" l="0" r="97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02018" y="429401"/>
            <a:ext cx="1186657" cy="11963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upo 18"/>
          <p:cNvGrpSpPr/>
          <p:nvPr/>
        </p:nvGrpSpPr>
        <p:grpSpPr>
          <a:xfrm>
            <a:off x="6901983" y="6200857"/>
            <a:ext cx="3495568" cy="533399"/>
            <a:chOff x="5608396" y="6104605"/>
            <a:chExt cx="3270677" cy="533399"/>
          </a:xfrm>
        </p:grpSpPr>
        <p:pic>
          <p:nvPicPr>
            <p:cNvPr id="33" name="Imagen 3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2328" y="6104605"/>
              <a:ext cx="1046745" cy="533399"/>
            </a:xfrm>
            <a:prstGeom prst="rect">
              <a:avLst/>
            </a:prstGeom>
          </p:spPr>
        </p:pic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8396" y="6134155"/>
              <a:ext cx="2045532" cy="503849"/>
            </a:xfrm>
            <a:prstGeom prst="rect">
              <a:avLst/>
            </a:prstGeom>
          </p:spPr>
        </p:pic>
      </p:grpSp>
      <p:sp>
        <p:nvSpPr>
          <p:cNvPr id="20" name="CuadroTexto 19"/>
          <p:cNvSpPr txBox="1"/>
          <p:nvPr/>
        </p:nvSpPr>
        <p:spPr>
          <a:xfrm>
            <a:off x="2532874" y="6343831"/>
            <a:ext cx="3279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6C52DAA-3F5A-1A07-49E2-DB5BDC616A57}"/>
              </a:ext>
            </a:extLst>
          </p:cNvPr>
          <p:cNvSpPr txBox="1"/>
          <p:nvPr/>
        </p:nvSpPr>
        <p:spPr>
          <a:xfrm>
            <a:off x="3155493" y="1310517"/>
            <a:ext cx="60979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Bef>
                <a:spcPts val="1800"/>
              </a:spcBef>
              <a:spcAft>
                <a:spcPts val="1200"/>
              </a:spcAft>
              <a:buNone/>
            </a:pPr>
            <a:r>
              <a:rPr lang="es-ES" sz="1800" b="1" dirty="0"/>
              <a:t>Reglamento 511/2014 </a:t>
            </a:r>
            <a:r>
              <a:rPr lang="es-ES" sz="1800" dirty="0"/>
              <a:t>del Parlamento Europeo y del Consejo, de 16 de abril de 2014, relativo a las medidas de cumplimiento de los usuarios del Protocolo de Nagoya sobre al acceso a los recursos genéticos y participación justa y equitativa en los beneficios que se deriven de su utilización en la Unión.</a:t>
            </a:r>
          </a:p>
        </p:txBody>
      </p:sp>
    </p:spTree>
    <p:extLst>
      <p:ext uri="{BB962C8B-B14F-4D97-AF65-F5344CB8AC3E}">
        <p14:creationId xmlns:p14="http://schemas.microsoft.com/office/powerpoint/2010/main" val="1356029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AD258-0FC5-0925-E0D1-3BD5EF97E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1C8DE80-0EBE-7010-8A52-7E2FE20816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" r="708"/>
          <a:stretch/>
        </p:blipFill>
        <p:spPr>
          <a:xfrm>
            <a:off x="-19051" y="0"/>
            <a:ext cx="12211051" cy="6234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CDEA1D-0233-AF70-74D2-1D84D6AD0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28" y="6312988"/>
            <a:ext cx="1092200" cy="203200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483EE10D-6E5A-94E9-F954-D542A4A0F225}"/>
              </a:ext>
            </a:extLst>
          </p:cNvPr>
          <p:cNvSpPr/>
          <p:nvPr/>
        </p:nvSpPr>
        <p:spPr>
          <a:xfrm>
            <a:off x="-44970" y="6026496"/>
            <a:ext cx="12211051" cy="801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17523C87-8CE9-CCCB-75DD-95E54D880B6B}"/>
              </a:ext>
            </a:extLst>
          </p:cNvPr>
          <p:cNvSpPr txBox="1"/>
          <p:nvPr/>
        </p:nvSpPr>
        <p:spPr>
          <a:xfrm>
            <a:off x="3988432" y="5422564"/>
            <a:ext cx="39088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E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haparral Pro" panose="02060503040505020203" pitchFamily="18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s-ES_tradnl" sz="1500" dirty="0">
              <a:solidFill>
                <a:schemeClr val="tx1">
                  <a:lumMod val="75000"/>
                  <a:lumOff val="25000"/>
                </a:schemeClr>
              </a:solidFill>
              <a:latin typeface="Chaparral Pro" panose="02060503040505020203" pitchFamily="18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r>
              <a:rPr lang="es-E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haparral Pro" panose="02060503040505020203" pitchFamily="18" charset="0"/>
                <a:ea typeface="Calibri Light" panose="020F0302020204030204" pitchFamily="34" charset="0"/>
                <a:cs typeface="Calibri Light" panose="020F0302020204030204" pitchFamily="34" charset="0"/>
              </a:rPr>
              <a:t>                                    </a:t>
            </a:r>
            <a:endParaRPr lang="es-ES_tradnl" sz="1500" dirty="0">
              <a:solidFill>
                <a:schemeClr val="tx1">
                  <a:lumMod val="75000"/>
                  <a:lumOff val="25000"/>
                </a:schemeClr>
              </a:solidFill>
              <a:latin typeface="Chaparral Pro" panose="02060503040505020203" pitchFamily="18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3" name="Google Shape;373;p49">
            <a:extLst>
              <a:ext uri="{FF2B5EF4-FFF2-40B4-BE49-F238E27FC236}">
                <a16:creationId xmlns:a16="http://schemas.microsoft.com/office/drawing/2014/main" id="{5F8973E7-2E93-F6E8-311D-407E82223AC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3889"/>
          <a:stretch/>
        </p:blipFill>
        <p:spPr>
          <a:xfrm>
            <a:off x="3511725" y="6034560"/>
            <a:ext cx="1504677" cy="790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373;p49">
            <a:extLst>
              <a:ext uri="{FF2B5EF4-FFF2-40B4-BE49-F238E27FC236}">
                <a16:creationId xmlns:a16="http://schemas.microsoft.com/office/drawing/2014/main" id="{15C8EA21-7B50-F555-5C6C-7572906CFDB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1865" r="34457"/>
          <a:stretch/>
        </p:blipFill>
        <p:spPr>
          <a:xfrm>
            <a:off x="5138358" y="6045546"/>
            <a:ext cx="1940742" cy="790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" descr="https://lh7-us.googleusercontent.com/slidesz/AGV_vUfFyUj-mb7GI0ZPeE6OkPLzhTRM6H6FH8B3niPWYOXyFNHgd8sudZHhyhOaM4X0JHYUQMa0ymVTapi9jSYQ5TEiYCmngmR8Loj3y27tu_bUVOJJf1T-ljyMgyu81ssk3BMRjckMYDKOR0rEpGfRq7gDDJSrwdQP778cMgPhp5FYJA=s2048?key=f70QzwAaBBH2VSIfDcb1cA">
            <a:extLst>
              <a:ext uri="{FF2B5EF4-FFF2-40B4-BE49-F238E27FC236}">
                <a16:creationId xmlns:a16="http://schemas.microsoft.com/office/drawing/2014/main" id="{77426B0C-9091-6309-5CB6-B6BE0DB3F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922" y="5999373"/>
            <a:ext cx="1604488" cy="82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E46FA4D-17BC-47EA-1DAB-1062EAB4C0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0809" y="6024013"/>
            <a:ext cx="1746194" cy="76680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31F598B-538E-B2DF-90FE-1D3377C4FB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7237" y="6236641"/>
            <a:ext cx="1979176" cy="528849"/>
          </a:xfrm>
          <a:prstGeom prst="rect">
            <a:avLst/>
          </a:prstGeom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id="{1C6ECE20-245A-8906-3388-3507BD44B340}"/>
              </a:ext>
            </a:extLst>
          </p:cNvPr>
          <p:cNvSpPr txBox="1"/>
          <p:nvPr/>
        </p:nvSpPr>
        <p:spPr>
          <a:xfrm>
            <a:off x="487030" y="601382"/>
            <a:ext cx="60841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ea typeface="STIX Two Math" panose="02020603050405020304" pitchFamily="18" charset="0"/>
                <a:cs typeface="STIX Two Math" panose="02020603050405020304" pitchFamily="18" charset="0"/>
              </a:rPr>
              <a:t>Legislación y Marcos Normativos</a:t>
            </a:r>
          </a:p>
          <a:p>
            <a:r>
              <a:rPr lang="es-ES" sz="28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ea typeface="STIX Two Math" panose="02020603050405020304" pitchFamily="18" charset="0"/>
                <a:cs typeface="STIX Two Math" panose="02020603050405020304" pitchFamily="18" charset="0"/>
              </a:rPr>
              <a:t>Índice de contenidos</a:t>
            </a: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D4FC9567-1490-29FC-4473-71607AA16F86}"/>
              </a:ext>
            </a:extLst>
          </p:cNvPr>
          <p:cNvSpPr txBox="1"/>
          <p:nvPr/>
        </p:nvSpPr>
        <p:spPr>
          <a:xfrm>
            <a:off x="487030" y="1649672"/>
            <a:ext cx="85457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  <a:ea typeface="STIX Two Math" panose="02020603050405020304" pitchFamily="18" charset="0"/>
              <a:cs typeface="STIX Two Math" panose="02020603050405020304" pitchFamily="18" charset="0"/>
            </a:endParaRPr>
          </a:p>
          <a:p>
            <a:endParaRPr lang="es-ES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  <a:ea typeface="STIX Two Math" panose="02020603050405020304" pitchFamily="18" charset="0"/>
              <a:cs typeface="STIX Two Math" panose="02020603050405020304" pitchFamily="18" charset="0"/>
            </a:endParaRPr>
          </a:p>
          <a:p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ea typeface="STIX Two Math" panose="02020603050405020304" pitchFamily="18" charset="0"/>
                <a:cs typeface="STIX Two Math" panose="02020603050405020304" pitchFamily="18" charset="0"/>
              </a:rPr>
              <a:t>I. Legislación y Marcos Normativos en materia de </a:t>
            </a: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ea typeface="STIX Two Math" panose="02020603050405020304" pitchFamily="18" charset="0"/>
                <a:cs typeface="STIX Two Math" panose="02020603050405020304" pitchFamily="18" charset="0"/>
              </a:rPr>
              <a:t>protección y conservación de la flora silvestre.</a:t>
            </a:r>
          </a:p>
          <a:p>
            <a:endParaRPr lang="es-ES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  <a:ea typeface="STIX Two Math" panose="02020603050405020304" pitchFamily="18" charset="0"/>
              <a:cs typeface="STIX Two Math" panose="02020603050405020304" pitchFamily="18" charset="0"/>
            </a:endParaRPr>
          </a:p>
          <a:p>
            <a:endParaRPr lang="es-ES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  <a:ea typeface="STIX Two Math" panose="02020603050405020304" pitchFamily="18" charset="0"/>
              <a:cs typeface="STIX Two Math" panose="02020603050405020304" pitchFamily="18" charset="0"/>
            </a:endParaRPr>
          </a:p>
          <a:p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ea typeface="STIX Two Math" panose="02020603050405020304" pitchFamily="18" charset="0"/>
                <a:cs typeface="STIX Two Math" panose="02020603050405020304" pitchFamily="18" charset="0"/>
              </a:rPr>
              <a:t>II. Legislación y Marcos Normativos en materia de </a:t>
            </a: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ea typeface="STIX Two Math" panose="02020603050405020304" pitchFamily="18" charset="0"/>
                <a:cs typeface="STIX Two Math" panose="02020603050405020304" pitchFamily="18" charset="0"/>
              </a:rPr>
              <a:t>acceso a recursos genéticos 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ea typeface="STIX Two Math" panose="02020603050405020304" pitchFamily="18" charset="0"/>
                <a:cs typeface="STIX Two Math" panose="02020603050405020304" pitchFamily="18" charset="0"/>
              </a:rPr>
              <a:t>y reparto de beneficios derivados de su utilización. </a:t>
            </a:r>
          </a:p>
          <a:p>
            <a:endParaRPr lang="es-ES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  <a:ea typeface="STIX Two Math" panose="02020603050405020304" pitchFamily="18" charset="0"/>
              <a:cs typeface="STIX Two Math" panose="02020603050405020304" pitchFamily="18" charset="0"/>
            </a:endParaRPr>
          </a:p>
          <a:p>
            <a:endParaRPr lang="es-ES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  <a:ea typeface="STIX Two Math" panose="02020603050405020304" pitchFamily="18" charset="0"/>
              <a:cs typeface="STIX Two Math" panose="02020603050405020304" pitchFamily="18" charset="0"/>
            </a:endParaRPr>
          </a:p>
          <a:p>
            <a:endParaRPr lang="es-ES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  <a:ea typeface="STIX Two Math" panose="02020603050405020304" pitchFamily="18" charset="0"/>
              <a:cs typeface="STIX Two Math" panose="02020603050405020304" pitchFamily="18" charset="0"/>
            </a:endParaRPr>
          </a:p>
          <a:p>
            <a:endParaRPr lang="es-ES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  <a:ea typeface="STIX Two Math" panose="02020603050405020304" pitchFamily="18" charset="0"/>
              <a:cs typeface="STIX Two Math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797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2736391" y="1941462"/>
            <a:ext cx="7594725" cy="3355878"/>
            <a:chOff x="1880760" y="2212618"/>
            <a:chExt cx="5146016" cy="2701067"/>
          </a:xfrm>
        </p:grpSpPr>
        <p:sp>
          <p:nvSpPr>
            <p:cNvPr id="10" name="CuadroTexto 9"/>
            <p:cNvSpPr txBox="1"/>
            <p:nvPr/>
          </p:nvSpPr>
          <p:spPr>
            <a:xfrm>
              <a:off x="1880916" y="2212618"/>
              <a:ext cx="5145860" cy="743167"/>
            </a:xfrm>
            <a:prstGeom prst="rect">
              <a:avLst/>
            </a:prstGeom>
            <a:noFill/>
            <a:ln w="25400">
              <a:solidFill>
                <a:srgbClr val="598595"/>
              </a:solidFill>
            </a:ln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600" dirty="0"/>
                <a:t>Ámbito de</a:t>
              </a:r>
              <a:r>
                <a:rPr lang="es-ES" sz="2800" dirty="0"/>
                <a:t> </a:t>
              </a:r>
              <a:r>
                <a:rPr lang="es-ES" sz="2600" dirty="0"/>
                <a:t>aplicación del Reglamento (UE) 511/2014 y el Reglamento de Ejecución (UE) 2015/1866</a:t>
              </a:r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1880916" y="3104866"/>
              <a:ext cx="2319772" cy="346811"/>
            </a:xfrm>
            <a:prstGeom prst="rect">
              <a:avLst/>
            </a:prstGeom>
            <a:noFill/>
            <a:ln w="19050">
              <a:solidFill>
                <a:srgbClr val="598595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200" dirty="0"/>
                <a:t>Recursos Genéticos</a:t>
              </a:r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4453690" y="3104866"/>
              <a:ext cx="2573084" cy="346811"/>
            </a:xfrm>
            <a:prstGeom prst="rect">
              <a:avLst/>
            </a:prstGeom>
            <a:ln w="19050">
              <a:solidFill>
                <a:srgbClr val="598595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sz="2200" dirty="0"/>
                <a:t>Conocimientos Tradicionales</a:t>
              </a:r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1880760" y="3600758"/>
              <a:ext cx="5145858" cy="1312927"/>
            </a:xfrm>
            <a:prstGeom prst="rect">
              <a:avLst/>
            </a:prstGeom>
            <a:noFill/>
            <a:ln w="19050">
              <a:solidFill>
                <a:srgbClr val="598595"/>
              </a:solidFill>
            </a:ln>
          </p:spPr>
          <p:txBody>
            <a:bodyPr wrap="square" rtlCol="0">
              <a:spAutoFit/>
            </a:bodyPr>
            <a:lstStyle/>
            <a:p>
              <a:pPr marL="342900" indent="-342900">
                <a:buFont typeface="Calibri" panose="020F0502020204030204" pitchFamily="34" charset="0"/>
                <a:buChar char="₊"/>
              </a:pPr>
              <a:r>
                <a:rPr lang="es-ES" sz="2000" dirty="0"/>
                <a:t>el país de origen ejerce derechos soberanos sobre el RG accedido</a:t>
              </a:r>
            </a:p>
            <a:p>
              <a:pPr marL="342900" indent="-342900">
                <a:buFont typeface="Calibri" panose="020F0502020204030204" pitchFamily="34" charset="0"/>
                <a:buChar char="₊"/>
              </a:pPr>
              <a:r>
                <a:rPr lang="es-ES" sz="2000" dirty="0"/>
                <a:t>el país de origen es Parte del Protocolo de Nagoya</a:t>
              </a:r>
            </a:p>
            <a:p>
              <a:pPr marL="342900" indent="-342900">
                <a:buFont typeface="Calibri" panose="020F0502020204030204" pitchFamily="34" charset="0"/>
                <a:buChar char="₊"/>
              </a:pPr>
              <a:r>
                <a:rPr lang="es-ES" sz="2000" dirty="0"/>
                <a:t>el país de origen ha establecido medidas de acceso y participación en los beneficios que se aplican al RG o CT accedido</a:t>
              </a:r>
            </a:p>
            <a:p>
              <a:pPr marL="342900" indent="-342900">
                <a:buFont typeface="Calibri" panose="020F0502020204030204" pitchFamily="34" charset="0"/>
                <a:buChar char="₊"/>
              </a:pPr>
              <a:r>
                <a:rPr lang="es-ES" sz="2000" dirty="0"/>
                <a:t>el acceso y utilización tiene lugar después del 12 de octubre de 2014</a:t>
              </a: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1524001" y="-11615"/>
            <a:ext cx="1008872" cy="6869615"/>
            <a:chOff x="1" y="-11615"/>
            <a:chExt cx="1008872" cy="6869615"/>
          </a:xfrm>
        </p:grpSpPr>
        <p:sp>
          <p:nvSpPr>
            <p:cNvPr id="15" name="Proceso 14"/>
            <p:cNvSpPr/>
            <p:nvPr/>
          </p:nvSpPr>
          <p:spPr>
            <a:xfrm>
              <a:off x="1" y="0"/>
              <a:ext cx="778990" cy="6858000"/>
            </a:xfrm>
            <a:prstGeom prst="flowChartProcess">
              <a:avLst/>
            </a:prstGeom>
            <a:solidFill>
              <a:srgbClr val="598595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Proceso 15"/>
            <p:cNvSpPr/>
            <p:nvPr/>
          </p:nvSpPr>
          <p:spPr>
            <a:xfrm>
              <a:off x="96252" y="0"/>
              <a:ext cx="45719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Proceso 16"/>
            <p:cNvSpPr/>
            <p:nvPr/>
          </p:nvSpPr>
          <p:spPr>
            <a:xfrm flipH="1">
              <a:off x="756130" y="0"/>
              <a:ext cx="252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Proceso 17"/>
            <p:cNvSpPr/>
            <p:nvPr/>
          </p:nvSpPr>
          <p:spPr>
            <a:xfrm>
              <a:off x="839512" y="0"/>
              <a:ext cx="73857" cy="6858000"/>
            </a:xfrm>
            <a:prstGeom prst="flowChartProcess">
              <a:avLst/>
            </a:prstGeom>
            <a:solidFill>
              <a:srgbClr val="59859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Proceso 18"/>
            <p:cNvSpPr/>
            <p:nvPr/>
          </p:nvSpPr>
          <p:spPr>
            <a:xfrm flipH="1">
              <a:off x="994473" y="-11615"/>
              <a:ext cx="144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0" name="Título 1"/>
          <p:cNvSpPr>
            <a:spLocks noGrp="1"/>
          </p:cNvSpPr>
          <p:nvPr>
            <p:ph type="title"/>
          </p:nvPr>
        </p:nvSpPr>
        <p:spPr>
          <a:xfrm>
            <a:off x="3288674" y="564026"/>
            <a:ext cx="6116070" cy="746491"/>
          </a:xfrm>
        </p:spPr>
        <p:txBody>
          <a:bodyPr>
            <a:noAutofit/>
          </a:bodyPr>
          <a:lstStyle/>
          <a:p>
            <a:r>
              <a:rPr lang="es-ES" b="1" dirty="0">
                <a:solidFill>
                  <a:srgbClr val="3D5D7B"/>
                </a:solidFill>
              </a:rPr>
              <a:t>Normativa comunitaria</a:t>
            </a:r>
          </a:p>
        </p:txBody>
      </p:sp>
      <p:pic>
        <p:nvPicPr>
          <p:cNvPr id="21" name="Picture 2" descr="Botón de bandera de Unión Europea con el balón de fútbol y el mund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34" l="0" r="97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02018" y="429401"/>
            <a:ext cx="1186657" cy="11963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upo 21"/>
          <p:cNvGrpSpPr/>
          <p:nvPr/>
        </p:nvGrpSpPr>
        <p:grpSpPr>
          <a:xfrm>
            <a:off x="6901983" y="6200857"/>
            <a:ext cx="3495568" cy="533399"/>
            <a:chOff x="5608396" y="6104605"/>
            <a:chExt cx="3270677" cy="533399"/>
          </a:xfrm>
        </p:grpSpPr>
        <p:pic>
          <p:nvPicPr>
            <p:cNvPr id="31" name="Imagen 30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2328" y="6104605"/>
              <a:ext cx="1046745" cy="533399"/>
            </a:xfrm>
            <a:prstGeom prst="rect">
              <a:avLst/>
            </a:prstGeom>
          </p:spPr>
        </p:pic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8396" y="6134155"/>
              <a:ext cx="2045532" cy="503849"/>
            </a:xfrm>
            <a:prstGeom prst="rect">
              <a:avLst/>
            </a:prstGeom>
          </p:spPr>
        </p:pic>
      </p:grpSp>
      <p:sp>
        <p:nvSpPr>
          <p:cNvPr id="23" name="CuadroTexto 22"/>
          <p:cNvSpPr txBox="1"/>
          <p:nvPr/>
        </p:nvSpPr>
        <p:spPr>
          <a:xfrm>
            <a:off x="2532874" y="6343831"/>
            <a:ext cx="3279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8444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874378" y="2223199"/>
            <a:ext cx="7065412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300" dirty="0"/>
              <a:t>« actuar con la debida diligencia para asegurarse de que el </a:t>
            </a:r>
            <a:r>
              <a:rPr lang="es-ES" sz="2400" b="1" dirty="0"/>
              <a:t>acceso</a:t>
            </a:r>
            <a:r>
              <a:rPr lang="es-ES" sz="2300" dirty="0"/>
              <a:t> a los recursos genéticos […] sea </a:t>
            </a:r>
            <a:r>
              <a:rPr lang="es-ES" sz="2400" b="1" dirty="0"/>
              <a:t>conforme con los requisitos legislativos o reglamentarios </a:t>
            </a:r>
            <a:r>
              <a:rPr lang="es-ES" sz="2300" dirty="0"/>
              <a:t>aplicables en materia de acceso y participación en los beneficios» de los países proveedores, «y de que se establezca una </a:t>
            </a:r>
            <a:r>
              <a:rPr lang="es-ES" sz="2400" b="1" dirty="0"/>
              <a:t>participación justa y equitativa en los beneficios en unas condiciones mutuamente acordadas</a:t>
            </a:r>
            <a:r>
              <a:rPr lang="es-ES" sz="2300" dirty="0"/>
              <a:t>, con arreglo a los requisitos legislativos o reglamentarios aplicables»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288674" y="645793"/>
            <a:ext cx="69630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s-ES" sz="4400" b="1" spc="-50" dirty="0">
                <a:solidFill>
                  <a:srgbClr val="3D5D7B"/>
                </a:solidFill>
                <a:latin typeface="+mj-lt"/>
                <a:ea typeface="+mj-ea"/>
                <a:cs typeface="+mj-cs"/>
              </a:rPr>
              <a:t>Obligación de Diligencia Debida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1524001" y="-11615"/>
            <a:ext cx="1008872" cy="6869615"/>
            <a:chOff x="1" y="-11615"/>
            <a:chExt cx="1008872" cy="6869615"/>
          </a:xfrm>
        </p:grpSpPr>
        <p:sp>
          <p:nvSpPr>
            <p:cNvPr id="8" name="Proceso 7"/>
            <p:cNvSpPr/>
            <p:nvPr/>
          </p:nvSpPr>
          <p:spPr>
            <a:xfrm>
              <a:off x="1" y="0"/>
              <a:ext cx="778990" cy="6858000"/>
            </a:xfrm>
            <a:prstGeom prst="flowChartProcess">
              <a:avLst/>
            </a:prstGeom>
            <a:solidFill>
              <a:srgbClr val="598595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Proceso 9"/>
            <p:cNvSpPr/>
            <p:nvPr/>
          </p:nvSpPr>
          <p:spPr>
            <a:xfrm>
              <a:off x="96252" y="0"/>
              <a:ext cx="45719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Proceso 10"/>
            <p:cNvSpPr/>
            <p:nvPr/>
          </p:nvSpPr>
          <p:spPr>
            <a:xfrm flipH="1">
              <a:off x="756130" y="0"/>
              <a:ext cx="252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Proceso 11"/>
            <p:cNvSpPr/>
            <p:nvPr/>
          </p:nvSpPr>
          <p:spPr>
            <a:xfrm>
              <a:off x="839512" y="0"/>
              <a:ext cx="73857" cy="6858000"/>
            </a:xfrm>
            <a:prstGeom prst="flowChartProcess">
              <a:avLst/>
            </a:prstGeom>
            <a:solidFill>
              <a:srgbClr val="59859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Proceso 12"/>
            <p:cNvSpPr/>
            <p:nvPr/>
          </p:nvSpPr>
          <p:spPr>
            <a:xfrm flipH="1">
              <a:off x="994473" y="-11615"/>
              <a:ext cx="144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4" name="Picture 2" descr="Botón de bandera de Unión Europea con el balón de fútbol y el mund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34" l="0" r="97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02018" y="429401"/>
            <a:ext cx="1186657" cy="11963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upo 18"/>
          <p:cNvGrpSpPr/>
          <p:nvPr/>
        </p:nvGrpSpPr>
        <p:grpSpPr>
          <a:xfrm>
            <a:off x="6901983" y="6200857"/>
            <a:ext cx="3495568" cy="533399"/>
            <a:chOff x="5608396" y="6104605"/>
            <a:chExt cx="3270677" cy="533399"/>
          </a:xfrm>
        </p:grpSpPr>
        <p:pic>
          <p:nvPicPr>
            <p:cNvPr id="25" name="Imagen 24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2328" y="6104605"/>
              <a:ext cx="1046745" cy="533399"/>
            </a:xfrm>
            <a:prstGeom prst="rect">
              <a:avLst/>
            </a:prstGeom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8396" y="6134155"/>
              <a:ext cx="2045532" cy="503849"/>
            </a:xfrm>
            <a:prstGeom prst="rect">
              <a:avLst/>
            </a:prstGeom>
          </p:spPr>
        </p:pic>
      </p:grpSp>
      <p:sp>
        <p:nvSpPr>
          <p:cNvPr id="16" name="CuadroTexto 15"/>
          <p:cNvSpPr txBox="1"/>
          <p:nvPr/>
        </p:nvSpPr>
        <p:spPr>
          <a:xfrm>
            <a:off x="2532874" y="6343831"/>
            <a:ext cx="3279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3383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1524001" y="-11615"/>
            <a:ext cx="1008872" cy="6869615"/>
            <a:chOff x="1" y="-11615"/>
            <a:chExt cx="1008872" cy="6869615"/>
          </a:xfrm>
        </p:grpSpPr>
        <p:sp>
          <p:nvSpPr>
            <p:cNvPr id="15" name="Proceso 14"/>
            <p:cNvSpPr/>
            <p:nvPr/>
          </p:nvSpPr>
          <p:spPr>
            <a:xfrm>
              <a:off x="1" y="0"/>
              <a:ext cx="778990" cy="6858000"/>
            </a:xfrm>
            <a:prstGeom prst="flowChartProcess">
              <a:avLst/>
            </a:prstGeom>
            <a:solidFill>
              <a:srgbClr val="598595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Proceso 15"/>
            <p:cNvSpPr/>
            <p:nvPr/>
          </p:nvSpPr>
          <p:spPr>
            <a:xfrm>
              <a:off x="96252" y="0"/>
              <a:ext cx="45719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Proceso 16"/>
            <p:cNvSpPr/>
            <p:nvPr/>
          </p:nvSpPr>
          <p:spPr>
            <a:xfrm flipH="1">
              <a:off x="756130" y="0"/>
              <a:ext cx="252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Proceso 17"/>
            <p:cNvSpPr/>
            <p:nvPr/>
          </p:nvSpPr>
          <p:spPr>
            <a:xfrm>
              <a:off x="839512" y="0"/>
              <a:ext cx="73857" cy="6858000"/>
            </a:xfrm>
            <a:prstGeom prst="flowChartProcess">
              <a:avLst/>
            </a:prstGeom>
            <a:solidFill>
              <a:srgbClr val="59859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Proceso 18"/>
            <p:cNvSpPr/>
            <p:nvPr/>
          </p:nvSpPr>
          <p:spPr>
            <a:xfrm flipH="1">
              <a:off x="994473" y="-11615"/>
              <a:ext cx="144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0" name="Título 1"/>
          <p:cNvSpPr>
            <a:spLocks noGrp="1"/>
          </p:cNvSpPr>
          <p:nvPr>
            <p:ph type="title"/>
          </p:nvPr>
        </p:nvSpPr>
        <p:spPr>
          <a:xfrm>
            <a:off x="3288674" y="564026"/>
            <a:ext cx="6522678" cy="746491"/>
          </a:xfrm>
        </p:spPr>
        <p:txBody>
          <a:bodyPr>
            <a:noAutofit/>
          </a:bodyPr>
          <a:lstStyle/>
          <a:p>
            <a:r>
              <a:rPr lang="es-ES" b="1" dirty="0">
                <a:solidFill>
                  <a:srgbClr val="3D5D7B"/>
                </a:solidFill>
              </a:rPr>
              <a:t>Obligaciones de los usuarios</a:t>
            </a:r>
          </a:p>
        </p:txBody>
      </p:sp>
      <p:pic>
        <p:nvPicPr>
          <p:cNvPr id="21" name="Picture 2" descr="Botón de bandera de Unión Europea con el balón de fútbol y el mund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34" l="0" r="97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02018" y="429401"/>
            <a:ext cx="1186657" cy="11963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6" name="Diagrama 25"/>
          <p:cNvGraphicFramePr/>
          <p:nvPr/>
        </p:nvGraphicFramePr>
        <p:xfrm>
          <a:off x="2407777" y="1482292"/>
          <a:ext cx="8086968" cy="4806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22" name="Grupo 21"/>
          <p:cNvGrpSpPr/>
          <p:nvPr/>
        </p:nvGrpSpPr>
        <p:grpSpPr>
          <a:xfrm>
            <a:off x="6901983" y="6200857"/>
            <a:ext cx="3495568" cy="533399"/>
            <a:chOff x="5608396" y="6104605"/>
            <a:chExt cx="3270677" cy="533399"/>
          </a:xfrm>
        </p:grpSpPr>
        <p:pic>
          <p:nvPicPr>
            <p:cNvPr id="32" name="Imagen 31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2328" y="6104605"/>
              <a:ext cx="1046745" cy="533399"/>
            </a:xfrm>
            <a:prstGeom prst="rect">
              <a:avLst/>
            </a:prstGeom>
          </p:spPr>
        </p:pic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8396" y="6134155"/>
              <a:ext cx="2045532" cy="503849"/>
            </a:xfrm>
            <a:prstGeom prst="rect">
              <a:avLst/>
            </a:prstGeom>
          </p:spPr>
        </p:pic>
      </p:grpSp>
      <p:sp>
        <p:nvSpPr>
          <p:cNvPr id="23" name="CuadroTexto 22"/>
          <p:cNvSpPr txBox="1"/>
          <p:nvPr/>
        </p:nvSpPr>
        <p:spPr>
          <a:xfrm>
            <a:off x="2532874" y="6343831"/>
            <a:ext cx="3279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6432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1524001" y="-11615"/>
            <a:ext cx="1008872" cy="6869615"/>
            <a:chOff x="1" y="-11615"/>
            <a:chExt cx="1008872" cy="6869615"/>
          </a:xfrm>
        </p:grpSpPr>
        <p:sp>
          <p:nvSpPr>
            <p:cNvPr id="15" name="Proceso 14"/>
            <p:cNvSpPr/>
            <p:nvPr/>
          </p:nvSpPr>
          <p:spPr>
            <a:xfrm>
              <a:off x="1" y="0"/>
              <a:ext cx="778990" cy="6858000"/>
            </a:xfrm>
            <a:prstGeom prst="flowChartProcess">
              <a:avLst/>
            </a:prstGeom>
            <a:solidFill>
              <a:srgbClr val="598595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Proceso 15"/>
            <p:cNvSpPr/>
            <p:nvPr/>
          </p:nvSpPr>
          <p:spPr>
            <a:xfrm>
              <a:off x="96252" y="0"/>
              <a:ext cx="45719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Proceso 16"/>
            <p:cNvSpPr/>
            <p:nvPr/>
          </p:nvSpPr>
          <p:spPr>
            <a:xfrm flipH="1">
              <a:off x="756130" y="0"/>
              <a:ext cx="252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Proceso 17"/>
            <p:cNvSpPr/>
            <p:nvPr/>
          </p:nvSpPr>
          <p:spPr>
            <a:xfrm>
              <a:off x="839512" y="0"/>
              <a:ext cx="73857" cy="6858000"/>
            </a:xfrm>
            <a:prstGeom prst="flowChartProcess">
              <a:avLst/>
            </a:prstGeom>
            <a:solidFill>
              <a:srgbClr val="59859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Proceso 18"/>
            <p:cNvSpPr/>
            <p:nvPr/>
          </p:nvSpPr>
          <p:spPr>
            <a:xfrm flipH="1">
              <a:off x="994473" y="-11615"/>
              <a:ext cx="144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0" name="Título 1"/>
          <p:cNvSpPr>
            <a:spLocks noGrp="1"/>
          </p:cNvSpPr>
          <p:nvPr>
            <p:ph type="title"/>
          </p:nvPr>
        </p:nvSpPr>
        <p:spPr>
          <a:xfrm>
            <a:off x="3288674" y="564026"/>
            <a:ext cx="6522678" cy="746491"/>
          </a:xfrm>
        </p:spPr>
        <p:txBody>
          <a:bodyPr>
            <a:noAutofit/>
          </a:bodyPr>
          <a:lstStyle/>
          <a:p>
            <a:r>
              <a:rPr lang="es-ES" b="1" dirty="0">
                <a:solidFill>
                  <a:srgbClr val="3D5D7B"/>
                </a:solidFill>
              </a:rPr>
              <a:t>Obligaciones de los usuarios</a:t>
            </a:r>
          </a:p>
        </p:txBody>
      </p:sp>
      <p:pic>
        <p:nvPicPr>
          <p:cNvPr id="21" name="Picture 2" descr="Botón de bandera de Unión Europea con el balón de fútbol y el mund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34" l="0" r="97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02018" y="429401"/>
            <a:ext cx="1186657" cy="11963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6" name="Diagrama 25"/>
          <p:cNvGraphicFramePr/>
          <p:nvPr/>
        </p:nvGraphicFramePr>
        <p:xfrm>
          <a:off x="2407779" y="1530417"/>
          <a:ext cx="8096593" cy="4687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23" name="Grupo 22"/>
          <p:cNvGrpSpPr/>
          <p:nvPr/>
        </p:nvGrpSpPr>
        <p:grpSpPr>
          <a:xfrm>
            <a:off x="6901983" y="6200857"/>
            <a:ext cx="3495568" cy="533399"/>
            <a:chOff x="5608396" y="6104605"/>
            <a:chExt cx="3270677" cy="533399"/>
          </a:xfrm>
        </p:grpSpPr>
        <p:pic>
          <p:nvPicPr>
            <p:cNvPr id="32" name="Imagen 31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2328" y="6104605"/>
              <a:ext cx="1046745" cy="533399"/>
            </a:xfrm>
            <a:prstGeom prst="rect">
              <a:avLst/>
            </a:prstGeom>
          </p:spPr>
        </p:pic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8396" y="6134155"/>
              <a:ext cx="2045532" cy="503849"/>
            </a:xfrm>
            <a:prstGeom prst="rect">
              <a:avLst/>
            </a:prstGeom>
          </p:spPr>
        </p:pic>
      </p:grpSp>
      <p:sp>
        <p:nvSpPr>
          <p:cNvPr id="22" name="CuadroTexto 21"/>
          <p:cNvSpPr txBox="1"/>
          <p:nvPr/>
        </p:nvSpPr>
        <p:spPr>
          <a:xfrm>
            <a:off x="2493658" y="6343831"/>
            <a:ext cx="3279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5906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2354099" y="1345949"/>
            <a:ext cx="7986643" cy="4429959"/>
            <a:chOff x="149860" y="1937365"/>
            <a:chExt cx="7803056" cy="4064000"/>
          </a:xfrm>
        </p:grpSpPr>
        <p:sp>
          <p:nvSpPr>
            <p:cNvPr id="8" name="Rectángulo 7"/>
            <p:cNvSpPr/>
            <p:nvPr/>
          </p:nvSpPr>
          <p:spPr>
            <a:xfrm>
              <a:off x="4742590" y="2470321"/>
              <a:ext cx="3210326" cy="1149858"/>
            </a:xfrm>
            <a:prstGeom prst="rect">
              <a:avLst/>
            </a:prstGeom>
            <a:ln w="6350">
              <a:solidFill>
                <a:srgbClr val="598595"/>
              </a:solidFill>
            </a:ln>
          </p:spPr>
          <p:txBody>
            <a:bodyPr wrap="square" lIns="108000" tIns="72000" rIns="108000" bIns="72000">
              <a:spAutoFit/>
            </a:bodyPr>
            <a:lstStyle/>
            <a:p>
              <a:pPr algn="just"/>
              <a:r>
                <a:rPr lang="es-E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Tras primer pago de la financiación y obtener los RG y CT, y antes del informe final, o de la finalización del proyecto.</a:t>
              </a:r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4742591" y="3747722"/>
              <a:ext cx="3210325" cy="1714561"/>
            </a:xfrm>
            <a:prstGeom prst="rect">
              <a:avLst/>
            </a:prstGeom>
            <a:ln w="6350">
              <a:solidFill>
                <a:srgbClr val="598595"/>
              </a:solidFill>
            </a:ln>
          </p:spPr>
          <p:txBody>
            <a:bodyPr wrap="square" lIns="108000" tIns="72000" rIns="108000" bIns="72000">
              <a:spAutoFit/>
            </a:bodyPr>
            <a:lstStyle/>
            <a:p>
              <a:r>
                <a:rPr lang="es-E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 anterioridad a lo que ocurra primero:</a:t>
              </a:r>
            </a:p>
            <a:p>
              <a:pPr marL="285750" indent="-193675">
                <a:buFontTx/>
                <a:buChar char="-"/>
              </a:pPr>
              <a:r>
                <a:rPr lang="es-E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Aprobación para comercialización</a:t>
              </a:r>
            </a:p>
            <a:p>
              <a:pPr marL="285750" indent="-193675">
                <a:buFontTx/>
                <a:buChar char="-"/>
              </a:pPr>
              <a:r>
                <a:rPr lang="es-E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Primera puesta en el mercado en la UE</a:t>
              </a:r>
            </a:p>
            <a:p>
              <a:pPr marL="285750" indent="-193675">
                <a:buFontTx/>
                <a:buChar char="-"/>
              </a:pPr>
              <a:r>
                <a:rPr lang="es-E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Venta/transferencia resultados de utilización</a:t>
              </a:r>
            </a:p>
          </p:txBody>
        </p:sp>
        <p:graphicFrame>
          <p:nvGraphicFramePr>
            <p:cNvPr id="11" name="Diagrama 10"/>
            <p:cNvGraphicFramePr/>
            <p:nvPr/>
          </p:nvGraphicFramePr>
          <p:xfrm>
            <a:off x="149860" y="1937365"/>
            <a:ext cx="463845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  <p:grpSp>
        <p:nvGrpSpPr>
          <p:cNvPr id="12" name="Grupo 11"/>
          <p:cNvGrpSpPr/>
          <p:nvPr/>
        </p:nvGrpSpPr>
        <p:grpSpPr>
          <a:xfrm>
            <a:off x="1524001" y="-11615"/>
            <a:ext cx="1008872" cy="6869615"/>
            <a:chOff x="1" y="-11615"/>
            <a:chExt cx="1008872" cy="6869615"/>
          </a:xfrm>
        </p:grpSpPr>
        <p:sp>
          <p:nvSpPr>
            <p:cNvPr id="13" name="Proceso 12"/>
            <p:cNvSpPr/>
            <p:nvPr/>
          </p:nvSpPr>
          <p:spPr>
            <a:xfrm>
              <a:off x="1" y="0"/>
              <a:ext cx="778990" cy="6858000"/>
            </a:xfrm>
            <a:prstGeom prst="flowChartProcess">
              <a:avLst/>
            </a:prstGeom>
            <a:solidFill>
              <a:srgbClr val="598595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Proceso 13"/>
            <p:cNvSpPr/>
            <p:nvPr/>
          </p:nvSpPr>
          <p:spPr>
            <a:xfrm>
              <a:off x="96252" y="0"/>
              <a:ext cx="45719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Proceso 14"/>
            <p:cNvSpPr/>
            <p:nvPr/>
          </p:nvSpPr>
          <p:spPr>
            <a:xfrm flipH="1">
              <a:off x="756130" y="0"/>
              <a:ext cx="252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Proceso 15"/>
            <p:cNvSpPr/>
            <p:nvPr/>
          </p:nvSpPr>
          <p:spPr>
            <a:xfrm>
              <a:off x="839512" y="0"/>
              <a:ext cx="73857" cy="6858000"/>
            </a:xfrm>
            <a:prstGeom prst="flowChartProcess">
              <a:avLst/>
            </a:prstGeom>
            <a:solidFill>
              <a:srgbClr val="59859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Proceso 16"/>
            <p:cNvSpPr/>
            <p:nvPr/>
          </p:nvSpPr>
          <p:spPr>
            <a:xfrm flipH="1">
              <a:off x="994473" y="-11615"/>
              <a:ext cx="144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8" name="Rectángulo 17"/>
          <p:cNvSpPr/>
          <p:nvPr/>
        </p:nvSpPr>
        <p:spPr>
          <a:xfrm>
            <a:off x="3288674" y="645792"/>
            <a:ext cx="665111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s-ES" sz="4200" b="1" spc="-50" dirty="0">
                <a:solidFill>
                  <a:srgbClr val="3D5D7B"/>
                </a:solidFill>
                <a:latin typeface="+mj-lt"/>
                <a:ea typeface="+mj-ea"/>
                <a:cs typeface="+mj-cs"/>
              </a:rPr>
              <a:t>Obligación de Diligencia Debida</a:t>
            </a:r>
          </a:p>
        </p:txBody>
      </p:sp>
      <p:pic>
        <p:nvPicPr>
          <p:cNvPr id="19" name="Picture 2" descr="Botón de bandera de Unión Europea con el balón de fútbol y el mundo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034" l="0" r="97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02018" y="429401"/>
            <a:ext cx="1186657" cy="11963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ángulo 23"/>
          <p:cNvSpPr/>
          <p:nvPr/>
        </p:nvSpPr>
        <p:spPr>
          <a:xfrm>
            <a:off x="7352313" y="5689265"/>
            <a:ext cx="28578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>
                <a:solidFill>
                  <a:srgbClr val="A13113"/>
                </a:solidFill>
              </a:rPr>
              <a:t>Reglamento de Ejecución</a:t>
            </a:r>
          </a:p>
        </p:txBody>
      </p:sp>
      <p:sp>
        <p:nvSpPr>
          <p:cNvPr id="2" name="Flecha abajo 1"/>
          <p:cNvSpPr/>
          <p:nvPr/>
        </p:nvSpPr>
        <p:spPr>
          <a:xfrm>
            <a:off x="7729044" y="5325189"/>
            <a:ext cx="2104372" cy="364076"/>
          </a:xfrm>
          <a:prstGeom prst="downArrow">
            <a:avLst/>
          </a:prstGeom>
          <a:solidFill>
            <a:srgbClr val="EC8466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5" name="Grupo 24"/>
          <p:cNvGrpSpPr/>
          <p:nvPr/>
        </p:nvGrpSpPr>
        <p:grpSpPr>
          <a:xfrm>
            <a:off x="6901983" y="6200857"/>
            <a:ext cx="3495568" cy="533399"/>
            <a:chOff x="5608396" y="6104605"/>
            <a:chExt cx="3270677" cy="533399"/>
          </a:xfrm>
        </p:grpSpPr>
        <p:pic>
          <p:nvPicPr>
            <p:cNvPr id="31" name="Imagen 30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2328" y="6104605"/>
              <a:ext cx="1046745" cy="533399"/>
            </a:xfrm>
            <a:prstGeom prst="rect">
              <a:avLst/>
            </a:prstGeom>
          </p:spPr>
        </p:pic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8396" y="6134155"/>
              <a:ext cx="2045532" cy="503849"/>
            </a:xfrm>
            <a:prstGeom prst="rect">
              <a:avLst/>
            </a:prstGeom>
          </p:spPr>
        </p:pic>
      </p:grpSp>
      <p:sp>
        <p:nvSpPr>
          <p:cNvPr id="21" name="CuadroTexto 20"/>
          <p:cNvSpPr txBox="1"/>
          <p:nvPr/>
        </p:nvSpPr>
        <p:spPr>
          <a:xfrm>
            <a:off x="2532874" y="6343831"/>
            <a:ext cx="3279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4460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3312208" y="583404"/>
            <a:ext cx="6730150" cy="1608768"/>
          </a:xfrm>
        </p:spPr>
        <p:txBody>
          <a:bodyPr>
            <a:noAutofit/>
          </a:bodyPr>
          <a:lstStyle/>
          <a:p>
            <a:r>
              <a:rPr lang="es-ES" sz="4200" b="1" dirty="0">
                <a:solidFill>
                  <a:srgbClr val="3D5D7B"/>
                </a:solidFill>
              </a:rPr>
              <a:t>Controles de comprobación de cumplimiento de la obligación de diligencia debida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288675" y="3017959"/>
            <a:ext cx="6393281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2" indent="-342900" algn="just">
              <a:lnSpc>
                <a:spcPct val="80000"/>
              </a:lnSpc>
              <a:spcBef>
                <a:spcPts val="1800"/>
              </a:spcBef>
              <a:spcAft>
                <a:spcPts val="1800"/>
              </a:spcAft>
              <a:buSzPct val="80000"/>
              <a:buFont typeface="Arial" panose="020B0604020202020204" pitchFamily="34" charset="0"/>
              <a:buChar char="•"/>
            </a:pPr>
            <a:r>
              <a:rPr lang="es-ES" sz="2800" dirty="0"/>
              <a:t>de forma periódica (*); y/o</a:t>
            </a:r>
          </a:p>
          <a:p>
            <a:pPr marL="342900" lvl="2" indent="-342900" algn="just">
              <a:lnSpc>
                <a:spcPct val="80000"/>
              </a:lnSpc>
              <a:spcBef>
                <a:spcPts val="1800"/>
              </a:spcBef>
              <a:spcAft>
                <a:spcPts val="1800"/>
              </a:spcAft>
              <a:buSzPct val="80000"/>
              <a:buFont typeface="Arial" panose="020B0604020202020204" pitchFamily="34" charset="0"/>
              <a:buChar char="•"/>
            </a:pPr>
            <a:r>
              <a:rPr lang="es-ES" sz="2800" dirty="0"/>
              <a:t>siempre que haya indicios de un posible incumplimiento por parte del usuario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1524001" y="-11615"/>
            <a:ext cx="1008872" cy="6869615"/>
            <a:chOff x="1" y="-11615"/>
            <a:chExt cx="1008872" cy="6869615"/>
          </a:xfrm>
        </p:grpSpPr>
        <p:sp>
          <p:nvSpPr>
            <p:cNvPr id="14" name="Proceso 13"/>
            <p:cNvSpPr/>
            <p:nvPr/>
          </p:nvSpPr>
          <p:spPr>
            <a:xfrm>
              <a:off x="1" y="0"/>
              <a:ext cx="778990" cy="6858000"/>
            </a:xfrm>
            <a:prstGeom prst="flowChartProcess">
              <a:avLst/>
            </a:prstGeom>
            <a:solidFill>
              <a:srgbClr val="598595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Proceso 14"/>
            <p:cNvSpPr/>
            <p:nvPr/>
          </p:nvSpPr>
          <p:spPr>
            <a:xfrm>
              <a:off x="96252" y="0"/>
              <a:ext cx="45719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Proceso 15"/>
            <p:cNvSpPr/>
            <p:nvPr/>
          </p:nvSpPr>
          <p:spPr>
            <a:xfrm flipH="1">
              <a:off x="756130" y="0"/>
              <a:ext cx="252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Proceso 16"/>
            <p:cNvSpPr/>
            <p:nvPr/>
          </p:nvSpPr>
          <p:spPr>
            <a:xfrm>
              <a:off x="839512" y="0"/>
              <a:ext cx="73857" cy="6858000"/>
            </a:xfrm>
            <a:prstGeom prst="flowChartProcess">
              <a:avLst/>
            </a:prstGeom>
            <a:solidFill>
              <a:srgbClr val="59859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Proceso 17"/>
            <p:cNvSpPr/>
            <p:nvPr/>
          </p:nvSpPr>
          <p:spPr>
            <a:xfrm flipH="1">
              <a:off x="994473" y="-11615"/>
              <a:ext cx="144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9" name="Picture 2" descr="Botón de bandera de Unión Europea con el balón de fútbol y el mund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34" l="0" r="97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02018" y="429401"/>
            <a:ext cx="1186657" cy="11963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upo 19"/>
          <p:cNvGrpSpPr/>
          <p:nvPr/>
        </p:nvGrpSpPr>
        <p:grpSpPr>
          <a:xfrm>
            <a:off x="6901983" y="6200857"/>
            <a:ext cx="3495568" cy="533399"/>
            <a:chOff x="5608396" y="6104605"/>
            <a:chExt cx="3270677" cy="533399"/>
          </a:xfrm>
        </p:grpSpPr>
        <p:pic>
          <p:nvPicPr>
            <p:cNvPr id="29" name="Imagen 28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2328" y="6104605"/>
              <a:ext cx="1046745" cy="533399"/>
            </a:xfrm>
            <a:prstGeom prst="rect">
              <a:avLst/>
            </a:prstGeom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8396" y="6134155"/>
              <a:ext cx="2045532" cy="503849"/>
            </a:xfrm>
            <a:prstGeom prst="rect">
              <a:avLst/>
            </a:prstGeom>
          </p:spPr>
        </p:pic>
      </p:grpSp>
      <p:sp>
        <p:nvSpPr>
          <p:cNvPr id="21" name="CuadroTexto 20"/>
          <p:cNvSpPr txBox="1"/>
          <p:nvPr/>
        </p:nvSpPr>
        <p:spPr>
          <a:xfrm>
            <a:off x="2532874" y="6343831"/>
            <a:ext cx="3279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7659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2650512" y="1965220"/>
            <a:ext cx="7660626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 algn="just"/>
            <a:r>
              <a:rPr lang="es-ES" sz="2000" b="1" dirty="0"/>
              <a:t>Artículo 71</a:t>
            </a:r>
            <a:endParaRPr lang="es-ES" sz="2000" dirty="0"/>
          </a:p>
          <a:p>
            <a:pPr marL="625475" indent="-173038" algn="just">
              <a:spcBef>
                <a:spcPts val="600"/>
              </a:spcBef>
              <a:buFontTx/>
              <a:buChar char="-"/>
            </a:pPr>
            <a:r>
              <a:rPr lang="es-ES" b="1" dirty="0"/>
              <a:t>Acceso</a:t>
            </a:r>
            <a:r>
              <a:rPr lang="es-ES" sz="1700" dirty="0"/>
              <a:t> a recursos genéticos españoles sujeto a consentimiento previo informado, condiciones mutuamente acordadas y autorización de acceso.</a:t>
            </a:r>
          </a:p>
          <a:p>
            <a:pPr marL="625475" indent="-173038" algn="just">
              <a:spcBef>
                <a:spcPts val="600"/>
              </a:spcBef>
              <a:buFontTx/>
              <a:buChar char="-"/>
            </a:pPr>
            <a:r>
              <a:rPr lang="es-ES" sz="1700" dirty="0"/>
              <a:t>El MITECO actuará, conforme a lo dispuesto en el Protocolo de Nagoya, como </a:t>
            </a:r>
            <a:r>
              <a:rPr lang="es-ES" b="1" dirty="0"/>
              <a:t>punto focal nacional </a:t>
            </a:r>
            <a:r>
              <a:rPr lang="es-ES" sz="1700" dirty="0"/>
              <a:t>sobre acceso a recursos genéticos y participación justa y equitativa en los beneficios que se deriven de su utilización.</a:t>
            </a:r>
          </a:p>
          <a:p>
            <a:pPr marL="625475" indent="-173038" algn="just">
              <a:spcBef>
                <a:spcPts val="600"/>
              </a:spcBef>
              <a:buFontTx/>
              <a:buChar char="-"/>
            </a:pPr>
            <a:r>
              <a:rPr lang="es-ES" sz="1700" dirty="0"/>
              <a:t>Los </a:t>
            </a:r>
            <a:r>
              <a:rPr lang="es-ES" b="1" dirty="0"/>
              <a:t>beneficios</a:t>
            </a:r>
            <a:r>
              <a:rPr lang="es-ES" sz="1700" dirty="0"/>
              <a:t> derivados de la utilización de los recursos genéticos serán destinados principalmente a la conservación de la biodiversidad y el uso sostenible de sus componentes.</a:t>
            </a:r>
            <a:endParaRPr lang="es-ES" sz="1700" dirty="0">
              <a:solidFill>
                <a:srgbClr val="FF0000"/>
              </a:solidFill>
            </a:endParaRPr>
          </a:p>
          <a:p>
            <a:pPr marL="87313" indent="-87313" algn="just">
              <a:spcBef>
                <a:spcPts val="600"/>
              </a:spcBef>
            </a:pPr>
            <a:r>
              <a:rPr lang="es-ES" sz="2000" b="1" dirty="0"/>
              <a:t>Artículos 72 y 74</a:t>
            </a:r>
          </a:p>
          <a:p>
            <a:pPr marL="87313" algn="just"/>
            <a:r>
              <a:rPr lang="es-ES" sz="1700" dirty="0"/>
              <a:t>Control de la utilización de los recursos genéticos y los conocimientos tradicionales asociados a recursos genéticos en España</a:t>
            </a:r>
          </a:p>
          <a:p>
            <a:pPr algn="just">
              <a:spcBef>
                <a:spcPts val="600"/>
              </a:spcBef>
            </a:pPr>
            <a:r>
              <a:rPr lang="es-ES" sz="2000" b="1" dirty="0"/>
              <a:t>Artículos 80 y 81</a:t>
            </a:r>
          </a:p>
          <a:p>
            <a:pPr marL="87313" algn="just"/>
            <a:r>
              <a:rPr lang="es-ES" sz="1700" dirty="0"/>
              <a:t>Infracciones y sanciones</a:t>
            </a: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694253" y="548537"/>
            <a:ext cx="7145975" cy="1020378"/>
          </a:xfrm>
        </p:spPr>
        <p:txBody>
          <a:bodyPr>
            <a:noAutofit/>
          </a:bodyPr>
          <a:lstStyle/>
          <a:p>
            <a:pPr algn="ctr"/>
            <a:r>
              <a:rPr lang="es-ES" sz="3900" b="1" dirty="0">
                <a:solidFill>
                  <a:srgbClr val="3D5D7B"/>
                </a:solidFill>
              </a:rPr>
              <a:t>Ley 42/2007 del Patrimonio Natural y de la Biodiversidad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553844" y="1568915"/>
            <a:ext cx="3426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3D5D7B"/>
                </a:solidFill>
              </a:rPr>
              <a:t>(tras modificación por la Ley 33/2015)</a:t>
            </a:r>
          </a:p>
        </p:txBody>
      </p:sp>
      <p:grpSp>
        <p:nvGrpSpPr>
          <p:cNvPr id="15" name="Grupo 14"/>
          <p:cNvGrpSpPr/>
          <p:nvPr/>
        </p:nvGrpSpPr>
        <p:grpSpPr>
          <a:xfrm>
            <a:off x="1524001" y="-11615"/>
            <a:ext cx="1008872" cy="6869615"/>
            <a:chOff x="1" y="-11615"/>
            <a:chExt cx="1008872" cy="6869615"/>
          </a:xfrm>
        </p:grpSpPr>
        <p:sp>
          <p:nvSpPr>
            <p:cNvPr id="16" name="Proceso 15"/>
            <p:cNvSpPr/>
            <p:nvPr/>
          </p:nvSpPr>
          <p:spPr>
            <a:xfrm>
              <a:off x="1" y="0"/>
              <a:ext cx="778990" cy="6858000"/>
            </a:xfrm>
            <a:prstGeom prst="flowChartProcess">
              <a:avLst/>
            </a:prstGeom>
            <a:solidFill>
              <a:srgbClr val="598595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Proceso 16"/>
            <p:cNvSpPr/>
            <p:nvPr/>
          </p:nvSpPr>
          <p:spPr>
            <a:xfrm>
              <a:off x="96252" y="0"/>
              <a:ext cx="45719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Proceso 17"/>
            <p:cNvSpPr/>
            <p:nvPr/>
          </p:nvSpPr>
          <p:spPr>
            <a:xfrm flipH="1">
              <a:off x="756130" y="0"/>
              <a:ext cx="252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Proceso 18"/>
            <p:cNvSpPr/>
            <p:nvPr/>
          </p:nvSpPr>
          <p:spPr>
            <a:xfrm>
              <a:off x="839512" y="0"/>
              <a:ext cx="73857" cy="6858000"/>
            </a:xfrm>
            <a:prstGeom prst="flowChartProcess">
              <a:avLst/>
            </a:prstGeom>
            <a:solidFill>
              <a:srgbClr val="59859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Proceso 19"/>
            <p:cNvSpPr/>
            <p:nvPr/>
          </p:nvSpPr>
          <p:spPr>
            <a:xfrm flipH="1">
              <a:off x="994473" y="-11615"/>
              <a:ext cx="144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643104" y="783337"/>
            <a:ext cx="1402400" cy="531531"/>
          </a:xfrm>
          <a:prstGeom prst="rect">
            <a:avLst/>
          </a:prstGeom>
        </p:spPr>
      </p:pic>
      <p:grpSp>
        <p:nvGrpSpPr>
          <p:cNvPr id="21" name="Grupo 20"/>
          <p:cNvGrpSpPr/>
          <p:nvPr/>
        </p:nvGrpSpPr>
        <p:grpSpPr>
          <a:xfrm>
            <a:off x="6901983" y="6200857"/>
            <a:ext cx="3495568" cy="533399"/>
            <a:chOff x="5608396" y="6104605"/>
            <a:chExt cx="3270677" cy="533399"/>
          </a:xfrm>
        </p:grpSpPr>
        <p:pic>
          <p:nvPicPr>
            <p:cNvPr id="31" name="Imagen 30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2328" y="6104605"/>
              <a:ext cx="1046745" cy="533399"/>
            </a:xfrm>
            <a:prstGeom prst="rect">
              <a:avLst/>
            </a:prstGeom>
          </p:spPr>
        </p:pic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8396" y="6134155"/>
              <a:ext cx="2045532" cy="503849"/>
            </a:xfrm>
            <a:prstGeom prst="rect">
              <a:avLst/>
            </a:prstGeom>
          </p:spPr>
        </p:pic>
      </p:grpSp>
      <p:sp>
        <p:nvSpPr>
          <p:cNvPr id="23" name="CuadroTexto 22"/>
          <p:cNvSpPr txBox="1"/>
          <p:nvPr/>
        </p:nvSpPr>
        <p:spPr>
          <a:xfrm>
            <a:off x="2532874" y="6343831"/>
            <a:ext cx="3279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2813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50513" y="400355"/>
            <a:ext cx="6833581" cy="1400543"/>
          </a:xfrm>
        </p:spPr>
        <p:txBody>
          <a:bodyPr>
            <a:noAutofit/>
          </a:bodyPr>
          <a:lstStyle/>
          <a:p>
            <a:pPr algn="just"/>
            <a:r>
              <a:rPr lang="es-ES" sz="4000" b="1" dirty="0">
                <a:solidFill>
                  <a:srgbClr val="3D5D7B"/>
                </a:solidFill>
              </a:rPr>
              <a:t>Real Decreto 124/2017 </a:t>
            </a:r>
            <a:r>
              <a:rPr lang="es-ES" sz="2800" b="1" dirty="0">
                <a:solidFill>
                  <a:srgbClr val="3D5D7B"/>
                </a:solidFill>
              </a:rPr>
              <a:t>relativo al acceso a los recursos genéticos procedentes de taxones silvestres y al control de la utilización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3077397" y="2459204"/>
            <a:ext cx="6508563" cy="769441"/>
          </a:xfrm>
          <a:prstGeom prst="rect">
            <a:avLst/>
          </a:prstGeom>
          <a:solidFill>
            <a:srgbClr val="324B54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200" b="1" dirty="0">
                <a:solidFill>
                  <a:schemeClr val="bg1"/>
                </a:solidFill>
              </a:rPr>
              <a:t>Desarrolla los artículos 71, 72, 74, 80 y 81 de la Ley 42/2007 del Patrimonio Natural y de la Biodiversidad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3077396" y="3639766"/>
            <a:ext cx="6508563" cy="1446550"/>
          </a:xfrm>
          <a:prstGeom prst="rect">
            <a:avLst/>
          </a:prstGeom>
          <a:solidFill>
            <a:srgbClr val="324B54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Bef>
                <a:spcPts val="600"/>
              </a:spcBef>
              <a:defRPr sz="2000">
                <a:solidFill>
                  <a:schemeClr val="bg1"/>
                </a:solidFill>
              </a:defRPr>
            </a:lvl1pPr>
          </a:lstStyle>
          <a:p>
            <a:r>
              <a:rPr lang="es-ES" sz="2200" b="1" dirty="0"/>
              <a:t>Asegurar la correcta utilización de los recursos genéticos de conformidad con el Reglamento (UE) N.º 511/2014 del y con el Reglamento de Ejecución (UE) 2015/1866 de la Comisión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1524001" y="-11615"/>
            <a:ext cx="1008872" cy="6869615"/>
            <a:chOff x="1" y="-11615"/>
            <a:chExt cx="1008872" cy="6869615"/>
          </a:xfrm>
        </p:grpSpPr>
        <p:sp>
          <p:nvSpPr>
            <p:cNvPr id="13" name="Proceso 12"/>
            <p:cNvSpPr/>
            <p:nvPr/>
          </p:nvSpPr>
          <p:spPr>
            <a:xfrm>
              <a:off x="1" y="0"/>
              <a:ext cx="778990" cy="6858000"/>
            </a:xfrm>
            <a:prstGeom prst="flowChartProcess">
              <a:avLst/>
            </a:prstGeom>
            <a:solidFill>
              <a:srgbClr val="598595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Proceso 13"/>
            <p:cNvSpPr/>
            <p:nvPr/>
          </p:nvSpPr>
          <p:spPr>
            <a:xfrm>
              <a:off x="96252" y="0"/>
              <a:ext cx="45719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Proceso 14"/>
            <p:cNvSpPr/>
            <p:nvPr/>
          </p:nvSpPr>
          <p:spPr>
            <a:xfrm flipH="1">
              <a:off x="756130" y="0"/>
              <a:ext cx="252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Proceso 15"/>
            <p:cNvSpPr/>
            <p:nvPr/>
          </p:nvSpPr>
          <p:spPr>
            <a:xfrm>
              <a:off x="839512" y="0"/>
              <a:ext cx="73857" cy="6858000"/>
            </a:xfrm>
            <a:prstGeom prst="flowChartProcess">
              <a:avLst/>
            </a:prstGeom>
            <a:solidFill>
              <a:srgbClr val="59859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Proceso 16"/>
            <p:cNvSpPr/>
            <p:nvPr/>
          </p:nvSpPr>
          <p:spPr>
            <a:xfrm flipH="1">
              <a:off x="994473" y="-11615"/>
              <a:ext cx="144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643104" y="783337"/>
            <a:ext cx="1402400" cy="531531"/>
          </a:xfrm>
          <a:prstGeom prst="rect">
            <a:avLst/>
          </a:prstGeom>
        </p:spPr>
      </p:pic>
      <p:grpSp>
        <p:nvGrpSpPr>
          <p:cNvPr id="20" name="Grupo 19"/>
          <p:cNvGrpSpPr/>
          <p:nvPr/>
        </p:nvGrpSpPr>
        <p:grpSpPr>
          <a:xfrm>
            <a:off x="6901983" y="6200857"/>
            <a:ext cx="3495568" cy="533399"/>
            <a:chOff x="5608396" y="6104605"/>
            <a:chExt cx="3270677" cy="533399"/>
          </a:xfrm>
        </p:grpSpPr>
        <p:pic>
          <p:nvPicPr>
            <p:cNvPr id="29" name="Imagen 28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2328" y="6104605"/>
              <a:ext cx="1046745" cy="533399"/>
            </a:xfrm>
            <a:prstGeom prst="rect">
              <a:avLst/>
            </a:prstGeom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8396" y="6134155"/>
              <a:ext cx="2045532" cy="503849"/>
            </a:xfrm>
            <a:prstGeom prst="rect">
              <a:avLst/>
            </a:prstGeom>
          </p:spPr>
        </p:pic>
      </p:grpSp>
      <p:sp>
        <p:nvSpPr>
          <p:cNvPr id="21" name="CuadroTexto 20"/>
          <p:cNvSpPr txBox="1"/>
          <p:nvPr/>
        </p:nvSpPr>
        <p:spPr>
          <a:xfrm>
            <a:off x="2532874" y="6343831"/>
            <a:ext cx="3279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76474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/>
          <p:cNvSpPr txBox="1"/>
          <p:nvPr/>
        </p:nvSpPr>
        <p:spPr>
          <a:xfrm>
            <a:off x="2746018" y="4054917"/>
            <a:ext cx="3349983" cy="16466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dirty="0"/>
              <a:t>Procedimientos de acceso para utilización:</a:t>
            </a:r>
          </a:p>
          <a:p>
            <a:pPr marL="355600" indent="-173038">
              <a:spcAft>
                <a:spcPts val="600"/>
              </a:spcAft>
              <a:buFontTx/>
              <a:buChar char="-"/>
            </a:pPr>
            <a:r>
              <a:rPr lang="es-ES" sz="1700" dirty="0"/>
              <a:t>con fines comerciales</a:t>
            </a:r>
          </a:p>
          <a:p>
            <a:pPr marL="355600" indent="-173038">
              <a:spcAft>
                <a:spcPts val="600"/>
              </a:spcAft>
              <a:buFontTx/>
              <a:buChar char="-"/>
            </a:pPr>
            <a:r>
              <a:rPr lang="es-ES" sz="1700" dirty="0"/>
              <a:t>con fines no comerciales</a:t>
            </a:r>
          </a:p>
          <a:p>
            <a:pPr marL="182562">
              <a:spcAft>
                <a:spcPts val="600"/>
              </a:spcAft>
            </a:pPr>
            <a:endParaRPr lang="es-ES" sz="14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2746016" y="2338941"/>
            <a:ext cx="3349984" cy="1712463"/>
          </a:xfrm>
          <a:prstGeom prst="rect">
            <a:avLst/>
          </a:prstGeom>
          <a:solidFill>
            <a:srgbClr val="F7D118">
              <a:alpha val="30000"/>
            </a:srgbClr>
          </a:solidFill>
          <a:ln w="19050">
            <a:solidFill>
              <a:srgbClr val="F7D118"/>
            </a:solidFill>
          </a:ln>
        </p:spPr>
        <p:txBody>
          <a:bodyPr vert="horz" lIns="72000" tIns="72000" rIns="72000" bIns="72000" rtlCol="0">
            <a:normAutofit fontScale="92500" lnSpcReduction="10000"/>
          </a:bodyPr>
          <a:lstStyle>
            <a:defPPr>
              <a:defRPr lang="en-US"/>
            </a:defPPr>
            <a:lvl1pPr indent="0" algn="ctr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tabLst>
                <a:tab pos="6642100" algn="l"/>
              </a:tabLst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br>
              <a:rPr lang="es-ES" sz="1700" b="1" dirty="0">
                <a:solidFill>
                  <a:schemeClr val="tx1"/>
                </a:solidFill>
              </a:rPr>
            </a:br>
            <a:r>
              <a:rPr lang="es-ES" sz="2200" b="1" dirty="0">
                <a:solidFill>
                  <a:schemeClr val="tx1"/>
                </a:solidFill>
              </a:rPr>
              <a:t>Acceso</a:t>
            </a:r>
            <a:r>
              <a:rPr lang="es-ES" sz="1900" b="1" dirty="0">
                <a:solidFill>
                  <a:schemeClr val="tx1"/>
                </a:solidFill>
              </a:rPr>
              <a:t> </a:t>
            </a:r>
            <a:r>
              <a:rPr lang="es-ES" dirty="0">
                <a:solidFill>
                  <a:schemeClr val="tx1"/>
                </a:solidFill>
              </a:rPr>
              <a:t>a los recursos genéticos españoles, </a:t>
            </a:r>
            <a:r>
              <a:rPr lang="es-ES" i="1" dirty="0">
                <a:solidFill>
                  <a:schemeClr val="tx1"/>
                </a:solidFill>
              </a:rPr>
              <a:t>in situ </a:t>
            </a:r>
            <a:r>
              <a:rPr lang="es-ES" dirty="0">
                <a:solidFill>
                  <a:schemeClr val="tx1"/>
                </a:solidFill>
              </a:rPr>
              <a:t>y </a:t>
            </a:r>
            <a:r>
              <a:rPr lang="es-ES" i="1" dirty="0">
                <a:solidFill>
                  <a:schemeClr val="tx1"/>
                </a:solidFill>
              </a:rPr>
              <a:t>ex situ</a:t>
            </a:r>
            <a:r>
              <a:rPr lang="es-ES" dirty="0">
                <a:solidFill>
                  <a:schemeClr val="tx1"/>
                </a:solidFill>
              </a:rPr>
              <a:t>, procedentes de </a:t>
            </a:r>
            <a:r>
              <a:rPr lang="es-ES" u="sng" dirty="0">
                <a:solidFill>
                  <a:schemeClr val="tx1"/>
                </a:solidFill>
              </a:rPr>
              <a:t>taxones silvestres</a:t>
            </a:r>
          </a:p>
          <a:p>
            <a:r>
              <a:rPr lang="es-ES" sz="1600" dirty="0">
                <a:solidFill>
                  <a:schemeClr val="tx1"/>
                </a:solidFill>
              </a:rPr>
              <a:t>CAPÍTULO II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490637" y="4051404"/>
            <a:ext cx="3790235" cy="19082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dirty="0"/>
              <a:t>Ejercicio de la diligencia debida:</a:t>
            </a:r>
          </a:p>
          <a:p>
            <a:pPr marL="355600" indent="-173038">
              <a:spcAft>
                <a:spcPts val="600"/>
              </a:spcAft>
              <a:buFontTx/>
              <a:buChar char="-"/>
            </a:pPr>
            <a:r>
              <a:rPr lang="es-ES" sz="1700" dirty="0"/>
              <a:t>beneficiarios de fondos de investigación</a:t>
            </a:r>
          </a:p>
          <a:p>
            <a:pPr marL="355600" indent="-173038">
              <a:spcAft>
                <a:spcPts val="600"/>
              </a:spcAft>
              <a:buFontTx/>
              <a:buChar char="-"/>
            </a:pPr>
            <a:r>
              <a:rPr lang="es-ES" sz="1700" dirty="0"/>
              <a:t>etapa final de elaboración de un producto</a:t>
            </a:r>
          </a:p>
          <a:p>
            <a:pPr marL="355600" indent="-173038">
              <a:spcAft>
                <a:spcPts val="600"/>
              </a:spcAft>
              <a:buFontTx/>
              <a:buChar char="-"/>
            </a:pPr>
            <a:r>
              <a:rPr lang="es-ES" sz="1700" b="1" dirty="0">
                <a:solidFill>
                  <a:srgbClr val="324B54"/>
                </a:solidFill>
              </a:rPr>
              <a:t>solicitud de patente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6490637" y="2341121"/>
            <a:ext cx="3790235" cy="1691175"/>
          </a:xfrm>
          <a:prstGeom prst="rect">
            <a:avLst/>
          </a:prstGeom>
          <a:solidFill>
            <a:srgbClr val="F7D118">
              <a:alpha val="30000"/>
            </a:srgbClr>
          </a:solidFill>
          <a:ln w="19050">
            <a:solidFill>
              <a:srgbClr val="F7D118"/>
            </a:solidFill>
          </a:ln>
        </p:spPr>
        <p:txBody>
          <a:bodyPr vert="horz" lIns="72000" tIns="72000" rIns="72000" bIns="72000" rtlCol="0">
            <a:normAutofit/>
          </a:bodyPr>
          <a:lstStyle>
            <a:defPPr>
              <a:defRPr lang="en-US"/>
            </a:defPPr>
            <a:lvl1pPr indent="0" algn="ctr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tabLst>
                <a:tab pos="6642100" algn="l"/>
              </a:tabLst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s-ES" sz="2200" b="1" dirty="0">
                <a:solidFill>
                  <a:schemeClr val="tx1"/>
                </a:solidFill>
              </a:rPr>
              <a:t>Seguimiento</a:t>
            </a:r>
            <a:r>
              <a:rPr lang="es-ES" sz="1900" b="1" dirty="0">
                <a:solidFill>
                  <a:schemeClr val="tx1"/>
                </a:solidFill>
              </a:rPr>
              <a:t> </a:t>
            </a:r>
            <a:r>
              <a:rPr lang="es-ES" dirty="0">
                <a:solidFill>
                  <a:schemeClr val="tx1"/>
                </a:solidFill>
              </a:rPr>
              <a:t>de la utilización en España de recursos genéticos y de conocimientos tradicionales asociados a recursos genéticos</a:t>
            </a:r>
          </a:p>
          <a:p>
            <a:r>
              <a:rPr lang="es-ES" sz="1600" dirty="0">
                <a:solidFill>
                  <a:schemeClr val="tx1"/>
                </a:solidFill>
              </a:rPr>
              <a:t>CAPÍTULO IV</a:t>
            </a:r>
          </a:p>
        </p:txBody>
      </p:sp>
      <p:grpSp>
        <p:nvGrpSpPr>
          <p:cNvPr id="15" name="Grupo 14"/>
          <p:cNvGrpSpPr/>
          <p:nvPr/>
        </p:nvGrpSpPr>
        <p:grpSpPr>
          <a:xfrm>
            <a:off x="1524001" y="-11615"/>
            <a:ext cx="1008872" cy="6869615"/>
            <a:chOff x="1" y="-11615"/>
            <a:chExt cx="1008872" cy="6869615"/>
          </a:xfrm>
        </p:grpSpPr>
        <p:sp>
          <p:nvSpPr>
            <p:cNvPr id="16" name="Proceso 15"/>
            <p:cNvSpPr/>
            <p:nvPr/>
          </p:nvSpPr>
          <p:spPr>
            <a:xfrm>
              <a:off x="1" y="0"/>
              <a:ext cx="778990" cy="6858000"/>
            </a:xfrm>
            <a:prstGeom prst="flowChartProcess">
              <a:avLst/>
            </a:prstGeom>
            <a:solidFill>
              <a:srgbClr val="598595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Proceso 18"/>
            <p:cNvSpPr/>
            <p:nvPr/>
          </p:nvSpPr>
          <p:spPr>
            <a:xfrm>
              <a:off x="96252" y="0"/>
              <a:ext cx="45719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Proceso 19"/>
            <p:cNvSpPr/>
            <p:nvPr/>
          </p:nvSpPr>
          <p:spPr>
            <a:xfrm flipH="1">
              <a:off x="756130" y="0"/>
              <a:ext cx="252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Proceso 20"/>
            <p:cNvSpPr/>
            <p:nvPr/>
          </p:nvSpPr>
          <p:spPr>
            <a:xfrm>
              <a:off x="839512" y="0"/>
              <a:ext cx="73857" cy="6858000"/>
            </a:xfrm>
            <a:prstGeom prst="flowChartProcess">
              <a:avLst/>
            </a:prstGeom>
            <a:solidFill>
              <a:srgbClr val="59859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Proceso 21"/>
            <p:cNvSpPr/>
            <p:nvPr/>
          </p:nvSpPr>
          <p:spPr>
            <a:xfrm flipH="1">
              <a:off x="994473" y="-11615"/>
              <a:ext cx="144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643104" y="783337"/>
            <a:ext cx="1402400" cy="531531"/>
          </a:xfrm>
          <a:prstGeom prst="rect">
            <a:avLst/>
          </a:prstGeom>
        </p:spPr>
      </p:pic>
      <p:sp>
        <p:nvSpPr>
          <p:cNvPr id="29" name="Título 1"/>
          <p:cNvSpPr>
            <a:spLocks noGrp="1"/>
          </p:cNvSpPr>
          <p:nvPr>
            <p:ph type="title"/>
          </p:nvPr>
        </p:nvSpPr>
        <p:spPr>
          <a:xfrm>
            <a:off x="2650513" y="400355"/>
            <a:ext cx="6833581" cy="1400543"/>
          </a:xfrm>
        </p:spPr>
        <p:txBody>
          <a:bodyPr>
            <a:noAutofit/>
          </a:bodyPr>
          <a:lstStyle/>
          <a:p>
            <a:pPr algn="just"/>
            <a:r>
              <a:rPr lang="es-ES" sz="4000" b="1" dirty="0">
                <a:solidFill>
                  <a:srgbClr val="3D5D7B"/>
                </a:solidFill>
              </a:rPr>
              <a:t>Real Decreto 124/2017 </a:t>
            </a:r>
            <a:r>
              <a:rPr lang="es-ES" sz="2800" b="1" dirty="0">
                <a:solidFill>
                  <a:srgbClr val="3D5D7B"/>
                </a:solidFill>
              </a:rPr>
              <a:t>relativo al acceso a los recursos genéticos procedentes de taxones silvestres y al control de la utilización</a:t>
            </a:r>
          </a:p>
        </p:txBody>
      </p:sp>
      <p:grpSp>
        <p:nvGrpSpPr>
          <p:cNvPr id="23" name="Grupo 22"/>
          <p:cNvGrpSpPr/>
          <p:nvPr/>
        </p:nvGrpSpPr>
        <p:grpSpPr>
          <a:xfrm>
            <a:off x="6901983" y="6200857"/>
            <a:ext cx="3495568" cy="533399"/>
            <a:chOff x="5608396" y="6104605"/>
            <a:chExt cx="3270677" cy="533399"/>
          </a:xfrm>
        </p:grpSpPr>
        <p:pic>
          <p:nvPicPr>
            <p:cNvPr id="34" name="Imagen 3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2328" y="6104605"/>
              <a:ext cx="1046745" cy="533399"/>
            </a:xfrm>
            <a:prstGeom prst="rect">
              <a:avLst/>
            </a:prstGeom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8396" y="6134155"/>
              <a:ext cx="2045532" cy="503849"/>
            </a:xfrm>
            <a:prstGeom prst="rect">
              <a:avLst/>
            </a:prstGeom>
          </p:spPr>
        </p:pic>
      </p:grpSp>
      <p:sp>
        <p:nvSpPr>
          <p:cNvPr id="26" name="CuadroTexto 25"/>
          <p:cNvSpPr txBox="1"/>
          <p:nvPr/>
        </p:nvSpPr>
        <p:spPr>
          <a:xfrm>
            <a:off x="2532874" y="6343831"/>
            <a:ext cx="3279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28349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2578590" y="411002"/>
            <a:ext cx="6116070" cy="7464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b="1" dirty="0">
                <a:solidFill>
                  <a:srgbClr val="3D5D7B"/>
                </a:solidFill>
              </a:rPr>
              <a:t>Autoridades Competentes 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6686102" y="1671115"/>
            <a:ext cx="3670300" cy="4041354"/>
            <a:chOff x="4749800" y="2389150"/>
            <a:chExt cx="3670300" cy="4041354"/>
          </a:xfrm>
        </p:grpSpPr>
        <p:sp>
          <p:nvSpPr>
            <p:cNvPr id="13" name="CuadroTexto 12"/>
            <p:cNvSpPr txBox="1"/>
            <p:nvPr/>
          </p:nvSpPr>
          <p:spPr>
            <a:xfrm>
              <a:off x="4749800" y="2389150"/>
              <a:ext cx="3670300" cy="1518015"/>
            </a:xfrm>
            <a:prstGeom prst="rect">
              <a:avLst/>
            </a:prstGeom>
            <a:solidFill>
              <a:srgbClr val="F7D118">
                <a:alpha val="30000"/>
              </a:srgbClr>
            </a:solidFill>
            <a:ln w="19050">
              <a:solidFill>
                <a:srgbClr val="F7D118"/>
              </a:solidFill>
            </a:ln>
          </p:spPr>
          <p:txBody>
            <a:bodyPr vert="horz" lIns="72000" tIns="108000" rIns="72000" bIns="108000" rtlCol="0">
              <a:normAutofit/>
            </a:bodyPr>
            <a:lstStyle>
              <a:defPPr>
                <a:defRPr lang="en-US"/>
              </a:defPPr>
              <a:lvl1pPr indent="0" algn="ctr" defTabSz="914400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None/>
                <a:tabLst>
                  <a:tab pos="6642100" algn="l"/>
                </a:tabLst>
                <a:defRPr sz="20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  <a:lvl2pPr marL="384048" indent="-18288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2pPr>
              <a:lvl3pPr marL="566928" indent="-18288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3pPr>
              <a:lvl4pPr marL="749808" indent="-18288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4pPr>
              <a:lvl5pPr marL="932688" indent="-18288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5pPr>
              <a:lvl6pPr marL="1100000" indent="-22860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6pPr>
              <a:lvl7pPr marL="1300000" indent="-22860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7pPr>
              <a:lvl8pPr marL="1500000" indent="-22860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8pPr>
              <a:lvl9pPr marL="1700000" indent="-22860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9pPr>
            </a:lstStyle>
            <a:p>
              <a:r>
                <a:rPr lang="es-ES" sz="1800" b="1" dirty="0">
                  <a:solidFill>
                    <a:schemeClr val="tx1"/>
                  </a:solidFill>
                </a:rPr>
                <a:t>Autoridades competentes españolas para la aplicación del Reglamento (UE) 511/2014</a:t>
              </a:r>
            </a:p>
            <a:p>
              <a:r>
                <a:rPr lang="es-ES" sz="1500" dirty="0">
                  <a:solidFill>
                    <a:schemeClr val="tx1"/>
                  </a:solidFill>
                </a:rPr>
                <a:t>Artículo 13</a:t>
              </a:r>
            </a:p>
            <a:p>
              <a:endParaRPr lang="es-E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4749800" y="3968291"/>
              <a:ext cx="3670300" cy="24622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lIns="72000" rIns="72000" rtlCol="0">
              <a:spAutoFit/>
            </a:bodyPr>
            <a:lstStyle/>
            <a:p>
              <a:pPr marL="182563" indent="-182563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s-ES" dirty="0"/>
                <a:t>Recibir las declaraciones de diligencia debida</a:t>
              </a:r>
            </a:p>
            <a:p>
              <a:pPr marL="182563" indent="-182563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s-ES" dirty="0"/>
                <a:t>Realizar los controles para la verificación del cumplimiento por los usuarios de la obligación de diligencia debida</a:t>
              </a:r>
            </a:p>
            <a:p>
              <a:pPr marL="182563" indent="-182563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s-ES" dirty="0"/>
                <a:t>Sancionar a los usuarios que incumplan sus obligaciones</a:t>
              </a: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2685602" y="1671115"/>
            <a:ext cx="3670301" cy="4440420"/>
            <a:chOff x="749299" y="2389150"/>
            <a:chExt cx="3670301" cy="4440420"/>
          </a:xfrm>
        </p:grpSpPr>
        <p:sp>
          <p:nvSpPr>
            <p:cNvPr id="14" name="CuadroTexto 13"/>
            <p:cNvSpPr txBox="1"/>
            <p:nvPr/>
          </p:nvSpPr>
          <p:spPr>
            <a:xfrm>
              <a:off x="749300" y="3929787"/>
              <a:ext cx="3670300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lIns="72000" rIns="72000" rtlCol="0">
              <a:spAutoFit/>
            </a:bodyPr>
            <a:lstStyle/>
            <a:p>
              <a:pPr marL="182563" indent="-182563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s-ES" dirty="0"/>
                <a:t>Otorgar autorización de acceso</a:t>
              </a:r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749299" y="5552297"/>
              <a:ext cx="3670300" cy="12772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lIns="72000" rIns="72000" rtlCol="0">
              <a:spAutoFit/>
            </a:bodyPr>
            <a:lstStyle/>
            <a:p>
              <a:pPr marL="182563" indent="-182563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s-ES" dirty="0"/>
                <a:t>Prestar consentimiento previo informado</a:t>
              </a:r>
            </a:p>
            <a:p>
              <a:pPr marL="182563" indent="-182563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s-ES" dirty="0"/>
                <a:t>Negociar condiciones mutuamente acordadas</a:t>
              </a:r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749299" y="2389150"/>
              <a:ext cx="3670300" cy="1537124"/>
            </a:xfrm>
            <a:prstGeom prst="rect">
              <a:avLst/>
            </a:prstGeom>
            <a:solidFill>
              <a:srgbClr val="F7D118">
                <a:alpha val="30000"/>
              </a:srgbClr>
            </a:solidFill>
            <a:ln w="19050">
              <a:solidFill>
                <a:srgbClr val="F7D118"/>
              </a:solidFill>
            </a:ln>
          </p:spPr>
          <p:txBody>
            <a:bodyPr vert="horz" lIns="72000" tIns="108000" rIns="72000" bIns="108000" rtlCol="0">
              <a:normAutofit/>
            </a:bodyPr>
            <a:lstStyle>
              <a:defPPr>
                <a:defRPr lang="en-US"/>
              </a:defPPr>
              <a:lvl1pPr indent="0" algn="ctr" defTabSz="914400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None/>
                <a:tabLst>
                  <a:tab pos="6642100" algn="l"/>
                </a:tabLst>
                <a:defRPr sz="20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  <a:lvl2pPr marL="384048" indent="-18288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2pPr>
              <a:lvl3pPr marL="566928" indent="-18288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3pPr>
              <a:lvl4pPr marL="749808" indent="-18288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4pPr>
              <a:lvl5pPr marL="932688" indent="-18288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5pPr>
              <a:lvl6pPr marL="1100000" indent="-22860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6pPr>
              <a:lvl7pPr marL="1300000" indent="-22860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7pPr>
              <a:lvl8pPr marL="1500000" indent="-22860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8pPr>
              <a:lvl9pPr marL="1700000" indent="-228600" defTabSz="91440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9pPr>
            </a:lstStyle>
            <a:p>
              <a:r>
                <a:rPr lang="es-ES" sz="1800" b="1" dirty="0">
                  <a:solidFill>
                    <a:schemeClr val="tx1"/>
                  </a:solidFill>
                </a:rPr>
                <a:t>Autoridades competentes de acceso a los recursos genéticos españoles procedentes de taxones silvestres</a:t>
              </a:r>
            </a:p>
            <a:p>
              <a:r>
                <a:rPr lang="es-ES" sz="1500" dirty="0">
                  <a:solidFill>
                    <a:schemeClr val="tx1"/>
                  </a:solidFill>
                </a:rPr>
                <a:t>Artículo 5</a:t>
              </a:r>
            </a:p>
          </p:txBody>
        </p:sp>
        <p:sp>
          <p:nvSpPr>
            <p:cNvPr id="2" name="Rectángulo 1"/>
            <p:cNvSpPr/>
            <p:nvPr/>
          </p:nvSpPr>
          <p:spPr>
            <a:xfrm>
              <a:off x="749300" y="4423316"/>
              <a:ext cx="3670300" cy="1154427"/>
            </a:xfrm>
            <a:prstGeom prst="rect">
              <a:avLst/>
            </a:prstGeom>
            <a:solidFill>
              <a:srgbClr val="F7D118">
                <a:alpha val="30000"/>
              </a:srgbClr>
            </a:solidFill>
            <a:ln w="19050">
              <a:solidFill>
                <a:srgbClr val="F7D118"/>
              </a:solidFill>
            </a:ln>
          </p:spPr>
          <p:txBody>
            <a:bodyPr vert="horz" lIns="72000" tIns="108000" rIns="72000" bIns="108000" rtlCol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tabLst>
                  <a:tab pos="6642100" algn="l"/>
                </a:tabLst>
              </a:pPr>
              <a:r>
                <a:rPr lang="es-ES" b="1" dirty="0"/>
                <a:t>Órgano responsable para prestar el consentimiento previo informado y negociar las condiciones mutuamente acordadas</a:t>
              </a:r>
            </a:p>
          </p:txBody>
        </p:sp>
      </p:grpSp>
      <p:sp>
        <p:nvSpPr>
          <p:cNvPr id="7" name="Rectángulo 6"/>
          <p:cNvSpPr/>
          <p:nvPr/>
        </p:nvSpPr>
        <p:spPr>
          <a:xfrm>
            <a:off x="2610070" y="1560283"/>
            <a:ext cx="3821230" cy="4561385"/>
          </a:xfrm>
          <a:prstGeom prst="rect">
            <a:avLst/>
          </a:prstGeom>
          <a:noFill/>
          <a:ln>
            <a:solidFill>
              <a:srgbClr val="598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/>
          <p:cNvSpPr/>
          <p:nvPr/>
        </p:nvSpPr>
        <p:spPr>
          <a:xfrm>
            <a:off x="6612172" y="1560282"/>
            <a:ext cx="3821230" cy="4561385"/>
          </a:xfrm>
          <a:prstGeom prst="rect">
            <a:avLst/>
          </a:prstGeom>
          <a:noFill/>
          <a:ln>
            <a:solidFill>
              <a:srgbClr val="598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1" name="Grupo 20"/>
          <p:cNvGrpSpPr/>
          <p:nvPr/>
        </p:nvGrpSpPr>
        <p:grpSpPr>
          <a:xfrm>
            <a:off x="1524001" y="-11615"/>
            <a:ext cx="1008872" cy="6869615"/>
            <a:chOff x="1" y="-11615"/>
            <a:chExt cx="1008872" cy="6869615"/>
          </a:xfrm>
        </p:grpSpPr>
        <p:sp>
          <p:nvSpPr>
            <p:cNvPr id="22" name="Proceso 21"/>
            <p:cNvSpPr/>
            <p:nvPr/>
          </p:nvSpPr>
          <p:spPr>
            <a:xfrm>
              <a:off x="1" y="0"/>
              <a:ext cx="778990" cy="6858000"/>
            </a:xfrm>
            <a:prstGeom prst="flowChartProcess">
              <a:avLst/>
            </a:prstGeom>
            <a:solidFill>
              <a:srgbClr val="598595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Proceso 22"/>
            <p:cNvSpPr/>
            <p:nvPr/>
          </p:nvSpPr>
          <p:spPr>
            <a:xfrm>
              <a:off x="96252" y="0"/>
              <a:ext cx="45719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Proceso 23"/>
            <p:cNvSpPr/>
            <p:nvPr/>
          </p:nvSpPr>
          <p:spPr>
            <a:xfrm flipH="1">
              <a:off x="756130" y="0"/>
              <a:ext cx="252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Proceso 24"/>
            <p:cNvSpPr/>
            <p:nvPr/>
          </p:nvSpPr>
          <p:spPr>
            <a:xfrm>
              <a:off x="839512" y="0"/>
              <a:ext cx="73857" cy="6858000"/>
            </a:xfrm>
            <a:prstGeom prst="flowChartProcess">
              <a:avLst/>
            </a:prstGeom>
            <a:solidFill>
              <a:srgbClr val="59859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Proceso 25"/>
            <p:cNvSpPr/>
            <p:nvPr/>
          </p:nvSpPr>
          <p:spPr>
            <a:xfrm flipH="1">
              <a:off x="994473" y="-11615"/>
              <a:ext cx="144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643104" y="783337"/>
            <a:ext cx="1402400" cy="531531"/>
          </a:xfrm>
          <a:prstGeom prst="rect">
            <a:avLst/>
          </a:prstGeom>
        </p:spPr>
      </p:pic>
      <p:grpSp>
        <p:nvGrpSpPr>
          <p:cNvPr id="28" name="Grupo 27"/>
          <p:cNvGrpSpPr/>
          <p:nvPr/>
        </p:nvGrpSpPr>
        <p:grpSpPr>
          <a:xfrm>
            <a:off x="6901983" y="6200857"/>
            <a:ext cx="3495568" cy="533399"/>
            <a:chOff x="5608396" y="6104605"/>
            <a:chExt cx="3270677" cy="533399"/>
          </a:xfrm>
        </p:grpSpPr>
        <p:pic>
          <p:nvPicPr>
            <p:cNvPr id="37" name="Imagen 3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2328" y="6104605"/>
              <a:ext cx="1046745" cy="533399"/>
            </a:xfrm>
            <a:prstGeom prst="rect">
              <a:avLst/>
            </a:prstGeom>
          </p:spPr>
        </p:pic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8396" y="6134155"/>
              <a:ext cx="2045532" cy="503849"/>
            </a:xfrm>
            <a:prstGeom prst="rect">
              <a:avLst/>
            </a:prstGeom>
          </p:spPr>
        </p:pic>
      </p:grpSp>
      <p:sp>
        <p:nvSpPr>
          <p:cNvPr id="29" name="CuadroTexto 28"/>
          <p:cNvSpPr txBox="1"/>
          <p:nvPr/>
        </p:nvSpPr>
        <p:spPr>
          <a:xfrm>
            <a:off x="2532874" y="6343831"/>
            <a:ext cx="3279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5619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C9398-BB02-926B-0A95-1B1F1844B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636E6C1-7009-C9EB-7887-C1A5DA526E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" r="708"/>
          <a:stretch/>
        </p:blipFill>
        <p:spPr>
          <a:xfrm>
            <a:off x="-19051" y="0"/>
            <a:ext cx="12211051" cy="6234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3AA493-5DAD-5758-D9D1-243685236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28" y="6312988"/>
            <a:ext cx="1092200" cy="203200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F590239D-A198-DA3F-2AC5-57A368C14BC6}"/>
              </a:ext>
            </a:extLst>
          </p:cNvPr>
          <p:cNvSpPr/>
          <p:nvPr/>
        </p:nvSpPr>
        <p:spPr>
          <a:xfrm>
            <a:off x="-44970" y="6026496"/>
            <a:ext cx="12211051" cy="801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239B874C-2396-90EE-7334-BD3FC7559851}"/>
              </a:ext>
            </a:extLst>
          </p:cNvPr>
          <p:cNvSpPr txBox="1"/>
          <p:nvPr/>
        </p:nvSpPr>
        <p:spPr>
          <a:xfrm>
            <a:off x="3988432" y="5422564"/>
            <a:ext cx="39088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E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haparral Pro" panose="02060503040505020203" pitchFamily="18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s-ES_tradnl" sz="1500" dirty="0">
              <a:solidFill>
                <a:schemeClr val="tx1">
                  <a:lumMod val="75000"/>
                  <a:lumOff val="25000"/>
                </a:schemeClr>
              </a:solidFill>
              <a:latin typeface="Chaparral Pro" panose="02060503040505020203" pitchFamily="18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r>
              <a:rPr lang="es-E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haparral Pro" panose="02060503040505020203" pitchFamily="18" charset="0"/>
                <a:ea typeface="Calibri Light" panose="020F0302020204030204" pitchFamily="34" charset="0"/>
                <a:cs typeface="Calibri Light" panose="020F0302020204030204" pitchFamily="34" charset="0"/>
              </a:rPr>
              <a:t>                                    </a:t>
            </a:r>
            <a:endParaRPr lang="es-ES_tradnl" sz="1500" dirty="0">
              <a:solidFill>
                <a:schemeClr val="tx1">
                  <a:lumMod val="75000"/>
                  <a:lumOff val="25000"/>
                </a:schemeClr>
              </a:solidFill>
              <a:latin typeface="Chaparral Pro" panose="02060503040505020203" pitchFamily="18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3" name="Google Shape;373;p49">
            <a:extLst>
              <a:ext uri="{FF2B5EF4-FFF2-40B4-BE49-F238E27FC236}">
                <a16:creationId xmlns:a16="http://schemas.microsoft.com/office/drawing/2014/main" id="{38A2EBBC-E989-2C9C-06B9-9DEAF99C56E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3889"/>
          <a:stretch/>
        </p:blipFill>
        <p:spPr>
          <a:xfrm>
            <a:off x="3511725" y="6034560"/>
            <a:ext cx="1504677" cy="790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373;p49">
            <a:extLst>
              <a:ext uri="{FF2B5EF4-FFF2-40B4-BE49-F238E27FC236}">
                <a16:creationId xmlns:a16="http://schemas.microsoft.com/office/drawing/2014/main" id="{84885FB6-5D8D-0147-8A53-A91D401BBA4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1865" r="34457"/>
          <a:stretch/>
        </p:blipFill>
        <p:spPr>
          <a:xfrm>
            <a:off x="5138358" y="6045546"/>
            <a:ext cx="1940742" cy="790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" descr="https://lh7-us.googleusercontent.com/slidesz/AGV_vUfFyUj-mb7GI0ZPeE6OkPLzhTRM6H6FH8B3niPWYOXyFNHgd8sudZHhyhOaM4X0JHYUQMa0ymVTapi9jSYQ5TEiYCmngmR8Loj3y27tu_bUVOJJf1T-ljyMgyu81ssk3BMRjckMYDKOR0rEpGfRq7gDDJSrwdQP778cMgPhp5FYJA=s2048?key=f70QzwAaBBH2VSIfDcb1cA">
            <a:extLst>
              <a:ext uri="{FF2B5EF4-FFF2-40B4-BE49-F238E27FC236}">
                <a16:creationId xmlns:a16="http://schemas.microsoft.com/office/drawing/2014/main" id="{D407A8A6-37B6-CB43-19EA-0DEF3DFB8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922" y="5999373"/>
            <a:ext cx="1604488" cy="82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59491E8-3CD1-3A95-03C1-CFCA80AB8D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0809" y="6024013"/>
            <a:ext cx="1746194" cy="76680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A7ED883-4CB0-FA4C-A0F3-B03397F0D6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7237" y="6236641"/>
            <a:ext cx="1979176" cy="528849"/>
          </a:xfrm>
          <a:prstGeom prst="rect">
            <a:avLst/>
          </a:prstGeom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id="{8AC3FD57-F08E-905E-D311-5B9705698FE8}"/>
              </a:ext>
            </a:extLst>
          </p:cNvPr>
          <p:cNvSpPr txBox="1"/>
          <p:nvPr/>
        </p:nvSpPr>
        <p:spPr>
          <a:xfrm>
            <a:off x="487030" y="601382"/>
            <a:ext cx="60841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ea typeface="STIX Two Math" panose="02020603050405020304" pitchFamily="18" charset="0"/>
                <a:cs typeface="STIX Two Math" panose="02020603050405020304" pitchFamily="18" charset="0"/>
              </a:rPr>
              <a:t>Legislación y Marcos Normativos</a:t>
            </a:r>
          </a:p>
          <a:p>
            <a:r>
              <a:rPr lang="es-ES" sz="28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ea typeface="STIX Two Math" panose="02020603050405020304" pitchFamily="18" charset="0"/>
                <a:cs typeface="STIX Two Math" panose="02020603050405020304" pitchFamily="18" charset="0"/>
              </a:rPr>
              <a:t>Índice de contenidos</a:t>
            </a: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3CE3A7C4-2BF5-AEC7-E816-4D1D52C76F44}"/>
              </a:ext>
            </a:extLst>
          </p:cNvPr>
          <p:cNvSpPr txBox="1"/>
          <p:nvPr/>
        </p:nvSpPr>
        <p:spPr>
          <a:xfrm>
            <a:off x="487030" y="1649672"/>
            <a:ext cx="85457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  <a:ea typeface="STIX Two Math" panose="02020603050405020304" pitchFamily="18" charset="0"/>
              <a:cs typeface="STIX Two Math" panose="02020603050405020304" pitchFamily="18" charset="0"/>
            </a:endParaRPr>
          </a:p>
          <a:p>
            <a:endParaRPr lang="es-ES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  <a:ea typeface="STIX Two Math" panose="02020603050405020304" pitchFamily="18" charset="0"/>
              <a:cs typeface="STIX Two Math" panose="02020603050405020304" pitchFamily="18" charset="0"/>
            </a:endParaRPr>
          </a:p>
          <a:p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ea typeface="STIX Two Math" panose="02020603050405020304" pitchFamily="18" charset="0"/>
                <a:cs typeface="STIX Two Math" panose="02020603050405020304" pitchFamily="18" charset="0"/>
              </a:rPr>
              <a:t>I. Legislación y Marcos Normativos en materia de </a:t>
            </a: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ea typeface="STIX Two Math" panose="02020603050405020304" pitchFamily="18" charset="0"/>
                <a:cs typeface="STIX Two Math" panose="02020603050405020304" pitchFamily="18" charset="0"/>
              </a:rPr>
              <a:t>protección y conservación de la flora silvestre.</a:t>
            </a:r>
          </a:p>
          <a:p>
            <a:endParaRPr lang="es-ES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  <a:ea typeface="STIX Two Math" panose="02020603050405020304" pitchFamily="18" charset="0"/>
              <a:cs typeface="STIX Two Math" panose="02020603050405020304" pitchFamily="18" charset="0"/>
            </a:endParaRPr>
          </a:p>
          <a:p>
            <a:endParaRPr lang="es-ES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  <a:ea typeface="STIX Two Math" panose="02020603050405020304" pitchFamily="18" charset="0"/>
              <a:cs typeface="STIX Two Math" panose="02020603050405020304" pitchFamily="18" charset="0"/>
            </a:endParaRPr>
          </a:p>
          <a:p>
            <a:endParaRPr lang="es-ES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  <a:ea typeface="STIX Two Math" panose="02020603050405020304" pitchFamily="18" charset="0"/>
              <a:cs typeface="STIX Two Math" panose="02020603050405020304" pitchFamily="18" charset="0"/>
            </a:endParaRPr>
          </a:p>
          <a:p>
            <a:endParaRPr lang="es-ES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  <a:ea typeface="STIX Two Math" panose="02020603050405020304" pitchFamily="18" charset="0"/>
              <a:cs typeface="STIX Two Math" panose="02020603050405020304" pitchFamily="18" charset="0"/>
            </a:endParaRPr>
          </a:p>
          <a:p>
            <a:endParaRPr lang="es-ES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  <a:ea typeface="STIX Two Math" panose="02020603050405020304" pitchFamily="18" charset="0"/>
              <a:cs typeface="STIX Two Math" panose="02020603050405020304" pitchFamily="18" charset="0"/>
            </a:endParaRPr>
          </a:p>
          <a:p>
            <a:endParaRPr lang="es-ES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  <a:ea typeface="STIX Two Math" panose="02020603050405020304" pitchFamily="18" charset="0"/>
              <a:cs typeface="STIX Two Math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178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518473" y="1522782"/>
            <a:ext cx="7768244" cy="19062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5400" b="1" dirty="0">
                <a:solidFill>
                  <a:srgbClr val="3D5D7B"/>
                </a:solidFill>
              </a:rPr>
              <a:t>Acceso</a:t>
            </a:r>
            <a:br>
              <a:rPr lang="es-ES" sz="4400" b="1" dirty="0">
                <a:solidFill>
                  <a:srgbClr val="3D5D7B"/>
                </a:solidFill>
              </a:rPr>
            </a:br>
            <a:r>
              <a:rPr lang="es-ES" sz="4400" dirty="0">
                <a:solidFill>
                  <a:srgbClr val="3D5D7B"/>
                </a:solidFill>
              </a:rPr>
              <a:t>a los recursos genéticos españoles de taxones silvestres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1524001" y="-11615"/>
            <a:ext cx="1008872" cy="6869615"/>
            <a:chOff x="1" y="-11615"/>
            <a:chExt cx="1008872" cy="6869615"/>
          </a:xfrm>
        </p:grpSpPr>
        <p:sp>
          <p:nvSpPr>
            <p:cNvPr id="12" name="Proceso 11"/>
            <p:cNvSpPr/>
            <p:nvPr/>
          </p:nvSpPr>
          <p:spPr>
            <a:xfrm>
              <a:off x="1" y="0"/>
              <a:ext cx="778990" cy="6858000"/>
            </a:xfrm>
            <a:prstGeom prst="flowChartProcess">
              <a:avLst/>
            </a:prstGeom>
            <a:solidFill>
              <a:srgbClr val="598595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Proceso 12"/>
            <p:cNvSpPr/>
            <p:nvPr/>
          </p:nvSpPr>
          <p:spPr>
            <a:xfrm>
              <a:off x="96252" y="0"/>
              <a:ext cx="45719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Proceso 13"/>
            <p:cNvSpPr/>
            <p:nvPr/>
          </p:nvSpPr>
          <p:spPr>
            <a:xfrm flipH="1">
              <a:off x="756130" y="0"/>
              <a:ext cx="252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Proceso 14"/>
            <p:cNvSpPr/>
            <p:nvPr/>
          </p:nvSpPr>
          <p:spPr>
            <a:xfrm>
              <a:off x="839512" y="0"/>
              <a:ext cx="73857" cy="6858000"/>
            </a:xfrm>
            <a:prstGeom prst="flowChartProcess">
              <a:avLst/>
            </a:prstGeom>
            <a:solidFill>
              <a:srgbClr val="59859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Proceso 15"/>
            <p:cNvSpPr/>
            <p:nvPr/>
          </p:nvSpPr>
          <p:spPr>
            <a:xfrm flipH="1">
              <a:off x="994473" y="-11615"/>
              <a:ext cx="144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7150" y="3417386"/>
            <a:ext cx="7009705" cy="531531"/>
          </a:xfrm>
          <a:prstGeom prst="rect">
            <a:avLst/>
          </a:prstGeom>
        </p:spPr>
      </p:pic>
      <p:grpSp>
        <p:nvGrpSpPr>
          <p:cNvPr id="18" name="Grupo 17"/>
          <p:cNvGrpSpPr/>
          <p:nvPr/>
        </p:nvGrpSpPr>
        <p:grpSpPr>
          <a:xfrm>
            <a:off x="6901983" y="6200857"/>
            <a:ext cx="3495568" cy="533399"/>
            <a:chOff x="5608396" y="6104605"/>
            <a:chExt cx="3270677" cy="533399"/>
          </a:xfrm>
        </p:grpSpPr>
        <p:pic>
          <p:nvPicPr>
            <p:cNvPr id="27" name="Imagen 2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2328" y="6104605"/>
              <a:ext cx="1046745" cy="533399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8396" y="6134155"/>
              <a:ext cx="2045532" cy="503849"/>
            </a:xfrm>
            <a:prstGeom prst="rect">
              <a:avLst/>
            </a:prstGeom>
          </p:spPr>
        </p:pic>
      </p:grpSp>
      <p:sp>
        <p:nvSpPr>
          <p:cNvPr id="19" name="CuadroTexto 18"/>
          <p:cNvSpPr txBox="1"/>
          <p:nvPr/>
        </p:nvSpPr>
        <p:spPr>
          <a:xfrm>
            <a:off x="2532874" y="6343831"/>
            <a:ext cx="3279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75969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2670582" y="517672"/>
            <a:ext cx="7899095" cy="1062859"/>
          </a:xfrm>
        </p:spPr>
        <p:txBody>
          <a:bodyPr>
            <a:noAutofit/>
          </a:bodyPr>
          <a:lstStyle/>
          <a:p>
            <a:r>
              <a:rPr lang="es-ES" b="1" dirty="0">
                <a:solidFill>
                  <a:srgbClr val="3D5D7B"/>
                </a:solidFill>
              </a:rPr>
              <a:t>Acceso a los recursos genéticos españoles de taxones silvestres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534807" y="1788872"/>
            <a:ext cx="7435100" cy="13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400" b="1" dirty="0"/>
              <a:t>Ámbito de aplicación:</a:t>
            </a:r>
          </a:p>
          <a:p>
            <a:pPr marL="285750" indent="-1968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/>
              <a:t>Usuarios españoles y extranjeros de recursos genéticos españoles.</a:t>
            </a:r>
          </a:p>
          <a:p>
            <a:pPr marL="285750" indent="-1968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/>
              <a:t>Recursos genéticos españoles </a:t>
            </a:r>
            <a:r>
              <a:rPr lang="es-ES" sz="2000" i="1" dirty="0"/>
              <a:t>in situ </a:t>
            </a:r>
            <a:r>
              <a:rPr lang="es-ES" sz="2000" dirty="0"/>
              <a:t>y </a:t>
            </a:r>
            <a:r>
              <a:rPr lang="es-ES" sz="2000" i="1" dirty="0"/>
              <a:t>ex situ </a:t>
            </a:r>
            <a:r>
              <a:rPr lang="es-ES" sz="2000" dirty="0"/>
              <a:t>de </a:t>
            </a:r>
            <a:r>
              <a:rPr lang="es-ES" sz="2000" u="sng" dirty="0"/>
              <a:t>taxones silvestres</a:t>
            </a:r>
            <a:r>
              <a:rPr lang="es-ES" dirty="0"/>
              <a:t>.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939845" y="6148044"/>
            <a:ext cx="94234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3018504" y="3180408"/>
            <a:ext cx="7228383" cy="3370153"/>
          </a:xfrm>
          <a:prstGeom prst="rect">
            <a:avLst/>
          </a:prstGeom>
          <a:solidFill>
            <a:srgbClr val="CDCDCD">
              <a:alpha val="90588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88900" algn="just">
              <a:spcBef>
                <a:spcPts val="600"/>
              </a:spcBef>
              <a:spcAft>
                <a:spcPts val="600"/>
              </a:spcAft>
            </a:pPr>
            <a:r>
              <a:rPr lang="es-ES" sz="2000" dirty="0"/>
              <a:t>Quedan excluidos:</a:t>
            </a:r>
          </a:p>
          <a:p>
            <a:pPr marL="628650" indent="-176213" algn="just">
              <a:spcAft>
                <a:spcPts val="600"/>
              </a:spcAft>
              <a:buFontTx/>
              <a:buChar char="-"/>
            </a:pPr>
            <a:r>
              <a:rPr lang="es-ES" dirty="0"/>
              <a:t>Recursos </a:t>
            </a:r>
            <a:r>
              <a:rPr lang="es-ES" dirty="0" err="1"/>
              <a:t>fitogenéticos</a:t>
            </a:r>
            <a:r>
              <a:rPr lang="es-ES" dirty="0"/>
              <a:t> para la agricultura y la alimentación </a:t>
            </a:r>
            <a:r>
              <a:rPr lang="es-ES" sz="1400" dirty="0"/>
              <a:t>(Ley 30/2006, de 26 de julio, de semillas y plantas de vivero y de recursos </a:t>
            </a:r>
            <a:r>
              <a:rPr lang="es-ES" sz="1400" dirty="0" err="1"/>
              <a:t>fitogenéticos</a:t>
            </a:r>
            <a:r>
              <a:rPr lang="es-ES" sz="1400" dirty="0"/>
              <a:t>).</a:t>
            </a:r>
          </a:p>
          <a:p>
            <a:pPr marL="628650" indent="-176213" algn="just">
              <a:spcAft>
                <a:spcPts val="600"/>
              </a:spcAft>
              <a:buFontTx/>
              <a:buChar char="-"/>
            </a:pPr>
            <a:r>
              <a:rPr lang="es-ES" dirty="0"/>
              <a:t>Recursos pesqueros regulados por la Ley 3/2001, de 26 de marzo, de Pesca Marítima del Estado.</a:t>
            </a:r>
          </a:p>
          <a:p>
            <a:pPr marL="628650" indent="-176213" algn="just">
              <a:spcAft>
                <a:spcPts val="600"/>
              </a:spcAft>
              <a:buFontTx/>
              <a:buChar char="-"/>
            </a:pPr>
            <a:r>
              <a:rPr lang="es-ES" dirty="0"/>
              <a:t>Recursos </a:t>
            </a:r>
            <a:r>
              <a:rPr lang="es-ES" dirty="0" err="1"/>
              <a:t>zoogenéticos</a:t>
            </a:r>
            <a:r>
              <a:rPr lang="es-ES" dirty="0"/>
              <a:t> para la agricultura y la alimentación.</a:t>
            </a:r>
          </a:p>
          <a:p>
            <a:pPr marL="628650" indent="-176213" algn="just">
              <a:spcAft>
                <a:spcPts val="600"/>
              </a:spcAft>
              <a:buFontTx/>
              <a:buChar char="-"/>
            </a:pPr>
            <a:r>
              <a:rPr lang="es-ES" dirty="0"/>
              <a:t>Acceso fines exclusivamente taxonómicos </a:t>
            </a:r>
            <a:r>
              <a:rPr lang="es-ES" sz="1400" dirty="0"/>
              <a:t>(definición en artículo 2.3). </a:t>
            </a:r>
          </a:p>
          <a:p>
            <a:pPr marL="628650" indent="-176213" algn="just">
              <a:spcAft>
                <a:spcPts val="600"/>
              </a:spcAft>
              <a:buFontTx/>
              <a:buChar char="-"/>
            </a:pPr>
            <a:r>
              <a:rPr lang="es-ES" dirty="0"/>
              <a:t>Producción y comercialización de semillas y plantas forestales cuando no haya utilización de los recursos genéticos </a:t>
            </a:r>
            <a:r>
              <a:rPr lang="es-ES" sz="1400" dirty="0"/>
              <a:t>(Real Decreto 289/2003, de 7 de marzo, sobre comercialización de los materiales forestales de reproducción). 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1524001" y="-11615"/>
            <a:ext cx="1008872" cy="6869615"/>
            <a:chOff x="1" y="-11615"/>
            <a:chExt cx="1008872" cy="6869615"/>
          </a:xfrm>
        </p:grpSpPr>
        <p:sp>
          <p:nvSpPr>
            <p:cNvPr id="15" name="Proceso 14"/>
            <p:cNvSpPr/>
            <p:nvPr/>
          </p:nvSpPr>
          <p:spPr>
            <a:xfrm>
              <a:off x="1" y="0"/>
              <a:ext cx="778990" cy="6858000"/>
            </a:xfrm>
            <a:prstGeom prst="flowChartProcess">
              <a:avLst/>
            </a:prstGeom>
            <a:solidFill>
              <a:srgbClr val="598595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Proceso 15"/>
            <p:cNvSpPr/>
            <p:nvPr/>
          </p:nvSpPr>
          <p:spPr>
            <a:xfrm>
              <a:off x="96252" y="0"/>
              <a:ext cx="45719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Proceso 16"/>
            <p:cNvSpPr/>
            <p:nvPr/>
          </p:nvSpPr>
          <p:spPr>
            <a:xfrm flipH="1">
              <a:off x="756130" y="0"/>
              <a:ext cx="252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Proceso 17"/>
            <p:cNvSpPr/>
            <p:nvPr/>
          </p:nvSpPr>
          <p:spPr>
            <a:xfrm>
              <a:off x="839512" y="0"/>
              <a:ext cx="73857" cy="6858000"/>
            </a:xfrm>
            <a:prstGeom prst="flowChartProcess">
              <a:avLst/>
            </a:prstGeom>
            <a:solidFill>
              <a:srgbClr val="59859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Proceso 18"/>
            <p:cNvSpPr/>
            <p:nvPr/>
          </p:nvSpPr>
          <p:spPr>
            <a:xfrm flipH="1">
              <a:off x="994473" y="-11615"/>
              <a:ext cx="144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643104" y="783337"/>
            <a:ext cx="1402400" cy="531531"/>
          </a:xfrm>
          <a:prstGeom prst="rect">
            <a:avLst/>
          </a:prstGeom>
        </p:spPr>
      </p:pic>
      <p:grpSp>
        <p:nvGrpSpPr>
          <p:cNvPr id="21" name="Grupo 20"/>
          <p:cNvGrpSpPr/>
          <p:nvPr/>
        </p:nvGrpSpPr>
        <p:grpSpPr>
          <a:xfrm>
            <a:off x="6901983" y="6200857"/>
            <a:ext cx="3495568" cy="533399"/>
            <a:chOff x="5608396" y="6104605"/>
            <a:chExt cx="3270677" cy="533399"/>
          </a:xfrm>
        </p:grpSpPr>
        <p:pic>
          <p:nvPicPr>
            <p:cNvPr id="25" name="Imagen 2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2328" y="6104605"/>
              <a:ext cx="1046745" cy="533399"/>
            </a:xfrm>
            <a:prstGeom prst="rect">
              <a:avLst/>
            </a:prstGeom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8396" y="6134155"/>
              <a:ext cx="2045532" cy="503849"/>
            </a:xfrm>
            <a:prstGeom prst="rect">
              <a:avLst/>
            </a:prstGeom>
          </p:spPr>
        </p:pic>
      </p:grpSp>
      <p:sp>
        <p:nvSpPr>
          <p:cNvPr id="26" name="CuadroTexto 25"/>
          <p:cNvSpPr txBox="1"/>
          <p:nvPr/>
        </p:nvSpPr>
        <p:spPr>
          <a:xfrm>
            <a:off x="2532873" y="6574461"/>
            <a:ext cx="3279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91606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2670582" y="517672"/>
            <a:ext cx="7899095" cy="1062859"/>
          </a:xfrm>
        </p:spPr>
        <p:txBody>
          <a:bodyPr>
            <a:noAutofit/>
          </a:bodyPr>
          <a:lstStyle/>
          <a:p>
            <a:r>
              <a:rPr lang="es-ES" b="1" dirty="0">
                <a:solidFill>
                  <a:srgbClr val="3D5D7B"/>
                </a:solidFill>
              </a:rPr>
              <a:t>Acceso a los recursos genéticos españoles de taxones silvestres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534807" y="2035093"/>
            <a:ext cx="7435100" cy="81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400" b="1" dirty="0"/>
              <a:t>Ámbito de aplicación:</a:t>
            </a:r>
          </a:p>
          <a:p>
            <a:pPr marL="88900" algn="just">
              <a:spcBef>
                <a:spcPts val="600"/>
              </a:spcBef>
              <a:spcAft>
                <a:spcPts val="600"/>
              </a:spcAft>
            </a:pPr>
            <a:endParaRPr lang="es-ES" dirty="0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939845" y="6148044"/>
            <a:ext cx="94234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3005937" y="3177318"/>
            <a:ext cx="7228383" cy="2562240"/>
          </a:xfrm>
          <a:prstGeom prst="rect">
            <a:avLst/>
          </a:prstGeom>
          <a:solidFill>
            <a:srgbClr val="CDCDCD">
              <a:alpha val="90588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0" lvl="1">
              <a:spcBef>
                <a:spcPts val="600"/>
              </a:spcBef>
              <a:spcAft>
                <a:spcPts val="600"/>
              </a:spcAft>
            </a:pPr>
            <a:r>
              <a:rPr lang="es-ES" b="1" dirty="0"/>
              <a:t>“</a:t>
            </a:r>
            <a:r>
              <a:rPr lang="es-ES" sz="2000" b="1" dirty="0"/>
              <a:t>Fines exclusivamente taxonómicos”</a:t>
            </a:r>
          </a:p>
          <a:p>
            <a:pPr marL="0" lvl="1" algn="just">
              <a:spcAft>
                <a:spcPts val="600"/>
              </a:spcAft>
            </a:pPr>
            <a:r>
              <a:rPr lang="es-ES" sz="2000" dirty="0"/>
              <a:t>« la aplicación de principios y métodos de la identificación, delimitación y clasificación de los seres vivos, y que requiere del estudio de sus relaciones filogenéticas, así como de los procesos evolutivos y ecológicos que han generado la biodiversidad utilizando datos morfológicos, fisiológicos, genéticos, de comportamiento y ambientales »</a:t>
            </a:r>
          </a:p>
          <a:p>
            <a:pPr marL="0" lvl="1" algn="r">
              <a:spcAft>
                <a:spcPts val="600"/>
              </a:spcAft>
            </a:pPr>
            <a:r>
              <a:rPr lang="es-ES" sz="1050" dirty="0"/>
              <a:t>Art. 2.3 del Real Decreto 124/2017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1524001" y="-11615"/>
            <a:ext cx="1008872" cy="6869615"/>
            <a:chOff x="1" y="-11615"/>
            <a:chExt cx="1008872" cy="6869615"/>
          </a:xfrm>
        </p:grpSpPr>
        <p:sp>
          <p:nvSpPr>
            <p:cNvPr id="15" name="Proceso 14"/>
            <p:cNvSpPr/>
            <p:nvPr/>
          </p:nvSpPr>
          <p:spPr>
            <a:xfrm>
              <a:off x="1" y="0"/>
              <a:ext cx="778990" cy="6858000"/>
            </a:xfrm>
            <a:prstGeom prst="flowChartProcess">
              <a:avLst/>
            </a:prstGeom>
            <a:solidFill>
              <a:srgbClr val="598595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Proceso 15"/>
            <p:cNvSpPr/>
            <p:nvPr/>
          </p:nvSpPr>
          <p:spPr>
            <a:xfrm>
              <a:off x="96252" y="0"/>
              <a:ext cx="45719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Proceso 16"/>
            <p:cNvSpPr/>
            <p:nvPr/>
          </p:nvSpPr>
          <p:spPr>
            <a:xfrm flipH="1">
              <a:off x="756130" y="0"/>
              <a:ext cx="252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Proceso 17"/>
            <p:cNvSpPr/>
            <p:nvPr/>
          </p:nvSpPr>
          <p:spPr>
            <a:xfrm>
              <a:off x="839512" y="0"/>
              <a:ext cx="73857" cy="6858000"/>
            </a:xfrm>
            <a:prstGeom prst="flowChartProcess">
              <a:avLst/>
            </a:prstGeom>
            <a:solidFill>
              <a:srgbClr val="59859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Proceso 18"/>
            <p:cNvSpPr/>
            <p:nvPr/>
          </p:nvSpPr>
          <p:spPr>
            <a:xfrm flipH="1">
              <a:off x="994473" y="-11615"/>
              <a:ext cx="144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643104" y="783337"/>
            <a:ext cx="1402400" cy="531531"/>
          </a:xfrm>
          <a:prstGeom prst="rect">
            <a:avLst/>
          </a:prstGeom>
        </p:spPr>
      </p:pic>
      <p:grpSp>
        <p:nvGrpSpPr>
          <p:cNvPr id="21" name="Grupo 20"/>
          <p:cNvGrpSpPr/>
          <p:nvPr/>
        </p:nvGrpSpPr>
        <p:grpSpPr>
          <a:xfrm>
            <a:off x="6901983" y="6200857"/>
            <a:ext cx="3495568" cy="533399"/>
            <a:chOff x="5608396" y="6104605"/>
            <a:chExt cx="3270677" cy="533399"/>
          </a:xfrm>
        </p:grpSpPr>
        <p:pic>
          <p:nvPicPr>
            <p:cNvPr id="25" name="Imagen 2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2328" y="6104605"/>
              <a:ext cx="1046745" cy="533399"/>
            </a:xfrm>
            <a:prstGeom prst="rect">
              <a:avLst/>
            </a:prstGeom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8396" y="6134155"/>
              <a:ext cx="2045532" cy="503849"/>
            </a:xfrm>
            <a:prstGeom prst="rect">
              <a:avLst/>
            </a:prstGeom>
          </p:spPr>
        </p:pic>
      </p:grpSp>
      <p:sp>
        <p:nvSpPr>
          <p:cNvPr id="26" name="CuadroTexto 25"/>
          <p:cNvSpPr txBox="1"/>
          <p:nvPr/>
        </p:nvSpPr>
        <p:spPr>
          <a:xfrm>
            <a:off x="2610070" y="6297072"/>
            <a:ext cx="3279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48047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1524001" y="-11615"/>
            <a:ext cx="1008872" cy="6869615"/>
            <a:chOff x="1" y="-11615"/>
            <a:chExt cx="1008872" cy="6869615"/>
          </a:xfrm>
        </p:grpSpPr>
        <p:sp>
          <p:nvSpPr>
            <p:cNvPr id="16" name="Proceso 15"/>
            <p:cNvSpPr/>
            <p:nvPr/>
          </p:nvSpPr>
          <p:spPr>
            <a:xfrm>
              <a:off x="1" y="0"/>
              <a:ext cx="778990" cy="6858000"/>
            </a:xfrm>
            <a:prstGeom prst="flowChartProcess">
              <a:avLst/>
            </a:prstGeom>
            <a:solidFill>
              <a:srgbClr val="598595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Proceso 16"/>
            <p:cNvSpPr/>
            <p:nvPr/>
          </p:nvSpPr>
          <p:spPr>
            <a:xfrm>
              <a:off x="96252" y="0"/>
              <a:ext cx="45719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Proceso 17"/>
            <p:cNvSpPr/>
            <p:nvPr/>
          </p:nvSpPr>
          <p:spPr>
            <a:xfrm flipH="1">
              <a:off x="756130" y="0"/>
              <a:ext cx="252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Proceso 18"/>
            <p:cNvSpPr/>
            <p:nvPr/>
          </p:nvSpPr>
          <p:spPr>
            <a:xfrm>
              <a:off x="839512" y="0"/>
              <a:ext cx="73857" cy="6858000"/>
            </a:xfrm>
            <a:prstGeom prst="flowChartProcess">
              <a:avLst/>
            </a:prstGeom>
            <a:solidFill>
              <a:srgbClr val="59859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Proceso 19"/>
            <p:cNvSpPr/>
            <p:nvPr/>
          </p:nvSpPr>
          <p:spPr>
            <a:xfrm flipH="1">
              <a:off x="994473" y="-11615"/>
              <a:ext cx="144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643104" y="783337"/>
            <a:ext cx="1402400" cy="531531"/>
          </a:xfrm>
          <a:prstGeom prst="rect">
            <a:avLst/>
          </a:prstGeom>
        </p:spPr>
      </p:pic>
      <p:grpSp>
        <p:nvGrpSpPr>
          <p:cNvPr id="35" name="Grupo 34"/>
          <p:cNvGrpSpPr/>
          <p:nvPr/>
        </p:nvGrpSpPr>
        <p:grpSpPr>
          <a:xfrm>
            <a:off x="2884557" y="1433688"/>
            <a:ext cx="7094818" cy="5282150"/>
            <a:chOff x="1631493" y="1536338"/>
            <a:chExt cx="6510151" cy="4915105"/>
          </a:xfrm>
        </p:grpSpPr>
        <p:grpSp>
          <p:nvGrpSpPr>
            <p:cNvPr id="6" name="Grupo 5"/>
            <p:cNvGrpSpPr/>
            <p:nvPr/>
          </p:nvGrpSpPr>
          <p:grpSpPr>
            <a:xfrm>
              <a:off x="1631493" y="1536338"/>
              <a:ext cx="6510151" cy="713000"/>
              <a:chOff x="1393150" y="1750302"/>
              <a:chExt cx="7299294" cy="713000"/>
            </a:xfrm>
          </p:grpSpPr>
          <p:sp>
            <p:nvSpPr>
              <p:cNvPr id="2" name="CuadroTexto 1"/>
              <p:cNvSpPr txBox="1"/>
              <p:nvPr/>
            </p:nvSpPr>
            <p:spPr>
              <a:xfrm>
                <a:off x="1393150" y="1750302"/>
                <a:ext cx="7299294" cy="343668"/>
              </a:xfrm>
              <a:prstGeom prst="rect">
                <a:avLst/>
              </a:prstGeom>
              <a:solidFill>
                <a:srgbClr val="4B707D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cap="all" dirty="0">
                    <a:solidFill>
                      <a:schemeClr val="bg1"/>
                    </a:solidFill>
                  </a:rPr>
                  <a:t>USUARIO</a:t>
                </a:r>
              </a:p>
            </p:txBody>
          </p:sp>
          <p:sp>
            <p:nvSpPr>
              <p:cNvPr id="4" name="Rectángulo 3"/>
              <p:cNvSpPr/>
              <p:nvPr/>
            </p:nvSpPr>
            <p:spPr>
              <a:xfrm>
                <a:off x="5113749" y="2119634"/>
                <a:ext cx="3578470" cy="343668"/>
              </a:xfrm>
              <a:prstGeom prst="rect">
                <a:avLst/>
              </a:prstGeom>
              <a:solidFill>
                <a:srgbClr val="CCD3DE"/>
              </a:solidFill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s-ES" dirty="0"/>
                  <a:t>Firma declaración</a:t>
                </a:r>
              </a:p>
            </p:txBody>
          </p:sp>
          <p:sp>
            <p:nvSpPr>
              <p:cNvPr id="5" name="Rectángulo 4"/>
              <p:cNvSpPr/>
              <p:nvPr/>
            </p:nvSpPr>
            <p:spPr>
              <a:xfrm>
                <a:off x="1393150" y="2119634"/>
                <a:ext cx="3720375" cy="343668"/>
              </a:xfrm>
              <a:prstGeom prst="rect">
                <a:avLst/>
              </a:prstGeom>
              <a:solidFill>
                <a:srgbClr val="CCD3DE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dirty="0"/>
                  <a:t>Cumplimenta solicitud</a:t>
                </a:r>
              </a:p>
            </p:txBody>
          </p:sp>
        </p:grpSp>
        <p:sp>
          <p:nvSpPr>
            <p:cNvPr id="8" name="Rectángulo 7"/>
            <p:cNvSpPr/>
            <p:nvPr/>
          </p:nvSpPr>
          <p:spPr>
            <a:xfrm>
              <a:off x="1631581" y="2483814"/>
              <a:ext cx="6509951" cy="343668"/>
            </a:xfrm>
            <a:prstGeom prst="rect">
              <a:avLst/>
            </a:prstGeom>
            <a:solidFill>
              <a:srgbClr val="4B707D"/>
            </a:solidFill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s-ES" b="1" cap="all" dirty="0">
                  <a:solidFill>
                    <a:schemeClr val="bg1"/>
                  </a:solidFill>
                </a:rPr>
                <a:t>autoridad competente de acceso </a:t>
              </a:r>
            </a:p>
          </p:txBody>
        </p:sp>
        <p:sp>
          <p:nvSpPr>
            <p:cNvPr id="9" name="Flecha abajo 8"/>
            <p:cNvSpPr/>
            <p:nvPr/>
          </p:nvSpPr>
          <p:spPr>
            <a:xfrm>
              <a:off x="4681808" y="2287860"/>
              <a:ext cx="338788" cy="184666"/>
            </a:xfrm>
            <a:prstGeom prst="downArrow">
              <a:avLst/>
            </a:prstGeom>
            <a:solidFill>
              <a:srgbClr val="F1A4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Flecha abajo 22"/>
            <p:cNvSpPr/>
            <p:nvPr/>
          </p:nvSpPr>
          <p:spPr>
            <a:xfrm>
              <a:off x="4681808" y="2890593"/>
              <a:ext cx="338788" cy="184666"/>
            </a:xfrm>
            <a:prstGeom prst="downArrow">
              <a:avLst/>
            </a:prstGeom>
            <a:solidFill>
              <a:srgbClr val="F1A4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31" name="Grupo 30"/>
            <p:cNvGrpSpPr/>
            <p:nvPr/>
          </p:nvGrpSpPr>
          <p:grpSpPr>
            <a:xfrm>
              <a:off x="1631493" y="3099147"/>
              <a:ext cx="6510040" cy="862181"/>
              <a:chOff x="1299112" y="3166879"/>
              <a:chExt cx="7299170" cy="862181"/>
            </a:xfrm>
          </p:grpSpPr>
          <p:sp>
            <p:nvSpPr>
              <p:cNvPr id="10" name="Rectángulo 9"/>
              <p:cNvSpPr/>
              <p:nvPr/>
            </p:nvSpPr>
            <p:spPr>
              <a:xfrm>
                <a:off x="1299112" y="3166879"/>
                <a:ext cx="7299170" cy="584775"/>
              </a:xfrm>
              <a:prstGeom prst="rect">
                <a:avLst/>
              </a:prstGeom>
              <a:solidFill>
                <a:srgbClr val="4B707D"/>
              </a:solidFill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s-ES" sz="1700" b="1" cap="all" dirty="0">
                    <a:solidFill>
                      <a:schemeClr val="bg1"/>
                    </a:solidFill>
                  </a:rPr>
                  <a:t>Órgano responsable para CONSENTIMIENTO PREVIO INFORMADO</a:t>
                </a:r>
                <a:r>
                  <a:rPr lang="es-ES" sz="1700" b="1" cap="all" dirty="0"/>
                  <a:t> </a:t>
                </a:r>
                <a:r>
                  <a:rPr lang="es-ES" sz="1700" b="1" cap="all" dirty="0">
                    <a:solidFill>
                      <a:schemeClr val="bg1"/>
                    </a:solidFill>
                  </a:rPr>
                  <a:t>Y CONDICIONES</a:t>
                </a:r>
                <a:r>
                  <a:rPr lang="es-ES" sz="1700" b="1" cap="all" dirty="0"/>
                  <a:t> </a:t>
                </a:r>
                <a:r>
                  <a:rPr lang="es-ES" sz="1700" b="1" cap="all" dirty="0">
                    <a:solidFill>
                      <a:schemeClr val="bg1"/>
                    </a:solidFill>
                  </a:rPr>
                  <a:t>MUTUAMENTE ACORDADAS</a:t>
                </a:r>
              </a:p>
            </p:txBody>
          </p:sp>
          <p:sp>
            <p:nvSpPr>
              <p:cNvPr id="14" name="Rectángulo 13"/>
              <p:cNvSpPr/>
              <p:nvPr/>
            </p:nvSpPr>
            <p:spPr>
              <a:xfrm>
                <a:off x="1299213" y="3685392"/>
                <a:ext cx="7299069" cy="343668"/>
              </a:xfrm>
              <a:prstGeom prst="rect">
                <a:avLst/>
              </a:prstGeom>
              <a:solidFill>
                <a:srgbClr val="CCD3DE"/>
              </a:solidFill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s-ES" dirty="0"/>
                  <a:t>Posibles condiciones adicionales</a:t>
                </a:r>
              </a:p>
            </p:txBody>
          </p:sp>
        </p:grpSp>
        <p:sp>
          <p:nvSpPr>
            <p:cNvPr id="24" name="Flecha abajo 23"/>
            <p:cNvSpPr/>
            <p:nvPr/>
          </p:nvSpPr>
          <p:spPr>
            <a:xfrm>
              <a:off x="4681808" y="3965199"/>
              <a:ext cx="338788" cy="184666"/>
            </a:xfrm>
            <a:prstGeom prst="downArrow">
              <a:avLst/>
            </a:prstGeom>
            <a:solidFill>
              <a:srgbClr val="F1A4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32" name="Grupo 31"/>
            <p:cNvGrpSpPr/>
            <p:nvPr/>
          </p:nvGrpSpPr>
          <p:grpSpPr>
            <a:xfrm>
              <a:off x="1631581" y="4146773"/>
              <a:ext cx="6509951" cy="699880"/>
              <a:chOff x="1299211" y="4225794"/>
              <a:chExt cx="7299070" cy="699880"/>
            </a:xfrm>
          </p:grpSpPr>
          <p:sp>
            <p:nvSpPr>
              <p:cNvPr id="25" name="Rectángulo 24"/>
              <p:cNvSpPr/>
              <p:nvPr/>
            </p:nvSpPr>
            <p:spPr>
              <a:xfrm>
                <a:off x="1299212" y="4225794"/>
                <a:ext cx="7299069" cy="343668"/>
              </a:xfrm>
              <a:prstGeom prst="rect">
                <a:avLst/>
              </a:prstGeom>
              <a:solidFill>
                <a:srgbClr val="4B707D"/>
              </a:solidFill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s-ES" b="1" cap="all" dirty="0">
                    <a:solidFill>
                      <a:schemeClr val="bg1"/>
                    </a:solidFill>
                  </a:rPr>
                  <a:t>autoridad</a:t>
                </a:r>
                <a:r>
                  <a:rPr lang="es-ES" b="1" cap="all" dirty="0"/>
                  <a:t> </a:t>
                </a:r>
                <a:r>
                  <a:rPr lang="es-ES" b="1" cap="all" dirty="0">
                    <a:solidFill>
                      <a:schemeClr val="bg1"/>
                    </a:solidFill>
                  </a:rPr>
                  <a:t>competente de acceso </a:t>
                </a:r>
              </a:p>
            </p:txBody>
          </p:sp>
          <p:sp>
            <p:nvSpPr>
              <p:cNvPr id="26" name="Rectángulo 25"/>
              <p:cNvSpPr/>
              <p:nvPr/>
            </p:nvSpPr>
            <p:spPr>
              <a:xfrm>
                <a:off x="1299211" y="4582006"/>
                <a:ext cx="7299069" cy="343668"/>
              </a:xfrm>
              <a:prstGeom prst="rect">
                <a:avLst/>
              </a:prstGeom>
              <a:solidFill>
                <a:srgbClr val="CCD3DE"/>
              </a:solidFill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s-ES" dirty="0"/>
                  <a:t>Plazo 2 meses</a:t>
                </a:r>
              </a:p>
            </p:txBody>
          </p:sp>
        </p:grpSp>
        <p:grpSp>
          <p:nvGrpSpPr>
            <p:cNvPr id="33" name="Grupo 32"/>
            <p:cNvGrpSpPr/>
            <p:nvPr/>
          </p:nvGrpSpPr>
          <p:grpSpPr>
            <a:xfrm>
              <a:off x="1631583" y="5056634"/>
              <a:ext cx="6509950" cy="1394809"/>
              <a:chOff x="1299211" y="5090499"/>
              <a:chExt cx="7299069" cy="1394809"/>
            </a:xfrm>
          </p:grpSpPr>
          <p:sp>
            <p:nvSpPr>
              <p:cNvPr id="27" name="CuadroTexto 26"/>
              <p:cNvSpPr txBox="1"/>
              <p:nvPr/>
            </p:nvSpPr>
            <p:spPr>
              <a:xfrm>
                <a:off x="1299211" y="5090499"/>
                <a:ext cx="7299069" cy="343668"/>
              </a:xfrm>
              <a:prstGeom prst="rect">
                <a:avLst/>
              </a:prstGeom>
              <a:solidFill>
                <a:srgbClr val="4B707D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 cap="all">
                    <a:solidFill>
                      <a:schemeClr val="bg1"/>
                    </a:solidFill>
                  </a:defRPr>
                </a:lvl1pPr>
              </a:lstStyle>
              <a:p>
                <a:pPr lvl="0"/>
                <a:r>
                  <a:rPr lang="es-ES" dirty="0"/>
                  <a:t>USUARIO CON AUTORIZACIÓN DE ACCESO</a:t>
                </a:r>
              </a:p>
            </p:txBody>
          </p:sp>
          <p:sp>
            <p:nvSpPr>
              <p:cNvPr id="28" name="CuadroTexto 27"/>
              <p:cNvSpPr txBox="1"/>
              <p:nvPr/>
            </p:nvSpPr>
            <p:spPr>
              <a:xfrm>
                <a:off x="1299211" y="5439866"/>
                <a:ext cx="3587964" cy="1045442"/>
              </a:xfrm>
              <a:prstGeom prst="rect">
                <a:avLst/>
              </a:prstGeom>
              <a:solidFill>
                <a:srgbClr val="CCD3DE"/>
              </a:solidFill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ctr"/>
              </a:lstStyle>
              <a:p>
                <a:pPr algn="just">
                  <a:lnSpc>
                    <a:spcPct val="70000"/>
                  </a:lnSpc>
                </a:pPr>
                <a:endParaRPr lang="es-ES" dirty="0"/>
              </a:p>
              <a:p>
                <a:pPr lvl="0"/>
                <a:r>
                  <a:rPr lang="es-ES" dirty="0"/>
                  <a:t>Accede al recurso</a:t>
                </a:r>
              </a:p>
              <a:p>
                <a:pPr>
                  <a:spcBef>
                    <a:spcPts val="600"/>
                  </a:spcBef>
                </a:pPr>
                <a:r>
                  <a:rPr lang="es-ES" dirty="0"/>
                  <a:t>    </a:t>
                </a:r>
              </a:p>
              <a:p>
                <a:pPr>
                  <a:lnSpc>
                    <a:spcPct val="70000"/>
                  </a:lnSpc>
                </a:pPr>
                <a:endParaRPr lang="es-ES" dirty="0"/>
              </a:p>
            </p:txBody>
          </p:sp>
          <p:sp>
            <p:nvSpPr>
              <p:cNvPr id="29" name="CuadroTexto 28"/>
              <p:cNvSpPr txBox="1"/>
              <p:nvPr/>
            </p:nvSpPr>
            <p:spPr>
              <a:xfrm>
                <a:off x="4887175" y="5448350"/>
                <a:ext cx="3711105" cy="781844"/>
              </a:xfrm>
              <a:prstGeom prst="rect">
                <a:avLst/>
              </a:prstGeom>
              <a:solidFill>
                <a:srgbClr val="CCD3DE"/>
              </a:solidFill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ctr"/>
              </a:lstStyle>
              <a:p>
                <a:pPr lvl="0" algn="just">
                  <a:lnSpc>
                    <a:spcPct val="90000"/>
                  </a:lnSpc>
                </a:pPr>
                <a:r>
                  <a:rPr lang="es-ES" dirty="0"/>
                  <a:t>No facilita el recurso genético a ninguna persona no autorizada y lo transmite en las mismas condiciones </a:t>
                </a:r>
              </a:p>
            </p:txBody>
          </p:sp>
        </p:grpSp>
        <p:sp>
          <p:nvSpPr>
            <p:cNvPr id="30" name="Flecha abajo 29"/>
            <p:cNvSpPr/>
            <p:nvPr/>
          </p:nvSpPr>
          <p:spPr>
            <a:xfrm>
              <a:off x="4681808" y="4885244"/>
              <a:ext cx="338788" cy="184666"/>
            </a:xfrm>
            <a:prstGeom prst="downArrow">
              <a:avLst/>
            </a:prstGeom>
            <a:solidFill>
              <a:srgbClr val="F1A4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4" name="Título 1"/>
          <p:cNvSpPr>
            <a:spLocks noGrp="1"/>
          </p:cNvSpPr>
          <p:nvPr>
            <p:ph type="title"/>
          </p:nvPr>
        </p:nvSpPr>
        <p:spPr>
          <a:xfrm>
            <a:off x="2715558" y="287329"/>
            <a:ext cx="7185524" cy="1062859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s-ES" dirty="0">
                <a:solidFill>
                  <a:srgbClr val="3D5D7B"/>
                </a:solidFill>
              </a:rPr>
              <a:t>Acceso</a:t>
            </a:r>
            <a:r>
              <a:rPr lang="es-ES" sz="3800" dirty="0">
                <a:solidFill>
                  <a:srgbClr val="3D5D7B"/>
                </a:solidFill>
              </a:rPr>
              <a:t> para utilización con fines de </a:t>
            </a:r>
            <a:r>
              <a:rPr lang="es-ES" b="1" dirty="0">
                <a:solidFill>
                  <a:srgbClr val="3D5D7B"/>
                </a:solidFill>
              </a:rPr>
              <a:t>investigación no comercial</a:t>
            </a:r>
          </a:p>
        </p:txBody>
      </p:sp>
    </p:spTree>
    <p:extLst>
      <p:ext uri="{BB962C8B-B14F-4D97-AF65-F5344CB8AC3E}">
        <p14:creationId xmlns:p14="http://schemas.microsoft.com/office/powerpoint/2010/main" val="2868435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1524001" y="-11615"/>
            <a:ext cx="1008872" cy="6869615"/>
            <a:chOff x="1" y="-11615"/>
            <a:chExt cx="1008872" cy="6869615"/>
          </a:xfrm>
        </p:grpSpPr>
        <p:sp>
          <p:nvSpPr>
            <p:cNvPr id="16" name="Proceso 15"/>
            <p:cNvSpPr/>
            <p:nvPr/>
          </p:nvSpPr>
          <p:spPr>
            <a:xfrm>
              <a:off x="1" y="0"/>
              <a:ext cx="778990" cy="6858000"/>
            </a:xfrm>
            <a:prstGeom prst="flowChartProcess">
              <a:avLst/>
            </a:prstGeom>
            <a:solidFill>
              <a:srgbClr val="598595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Proceso 16"/>
            <p:cNvSpPr/>
            <p:nvPr/>
          </p:nvSpPr>
          <p:spPr>
            <a:xfrm>
              <a:off x="96252" y="0"/>
              <a:ext cx="45719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Proceso 17"/>
            <p:cNvSpPr/>
            <p:nvPr/>
          </p:nvSpPr>
          <p:spPr>
            <a:xfrm flipH="1">
              <a:off x="756130" y="0"/>
              <a:ext cx="252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Proceso 18"/>
            <p:cNvSpPr/>
            <p:nvPr/>
          </p:nvSpPr>
          <p:spPr>
            <a:xfrm>
              <a:off x="839512" y="0"/>
              <a:ext cx="73857" cy="6858000"/>
            </a:xfrm>
            <a:prstGeom prst="flowChartProcess">
              <a:avLst/>
            </a:prstGeom>
            <a:solidFill>
              <a:srgbClr val="59859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Proceso 19"/>
            <p:cNvSpPr/>
            <p:nvPr/>
          </p:nvSpPr>
          <p:spPr>
            <a:xfrm flipH="1">
              <a:off x="994473" y="-11615"/>
              <a:ext cx="144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643104" y="783337"/>
            <a:ext cx="1402400" cy="531531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3008623" y="1631928"/>
            <a:ext cx="6869153" cy="4979449"/>
            <a:chOff x="1631380" y="1631927"/>
            <a:chExt cx="6510264" cy="4979449"/>
          </a:xfrm>
        </p:grpSpPr>
        <p:grpSp>
          <p:nvGrpSpPr>
            <p:cNvPr id="35" name="Grupo 34"/>
            <p:cNvGrpSpPr/>
            <p:nvPr/>
          </p:nvGrpSpPr>
          <p:grpSpPr>
            <a:xfrm>
              <a:off x="1631380" y="1631927"/>
              <a:ext cx="6510151" cy="4979449"/>
              <a:chOff x="1631493" y="1623236"/>
              <a:chExt cx="6510151" cy="5475698"/>
            </a:xfrm>
          </p:grpSpPr>
          <p:grpSp>
            <p:nvGrpSpPr>
              <p:cNvPr id="6" name="Grupo 5"/>
              <p:cNvGrpSpPr/>
              <p:nvPr/>
            </p:nvGrpSpPr>
            <p:grpSpPr>
              <a:xfrm>
                <a:off x="1631493" y="1623236"/>
                <a:ext cx="6510151" cy="758549"/>
                <a:chOff x="1393150" y="1837200"/>
                <a:chExt cx="7299294" cy="758549"/>
              </a:xfrm>
            </p:grpSpPr>
            <p:sp>
              <p:nvSpPr>
                <p:cNvPr id="2" name="CuadroTexto 1"/>
                <p:cNvSpPr txBox="1"/>
                <p:nvPr/>
              </p:nvSpPr>
              <p:spPr>
                <a:xfrm>
                  <a:off x="1393150" y="1837200"/>
                  <a:ext cx="7299294" cy="693822"/>
                </a:xfrm>
                <a:prstGeom prst="rect">
                  <a:avLst/>
                </a:prstGeom>
                <a:solidFill>
                  <a:srgbClr val="4B707D"/>
                </a:solidFill>
              </p:spPr>
              <p:txBody>
                <a:bodyPr wrap="square" rtlCol="0">
                  <a:spAutoFit/>
                </a:bodyPr>
                <a:lstStyle/>
                <a:p>
                  <a:pPr lvl="0" algn="ctr"/>
                  <a:r>
                    <a:rPr lang="es-ES" b="1" cap="all" dirty="0">
                      <a:solidFill>
                        <a:schemeClr val="bg1"/>
                      </a:solidFill>
                    </a:rPr>
                    <a:t>USUARIO</a:t>
                  </a:r>
                </a:p>
                <a:p>
                  <a:pPr algn="ctr"/>
                  <a:endParaRPr lang="es-ES" sz="1700" b="1" cap="all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" name="Rectángulo 4"/>
                <p:cNvSpPr/>
                <p:nvPr/>
              </p:nvSpPr>
              <p:spPr>
                <a:xfrm>
                  <a:off x="1393150" y="2206532"/>
                  <a:ext cx="7299167" cy="389217"/>
                </a:xfrm>
                <a:prstGeom prst="rect">
                  <a:avLst/>
                </a:prstGeom>
                <a:solidFill>
                  <a:srgbClr val="CCD3DE"/>
                </a:solidFill>
              </p:spPr>
              <p:txBody>
                <a:bodyPr wrap="square">
                  <a:spAutoFit/>
                </a:bodyPr>
                <a:lstStyle/>
                <a:p>
                  <a:pPr lvl="0" algn="ctr"/>
                  <a:r>
                    <a:rPr lang="es-ES" sz="1700" dirty="0"/>
                    <a:t>Obtiene y negocia con el </a:t>
                  </a:r>
                </a:p>
              </p:txBody>
            </p:sp>
          </p:grpSp>
          <p:sp>
            <p:nvSpPr>
              <p:cNvPr id="9" name="Flecha abajo 8"/>
              <p:cNvSpPr/>
              <p:nvPr/>
            </p:nvSpPr>
            <p:spPr>
              <a:xfrm>
                <a:off x="4681808" y="2421722"/>
                <a:ext cx="338788" cy="184666"/>
              </a:xfrm>
              <a:prstGeom prst="downArrow">
                <a:avLst/>
              </a:prstGeom>
              <a:solidFill>
                <a:srgbClr val="F1A4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700"/>
              </a:p>
            </p:txBody>
          </p:sp>
          <p:grpSp>
            <p:nvGrpSpPr>
              <p:cNvPr id="31" name="Grupo 30"/>
              <p:cNvGrpSpPr/>
              <p:nvPr/>
            </p:nvGrpSpPr>
            <p:grpSpPr>
              <a:xfrm>
                <a:off x="1631583" y="2612117"/>
                <a:ext cx="6509950" cy="990597"/>
                <a:chOff x="1299213" y="2679849"/>
                <a:chExt cx="7299069" cy="990597"/>
              </a:xfrm>
            </p:grpSpPr>
            <p:sp>
              <p:nvSpPr>
                <p:cNvPr id="10" name="Rectángulo 9"/>
                <p:cNvSpPr/>
                <p:nvPr/>
              </p:nvSpPr>
              <p:spPr>
                <a:xfrm>
                  <a:off x="1299213" y="2679849"/>
                  <a:ext cx="7299069" cy="676898"/>
                </a:xfrm>
                <a:prstGeom prst="rect">
                  <a:avLst/>
                </a:prstGeom>
                <a:solidFill>
                  <a:srgbClr val="4B707D"/>
                </a:solidFill>
              </p:spPr>
              <p:txBody>
                <a:bodyPr wrap="square" rtlCol="0">
                  <a:spAutoFit/>
                </a:bodyPr>
                <a:lstStyle/>
                <a:p>
                  <a:pPr lvl="0" algn="ctr"/>
                  <a:r>
                    <a:rPr lang="es-ES" sz="1700" b="1" cap="all" dirty="0">
                      <a:solidFill>
                        <a:schemeClr val="bg1"/>
                      </a:solidFill>
                    </a:rPr>
                    <a:t>Órgano responsable para CONSENTIMIENTO PREVIO INFORMADO Y CONDICIONES</a:t>
                  </a:r>
                  <a:r>
                    <a:rPr lang="es-ES" sz="1700" b="1" dirty="0"/>
                    <a:t> </a:t>
                  </a:r>
                  <a:r>
                    <a:rPr lang="es-ES" sz="1700" b="1" cap="all" dirty="0">
                      <a:solidFill>
                        <a:schemeClr val="bg1"/>
                      </a:solidFill>
                    </a:rPr>
                    <a:t>MUTUAMENTE</a:t>
                  </a:r>
                  <a:r>
                    <a:rPr lang="es-ES" sz="1700" b="1" dirty="0"/>
                    <a:t> </a:t>
                  </a:r>
                  <a:r>
                    <a:rPr lang="es-ES" sz="1700" b="1" cap="all" dirty="0">
                      <a:solidFill>
                        <a:schemeClr val="bg1"/>
                      </a:solidFill>
                    </a:rPr>
                    <a:t>ACORDADAS</a:t>
                  </a:r>
                </a:p>
              </p:txBody>
            </p:sp>
            <p:sp>
              <p:nvSpPr>
                <p:cNvPr id="14" name="Rectángulo 13"/>
                <p:cNvSpPr/>
                <p:nvPr/>
              </p:nvSpPr>
              <p:spPr>
                <a:xfrm>
                  <a:off x="1299213" y="3281229"/>
                  <a:ext cx="7299069" cy="389217"/>
                </a:xfrm>
                <a:prstGeom prst="rect">
                  <a:avLst/>
                </a:prstGeom>
                <a:solidFill>
                  <a:srgbClr val="CCD3DE"/>
                </a:solidFill>
              </p:spPr>
              <p:txBody>
                <a:bodyPr wrap="square">
                  <a:spAutoFit/>
                </a:bodyPr>
                <a:lstStyle/>
                <a:p>
                  <a:pPr lvl="0"/>
                  <a:r>
                    <a:rPr lang="es-ES" sz="1700" dirty="0"/>
                    <a:t>Consentimiento previo informado y condiciones mutuamente acordadas </a:t>
                  </a:r>
                </a:p>
              </p:txBody>
            </p:sp>
          </p:grpSp>
          <p:sp>
            <p:nvSpPr>
              <p:cNvPr id="24" name="Flecha abajo 23"/>
              <p:cNvSpPr/>
              <p:nvPr/>
            </p:nvSpPr>
            <p:spPr>
              <a:xfrm>
                <a:off x="4681808" y="3618947"/>
                <a:ext cx="338788" cy="184666"/>
              </a:xfrm>
              <a:prstGeom prst="downArrow">
                <a:avLst/>
              </a:prstGeom>
              <a:solidFill>
                <a:srgbClr val="F1A4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700"/>
              </a:p>
            </p:txBody>
          </p:sp>
          <p:grpSp>
            <p:nvGrpSpPr>
              <p:cNvPr id="32" name="Grupo 31"/>
              <p:cNvGrpSpPr/>
              <p:nvPr/>
            </p:nvGrpSpPr>
            <p:grpSpPr>
              <a:xfrm>
                <a:off x="1631581" y="5037687"/>
                <a:ext cx="6509951" cy="763573"/>
                <a:chOff x="1299211" y="5116708"/>
                <a:chExt cx="7299070" cy="763573"/>
              </a:xfrm>
            </p:grpSpPr>
            <p:sp>
              <p:nvSpPr>
                <p:cNvPr id="25" name="Rectángulo 24"/>
                <p:cNvSpPr/>
                <p:nvPr/>
              </p:nvSpPr>
              <p:spPr>
                <a:xfrm>
                  <a:off x="1299212" y="5116708"/>
                  <a:ext cx="7299069" cy="406140"/>
                </a:xfrm>
                <a:prstGeom prst="rect">
                  <a:avLst/>
                </a:prstGeom>
                <a:solidFill>
                  <a:srgbClr val="4B707D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b="1" cap="all" dirty="0">
                      <a:solidFill>
                        <a:schemeClr val="bg1"/>
                      </a:solidFill>
                    </a:rPr>
                    <a:t>autoridad competente de acceso </a:t>
                  </a:r>
                </a:p>
              </p:txBody>
            </p:sp>
            <p:sp>
              <p:nvSpPr>
                <p:cNvPr id="26" name="Rectángulo 25"/>
                <p:cNvSpPr/>
                <p:nvPr/>
              </p:nvSpPr>
              <p:spPr>
                <a:xfrm>
                  <a:off x="1299211" y="5491064"/>
                  <a:ext cx="7299070" cy="389217"/>
                </a:xfrm>
                <a:prstGeom prst="rect">
                  <a:avLst/>
                </a:prstGeom>
                <a:solidFill>
                  <a:srgbClr val="CCD3DE"/>
                </a:solidFill>
              </p:spPr>
              <p:txBody>
                <a:bodyPr wrap="square">
                  <a:spAutoFit/>
                </a:bodyPr>
                <a:lstStyle/>
                <a:p>
                  <a:pPr lvl="0" algn="ctr"/>
                  <a:r>
                    <a:rPr lang="es-ES" sz="1700" dirty="0"/>
                    <a:t>Plazo 6 meses</a:t>
                  </a:r>
                </a:p>
              </p:txBody>
            </p:sp>
          </p:grpSp>
          <p:grpSp>
            <p:nvGrpSpPr>
              <p:cNvPr id="33" name="Grupo 32"/>
              <p:cNvGrpSpPr/>
              <p:nvPr/>
            </p:nvGrpSpPr>
            <p:grpSpPr>
              <a:xfrm>
                <a:off x="1631583" y="6062161"/>
                <a:ext cx="6509950" cy="1036773"/>
                <a:chOff x="1299211" y="6096026"/>
                <a:chExt cx="7299069" cy="1036773"/>
              </a:xfrm>
            </p:grpSpPr>
            <p:sp>
              <p:nvSpPr>
                <p:cNvPr id="27" name="CuadroTexto 26"/>
                <p:cNvSpPr txBox="1"/>
                <p:nvPr/>
              </p:nvSpPr>
              <p:spPr>
                <a:xfrm>
                  <a:off x="1299211" y="6096026"/>
                  <a:ext cx="7299069" cy="406139"/>
                </a:xfrm>
                <a:prstGeom prst="rect">
                  <a:avLst/>
                </a:prstGeom>
                <a:solidFill>
                  <a:srgbClr val="4B707D"/>
                </a:solidFill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ctr">
                    <a:defRPr b="1" cap="all">
                      <a:solidFill>
                        <a:schemeClr val="bg1"/>
                      </a:solidFill>
                    </a:defRPr>
                  </a:lvl1pPr>
                </a:lstStyle>
                <a:p>
                  <a:pPr lvl="0"/>
                  <a:r>
                    <a:rPr lang="es-ES" dirty="0"/>
                    <a:t>USUARIO CON AUTORIZACIÓN DE ACCESO</a:t>
                  </a:r>
                </a:p>
              </p:txBody>
            </p:sp>
            <p:sp>
              <p:nvSpPr>
                <p:cNvPr id="28" name="CuadroTexto 27"/>
                <p:cNvSpPr txBox="1"/>
                <p:nvPr/>
              </p:nvSpPr>
              <p:spPr>
                <a:xfrm>
                  <a:off x="1299211" y="6455900"/>
                  <a:ext cx="3587964" cy="676899"/>
                </a:xfrm>
                <a:prstGeom prst="rect">
                  <a:avLst/>
                </a:prstGeom>
                <a:solidFill>
                  <a:srgbClr val="CCD3DE"/>
                </a:solidFill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/>
                </a:lstStyle>
                <a:p>
                  <a:r>
                    <a:rPr lang="es-ES" sz="1700" dirty="0"/>
                    <a:t>Accede al recurso</a:t>
                  </a:r>
                </a:p>
                <a:p>
                  <a:endParaRPr lang="es-ES" sz="1700" dirty="0"/>
                </a:p>
              </p:txBody>
            </p:sp>
            <p:sp>
              <p:nvSpPr>
                <p:cNvPr id="29" name="CuadroTexto 28"/>
                <p:cNvSpPr txBox="1"/>
                <p:nvPr/>
              </p:nvSpPr>
              <p:spPr>
                <a:xfrm>
                  <a:off x="4887175" y="6453881"/>
                  <a:ext cx="3711105" cy="676899"/>
                </a:xfrm>
                <a:prstGeom prst="rect">
                  <a:avLst/>
                </a:prstGeom>
                <a:solidFill>
                  <a:srgbClr val="CCD3DE"/>
                </a:solidFill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/>
                </a:lstStyle>
                <a:p>
                  <a:pPr lvl="0"/>
                  <a:r>
                    <a:rPr lang="es-ES" sz="1700" dirty="0"/>
                    <a:t>Transmite el recurso en las mismas condiciones </a:t>
                  </a:r>
                </a:p>
              </p:txBody>
            </p:sp>
          </p:grpSp>
          <p:sp>
            <p:nvSpPr>
              <p:cNvPr id="30" name="Flecha abajo 29"/>
              <p:cNvSpPr/>
              <p:nvPr/>
            </p:nvSpPr>
            <p:spPr>
              <a:xfrm>
                <a:off x="4681808" y="5770454"/>
                <a:ext cx="338788" cy="184666"/>
              </a:xfrm>
              <a:prstGeom prst="downArrow">
                <a:avLst/>
              </a:prstGeom>
              <a:solidFill>
                <a:srgbClr val="F1A4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700"/>
              </a:p>
            </p:txBody>
          </p:sp>
        </p:grpSp>
        <p:sp>
          <p:nvSpPr>
            <p:cNvPr id="34" name="CuadroTexto 33"/>
            <p:cNvSpPr txBox="1"/>
            <p:nvPr/>
          </p:nvSpPr>
          <p:spPr>
            <a:xfrm>
              <a:off x="1631493" y="3672772"/>
              <a:ext cx="6510151" cy="369332"/>
            </a:xfrm>
            <a:prstGeom prst="rect">
              <a:avLst/>
            </a:prstGeom>
            <a:solidFill>
              <a:srgbClr val="4B707D"/>
            </a:solidFill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s-ES" b="1" cap="all" dirty="0">
                  <a:solidFill>
                    <a:schemeClr val="bg1"/>
                  </a:solidFill>
                </a:rPr>
                <a:t>USUARIO SOLICITUD DE ACCESO</a:t>
              </a:r>
            </a:p>
          </p:txBody>
        </p:sp>
        <p:sp>
          <p:nvSpPr>
            <p:cNvPr id="36" name="Rectángulo 35"/>
            <p:cNvSpPr/>
            <p:nvPr/>
          </p:nvSpPr>
          <p:spPr>
            <a:xfrm>
              <a:off x="1631493" y="4027509"/>
              <a:ext cx="3183670" cy="516167"/>
            </a:xfrm>
            <a:prstGeom prst="rect">
              <a:avLst/>
            </a:prstGeom>
            <a:solidFill>
              <a:srgbClr val="CCD3DE"/>
            </a:solidFill>
          </p:spPr>
          <p:txBody>
            <a:bodyPr wrap="square">
              <a:sp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es-ES" sz="1700" dirty="0"/>
                <a:t>Cumplimenta Solicitud</a:t>
              </a:r>
              <a:br>
                <a:rPr lang="es-ES" sz="1700" dirty="0"/>
              </a:br>
              <a:endParaRPr lang="es-ES" sz="1700" dirty="0"/>
            </a:p>
          </p:txBody>
        </p:sp>
        <p:sp>
          <p:nvSpPr>
            <p:cNvPr id="37" name="Rectángulo 36"/>
            <p:cNvSpPr/>
            <p:nvPr/>
          </p:nvSpPr>
          <p:spPr>
            <a:xfrm>
              <a:off x="4481690" y="4032827"/>
              <a:ext cx="3659842" cy="516167"/>
            </a:xfrm>
            <a:prstGeom prst="rect">
              <a:avLst/>
            </a:prstGeom>
            <a:solidFill>
              <a:srgbClr val="CCD3DE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ES" sz="1700" dirty="0"/>
                <a:t>Adjunta consentimiento previo informado y condiciones mutuamente acordadas</a:t>
              </a:r>
            </a:p>
          </p:txBody>
        </p:sp>
        <p:sp>
          <p:nvSpPr>
            <p:cNvPr id="38" name="Flecha abajo 37"/>
            <p:cNvSpPr/>
            <p:nvPr/>
          </p:nvSpPr>
          <p:spPr>
            <a:xfrm>
              <a:off x="4645769" y="4523458"/>
              <a:ext cx="338788" cy="167930"/>
            </a:xfrm>
            <a:prstGeom prst="downArrow">
              <a:avLst/>
            </a:prstGeom>
            <a:solidFill>
              <a:srgbClr val="F1A4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700"/>
            </a:p>
          </p:txBody>
        </p:sp>
      </p:grpSp>
      <p:sp>
        <p:nvSpPr>
          <p:cNvPr id="41" name="Título 1"/>
          <p:cNvSpPr txBox="1">
            <a:spLocks/>
          </p:cNvSpPr>
          <p:nvPr/>
        </p:nvSpPr>
        <p:spPr>
          <a:xfrm>
            <a:off x="2668252" y="395718"/>
            <a:ext cx="6661836" cy="11540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dirty="0">
                <a:solidFill>
                  <a:srgbClr val="3D5D7B"/>
                </a:solidFill>
              </a:rPr>
              <a:t>Acceso para utilización con </a:t>
            </a:r>
            <a:r>
              <a:rPr lang="es-ES" sz="4400" b="1" dirty="0">
                <a:solidFill>
                  <a:srgbClr val="3D5D7B"/>
                </a:solidFill>
              </a:rPr>
              <a:t>fines comerciales</a:t>
            </a:r>
          </a:p>
        </p:txBody>
      </p:sp>
      <p:grpSp>
        <p:nvGrpSpPr>
          <p:cNvPr id="42" name="Grupo 41"/>
          <p:cNvGrpSpPr/>
          <p:nvPr/>
        </p:nvGrpSpPr>
        <p:grpSpPr>
          <a:xfrm>
            <a:off x="6235656" y="3126203"/>
            <a:ext cx="4264485" cy="626259"/>
            <a:chOff x="4801127" y="2873567"/>
            <a:chExt cx="4264485" cy="626259"/>
          </a:xfrm>
        </p:grpSpPr>
        <p:sp>
          <p:nvSpPr>
            <p:cNvPr id="43" name="Llamada rectangular redondeada 42"/>
            <p:cNvSpPr/>
            <p:nvPr/>
          </p:nvSpPr>
          <p:spPr>
            <a:xfrm>
              <a:off x="4801127" y="2873567"/>
              <a:ext cx="3235721" cy="264983"/>
            </a:xfrm>
            <a:prstGeom prst="wedgeRoundRectCallout">
              <a:avLst>
                <a:gd name="adj1" fmla="val 35133"/>
                <a:gd name="adj2" fmla="val 97500"/>
                <a:gd name="adj3" fmla="val 16667"/>
              </a:avLst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4" name="CuadroTexto 43"/>
            <p:cNvSpPr txBox="1"/>
            <p:nvPr/>
          </p:nvSpPr>
          <p:spPr>
            <a:xfrm>
              <a:off x="6926826" y="3130494"/>
              <a:ext cx="2138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rgbClr val="C00000"/>
                  </a:solidFill>
                </a:rPr>
                <a:t>Directrices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835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495551" y="1234788"/>
            <a:ext cx="78475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400" b="1" spc="-50" dirty="0">
                <a:solidFill>
                  <a:srgbClr val="3D5D7B"/>
                </a:solidFill>
                <a:latin typeface="+mj-lt"/>
                <a:ea typeface="+mj-ea"/>
                <a:cs typeface="+mj-cs"/>
              </a:rPr>
              <a:t>Seguimiento</a:t>
            </a:r>
            <a:br>
              <a:rPr lang="es-ES" sz="4400" b="1" spc="-50" dirty="0">
                <a:solidFill>
                  <a:srgbClr val="3D5D7B"/>
                </a:solidFill>
                <a:latin typeface="+mj-lt"/>
                <a:ea typeface="+mj-ea"/>
                <a:cs typeface="+mj-cs"/>
              </a:rPr>
            </a:br>
            <a:r>
              <a:rPr lang="es-ES" sz="3600" b="1" spc="-50" dirty="0">
                <a:solidFill>
                  <a:srgbClr val="3D5D7B"/>
                </a:solidFill>
                <a:latin typeface="+mj-lt"/>
                <a:ea typeface="+mj-ea"/>
                <a:cs typeface="+mj-cs"/>
              </a:rPr>
              <a:t>de la utilización en España de recursos genéticos y de conocimientos tradicionales asociados a recursos genéticos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1524001" y="-11615"/>
            <a:ext cx="1008872" cy="6869615"/>
            <a:chOff x="1" y="-11615"/>
            <a:chExt cx="1008872" cy="6869615"/>
          </a:xfrm>
        </p:grpSpPr>
        <p:sp>
          <p:nvSpPr>
            <p:cNvPr id="11" name="Proceso 10"/>
            <p:cNvSpPr/>
            <p:nvPr/>
          </p:nvSpPr>
          <p:spPr>
            <a:xfrm>
              <a:off x="1" y="0"/>
              <a:ext cx="778990" cy="6858000"/>
            </a:xfrm>
            <a:prstGeom prst="flowChartProcess">
              <a:avLst/>
            </a:prstGeom>
            <a:solidFill>
              <a:srgbClr val="598595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Proceso 11"/>
            <p:cNvSpPr/>
            <p:nvPr/>
          </p:nvSpPr>
          <p:spPr>
            <a:xfrm>
              <a:off x="96252" y="0"/>
              <a:ext cx="45719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Proceso 12"/>
            <p:cNvSpPr/>
            <p:nvPr/>
          </p:nvSpPr>
          <p:spPr>
            <a:xfrm flipH="1">
              <a:off x="756130" y="0"/>
              <a:ext cx="252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Proceso 13"/>
            <p:cNvSpPr/>
            <p:nvPr/>
          </p:nvSpPr>
          <p:spPr>
            <a:xfrm>
              <a:off x="839512" y="0"/>
              <a:ext cx="73857" cy="6858000"/>
            </a:xfrm>
            <a:prstGeom prst="flowChartProcess">
              <a:avLst/>
            </a:prstGeom>
            <a:solidFill>
              <a:srgbClr val="59859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Proceso 14"/>
            <p:cNvSpPr/>
            <p:nvPr/>
          </p:nvSpPr>
          <p:spPr>
            <a:xfrm flipH="1">
              <a:off x="994473" y="-11615"/>
              <a:ext cx="144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6806" y="3820111"/>
            <a:ext cx="7009705" cy="531531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6901983" y="6200857"/>
            <a:ext cx="3495568" cy="533399"/>
            <a:chOff x="5608396" y="6104605"/>
            <a:chExt cx="3270677" cy="533399"/>
          </a:xfrm>
        </p:grpSpPr>
        <p:pic>
          <p:nvPicPr>
            <p:cNvPr id="26" name="Imagen 2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2328" y="6104605"/>
              <a:ext cx="1046745" cy="533399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8396" y="6134155"/>
              <a:ext cx="2045532" cy="503849"/>
            </a:xfrm>
            <a:prstGeom prst="rect">
              <a:avLst/>
            </a:prstGeom>
          </p:spPr>
        </p:pic>
      </p:grpSp>
      <p:sp>
        <p:nvSpPr>
          <p:cNvPr id="18" name="CuadroTexto 17"/>
          <p:cNvSpPr txBox="1"/>
          <p:nvPr/>
        </p:nvSpPr>
        <p:spPr>
          <a:xfrm>
            <a:off x="2532874" y="6343831"/>
            <a:ext cx="3279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09210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3407995" y="3477278"/>
            <a:ext cx="5768227" cy="2750900"/>
            <a:chOff x="1880760" y="2212618"/>
            <a:chExt cx="5146016" cy="2439138"/>
          </a:xfrm>
        </p:grpSpPr>
        <p:sp>
          <p:nvSpPr>
            <p:cNvPr id="10" name="CuadroTexto 9"/>
            <p:cNvSpPr txBox="1"/>
            <p:nvPr/>
          </p:nvSpPr>
          <p:spPr>
            <a:xfrm>
              <a:off x="1880916" y="2212618"/>
              <a:ext cx="5145860" cy="627661"/>
            </a:xfrm>
            <a:prstGeom prst="rect">
              <a:avLst/>
            </a:prstGeom>
            <a:noFill/>
            <a:ln w="25400">
              <a:solidFill>
                <a:srgbClr val="598595"/>
              </a:solidFill>
            </a:ln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dirty="0"/>
                <a:t>Ámbito de aplicación del Reglamento (UE) 511/2014 y el Reglamento de Ejecución (UE) 2015/1866</a:t>
              </a:r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1880916" y="2926682"/>
              <a:ext cx="2319772" cy="559437"/>
            </a:xfrm>
            <a:prstGeom prst="rect">
              <a:avLst/>
            </a:prstGeom>
            <a:noFill/>
            <a:ln w="19050">
              <a:solidFill>
                <a:srgbClr val="598595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700" dirty="0"/>
                <a:t>Recursos Genéticos (españoles o extranjeros</a:t>
              </a:r>
              <a:r>
                <a:rPr lang="es-ES" dirty="0"/>
                <a:t>)</a:t>
              </a:r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4453690" y="2926682"/>
              <a:ext cx="2573084" cy="545792"/>
            </a:xfrm>
            <a:prstGeom prst="rect">
              <a:avLst/>
            </a:prstGeom>
            <a:ln w="19050">
              <a:solidFill>
                <a:srgbClr val="598595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sz="1700" dirty="0"/>
                <a:t>Conocimientos Tradicionales</a:t>
              </a:r>
            </a:p>
            <a:p>
              <a:pPr algn="ctr"/>
              <a:r>
                <a:rPr lang="es-ES" sz="1700" dirty="0"/>
                <a:t>(extranjeros) </a:t>
              </a:r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1880760" y="3546527"/>
              <a:ext cx="5145858" cy="1105229"/>
            </a:xfrm>
            <a:prstGeom prst="rect">
              <a:avLst/>
            </a:prstGeom>
            <a:noFill/>
            <a:ln w="19050">
              <a:solidFill>
                <a:srgbClr val="598595"/>
              </a:solidFill>
            </a:ln>
          </p:spPr>
          <p:txBody>
            <a:bodyPr wrap="square" rtlCol="0">
              <a:spAutoFit/>
            </a:bodyPr>
            <a:lstStyle/>
            <a:p>
              <a:pPr marL="342900" indent="-160338">
                <a:buFont typeface="Calibri" panose="020F0502020204030204" pitchFamily="34" charset="0"/>
                <a:buChar char="₊"/>
              </a:pPr>
              <a:r>
                <a:rPr lang="es-ES" sz="1500" dirty="0"/>
                <a:t>el país de origen ejerce derechos soberanos sobre el RG accedido</a:t>
              </a:r>
            </a:p>
            <a:p>
              <a:pPr marL="342900" indent="-160338">
                <a:buFont typeface="Calibri" panose="020F0502020204030204" pitchFamily="34" charset="0"/>
                <a:buChar char="₊"/>
              </a:pPr>
              <a:r>
                <a:rPr lang="es-ES" sz="1500" dirty="0"/>
                <a:t>el país de origen es Parte del Protocolo de Nagoya</a:t>
              </a:r>
            </a:p>
            <a:p>
              <a:pPr marL="342900" indent="-160338">
                <a:buFont typeface="Calibri" panose="020F0502020204030204" pitchFamily="34" charset="0"/>
                <a:buChar char="₊"/>
              </a:pPr>
              <a:r>
                <a:rPr lang="es-ES" sz="1500" dirty="0"/>
                <a:t>el país de origen ha establecido medidas de acceso y participación en los beneficios que se aplican al RG o CT accedido</a:t>
              </a:r>
            </a:p>
            <a:p>
              <a:pPr marL="342900" indent="-160338">
                <a:buFont typeface="Calibri" panose="020F0502020204030204" pitchFamily="34" charset="0"/>
                <a:buChar char="₊"/>
              </a:pPr>
              <a:r>
                <a:rPr lang="es-ES" sz="1500" dirty="0"/>
                <a:t>el acceso y utilización tiene lugar después del 12 octubre 2014</a:t>
              </a:r>
            </a:p>
          </p:txBody>
        </p:sp>
      </p:grp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2610070" y="368901"/>
            <a:ext cx="7492446" cy="1450757"/>
          </a:xfrm>
        </p:spPr>
        <p:txBody>
          <a:bodyPr>
            <a:noAutofit/>
          </a:bodyPr>
          <a:lstStyle/>
          <a:p>
            <a:r>
              <a:rPr lang="es-ES" b="1" dirty="0">
                <a:solidFill>
                  <a:srgbClr val="3D5D7B"/>
                </a:solidFill>
              </a:rPr>
              <a:t>Seguimiento</a:t>
            </a:r>
            <a:r>
              <a:rPr lang="es-ES" sz="3000" b="1" dirty="0">
                <a:solidFill>
                  <a:srgbClr val="3D5D7B"/>
                </a:solidFill>
              </a:rPr>
              <a:t> de la utilización en España de recursos genéticos y de conocimientos tradicionales asociados a recursos genéticos</a:t>
            </a:r>
            <a:endParaRPr lang="es-ES" sz="3000" dirty="0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2934095" y="2001935"/>
            <a:ext cx="6716026" cy="13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000" b="1" dirty="0"/>
              <a:t>Ámbito de aplicación:</a:t>
            </a:r>
          </a:p>
          <a:p>
            <a:pPr marL="285750" indent="-1968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Usuarios en España.</a:t>
            </a:r>
          </a:p>
          <a:p>
            <a:pPr marL="285750" indent="-1968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Recursos genéticos y conocimientos tradicionales en el ámbito de aplicación de Reglamentos (UE) 511/2014 y (UE) 2015/1866.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1524001" y="-11615"/>
            <a:ext cx="1008872" cy="6869615"/>
            <a:chOff x="1" y="-11615"/>
            <a:chExt cx="1008872" cy="6869615"/>
          </a:xfrm>
        </p:grpSpPr>
        <p:sp>
          <p:nvSpPr>
            <p:cNvPr id="21" name="Proceso 20"/>
            <p:cNvSpPr/>
            <p:nvPr/>
          </p:nvSpPr>
          <p:spPr>
            <a:xfrm>
              <a:off x="1" y="0"/>
              <a:ext cx="778990" cy="6858000"/>
            </a:xfrm>
            <a:prstGeom prst="flowChartProcess">
              <a:avLst/>
            </a:prstGeom>
            <a:solidFill>
              <a:srgbClr val="598595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Proceso 21"/>
            <p:cNvSpPr/>
            <p:nvPr/>
          </p:nvSpPr>
          <p:spPr>
            <a:xfrm>
              <a:off x="96252" y="0"/>
              <a:ext cx="45719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Proceso 22"/>
            <p:cNvSpPr/>
            <p:nvPr/>
          </p:nvSpPr>
          <p:spPr>
            <a:xfrm flipH="1">
              <a:off x="756130" y="0"/>
              <a:ext cx="252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Proceso 23"/>
            <p:cNvSpPr/>
            <p:nvPr/>
          </p:nvSpPr>
          <p:spPr>
            <a:xfrm>
              <a:off x="839512" y="0"/>
              <a:ext cx="73857" cy="6858000"/>
            </a:xfrm>
            <a:prstGeom prst="flowChartProcess">
              <a:avLst/>
            </a:prstGeom>
            <a:solidFill>
              <a:srgbClr val="59859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Proceso 24"/>
            <p:cNvSpPr/>
            <p:nvPr/>
          </p:nvSpPr>
          <p:spPr>
            <a:xfrm flipH="1">
              <a:off x="994473" y="-11615"/>
              <a:ext cx="144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643104" y="783337"/>
            <a:ext cx="1402400" cy="531531"/>
          </a:xfrm>
          <a:prstGeom prst="rect">
            <a:avLst/>
          </a:prstGeom>
        </p:spPr>
      </p:pic>
      <p:grpSp>
        <p:nvGrpSpPr>
          <p:cNvPr id="27" name="Grupo 26"/>
          <p:cNvGrpSpPr/>
          <p:nvPr/>
        </p:nvGrpSpPr>
        <p:grpSpPr>
          <a:xfrm>
            <a:off x="6901983" y="6200857"/>
            <a:ext cx="3495568" cy="533399"/>
            <a:chOff x="5608396" y="6104605"/>
            <a:chExt cx="3270677" cy="533399"/>
          </a:xfrm>
        </p:grpSpPr>
        <p:pic>
          <p:nvPicPr>
            <p:cNvPr id="36" name="Imagen 3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2328" y="6104605"/>
              <a:ext cx="1046745" cy="533399"/>
            </a:xfrm>
            <a:prstGeom prst="rect">
              <a:avLst/>
            </a:prstGeom>
          </p:spPr>
        </p:pic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8396" y="6134155"/>
              <a:ext cx="2045532" cy="503849"/>
            </a:xfrm>
            <a:prstGeom prst="rect">
              <a:avLst/>
            </a:prstGeom>
          </p:spPr>
        </p:pic>
      </p:grpSp>
      <p:sp>
        <p:nvSpPr>
          <p:cNvPr id="32" name="CuadroTexto 31"/>
          <p:cNvSpPr txBox="1"/>
          <p:nvPr/>
        </p:nvSpPr>
        <p:spPr>
          <a:xfrm>
            <a:off x="2532874" y="6343831"/>
            <a:ext cx="3279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407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68252" y="582931"/>
            <a:ext cx="6960870" cy="708661"/>
          </a:xfrm>
        </p:spPr>
        <p:txBody>
          <a:bodyPr>
            <a:noAutofit/>
          </a:bodyPr>
          <a:lstStyle/>
          <a:p>
            <a:pPr algn="just"/>
            <a:r>
              <a:rPr lang="es-ES" sz="4000" b="1" dirty="0">
                <a:solidFill>
                  <a:srgbClr val="3D5D7B"/>
                </a:solidFill>
              </a:rPr>
              <a:t>Declaración de Diligencia Debida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2504195" y="1390010"/>
            <a:ext cx="7903926" cy="4460124"/>
            <a:chOff x="149860" y="1937365"/>
            <a:chExt cx="7903926" cy="4064000"/>
          </a:xfrm>
        </p:grpSpPr>
        <p:sp>
          <p:nvSpPr>
            <p:cNvPr id="5" name="Rectángulo 4"/>
            <p:cNvSpPr/>
            <p:nvPr/>
          </p:nvSpPr>
          <p:spPr>
            <a:xfrm>
              <a:off x="4742590" y="5325935"/>
              <a:ext cx="3311195" cy="609242"/>
            </a:xfrm>
            <a:prstGeom prst="rect">
              <a:avLst/>
            </a:prstGeom>
            <a:ln w="6350">
              <a:solidFill>
                <a:srgbClr val="FFC000"/>
              </a:solidFill>
            </a:ln>
          </p:spPr>
          <p:txBody>
            <a:bodyPr wrap="square" lIns="108000" tIns="72000" rIns="108000" bIns="72000">
              <a:spAutoFit/>
            </a:bodyPr>
            <a:lstStyle/>
            <a:p>
              <a:pPr algn="just"/>
              <a:r>
                <a:rPr lang="es-ES" sz="17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Antes de efectuar la solicitud de patente.</a:t>
              </a: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4742590" y="2110023"/>
              <a:ext cx="3311195" cy="1085993"/>
            </a:xfrm>
            <a:prstGeom prst="rect">
              <a:avLst/>
            </a:prstGeom>
            <a:ln w="6350">
              <a:solidFill>
                <a:srgbClr val="598595"/>
              </a:solidFill>
            </a:ln>
          </p:spPr>
          <p:txBody>
            <a:bodyPr wrap="square" lIns="108000" tIns="72000" rIns="108000" bIns="72000">
              <a:spAutoFit/>
            </a:bodyPr>
            <a:lstStyle/>
            <a:p>
              <a:pPr algn="just"/>
              <a:r>
                <a:rPr lang="es-ES" sz="17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Tras primer pago de la financiación y obtener los RG y CT, y antes del informe final, o de la finalización del proyecto.</a:t>
              </a:r>
            </a:p>
          </p:txBody>
        </p:sp>
        <p:sp>
          <p:nvSpPr>
            <p:cNvPr id="8" name="Rectángulo 7"/>
            <p:cNvSpPr/>
            <p:nvPr/>
          </p:nvSpPr>
          <p:spPr>
            <a:xfrm>
              <a:off x="4742591" y="3537237"/>
              <a:ext cx="3311195" cy="1618831"/>
            </a:xfrm>
            <a:prstGeom prst="rect">
              <a:avLst/>
            </a:prstGeom>
            <a:ln w="6350">
              <a:solidFill>
                <a:srgbClr val="598595"/>
              </a:solidFill>
            </a:ln>
          </p:spPr>
          <p:txBody>
            <a:bodyPr wrap="square" lIns="108000" tIns="72000" rIns="108000" bIns="72000">
              <a:spAutoFit/>
            </a:bodyPr>
            <a:lstStyle/>
            <a:p>
              <a:r>
                <a:rPr lang="es-ES" sz="17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 anterioridad a lo que ocurra primero:</a:t>
              </a:r>
            </a:p>
            <a:p>
              <a:pPr marL="285750" indent="-193675">
                <a:lnSpc>
                  <a:spcPct val="90000"/>
                </a:lnSpc>
                <a:buFontTx/>
                <a:buChar char="-"/>
              </a:pPr>
              <a:r>
                <a:rPr lang="es-E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Aprobación para comercialización</a:t>
              </a:r>
            </a:p>
            <a:p>
              <a:pPr marL="285750" indent="-193675">
                <a:lnSpc>
                  <a:spcPct val="90000"/>
                </a:lnSpc>
                <a:buFontTx/>
                <a:buChar char="-"/>
              </a:pPr>
              <a:r>
                <a:rPr lang="es-E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Primera puesta en el mercado en la UE</a:t>
              </a:r>
            </a:p>
            <a:p>
              <a:pPr marL="285750" indent="-193675">
                <a:lnSpc>
                  <a:spcPct val="90000"/>
                </a:lnSpc>
                <a:buFontTx/>
                <a:buChar char="-"/>
              </a:pPr>
              <a:r>
                <a:rPr lang="es-E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Venta/transferencia resultados de utilización</a:t>
              </a:r>
            </a:p>
          </p:txBody>
        </p:sp>
        <p:graphicFrame>
          <p:nvGraphicFramePr>
            <p:cNvPr id="3" name="Diagrama 2"/>
            <p:cNvGraphicFramePr/>
            <p:nvPr/>
          </p:nvGraphicFramePr>
          <p:xfrm>
            <a:off x="149860" y="1937365"/>
            <a:ext cx="4497227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</p:grpSp>
      <p:grpSp>
        <p:nvGrpSpPr>
          <p:cNvPr id="14" name="Grupo 13"/>
          <p:cNvGrpSpPr/>
          <p:nvPr/>
        </p:nvGrpSpPr>
        <p:grpSpPr>
          <a:xfrm>
            <a:off x="1524001" y="-11615"/>
            <a:ext cx="1008872" cy="6869615"/>
            <a:chOff x="1" y="-11615"/>
            <a:chExt cx="1008872" cy="6869615"/>
          </a:xfrm>
        </p:grpSpPr>
        <p:sp>
          <p:nvSpPr>
            <p:cNvPr id="15" name="Proceso 14"/>
            <p:cNvSpPr/>
            <p:nvPr/>
          </p:nvSpPr>
          <p:spPr>
            <a:xfrm>
              <a:off x="1" y="0"/>
              <a:ext cx="778990" cy="6858000"/>
            </a:xfrm>
            <a:prstGeom prst="flowChartProcess">
              <a:avLst/>
            </a:prstGeom>
            <a:solidFill>
              <a:srgbClr val="598595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Proceso 15"/>
            <p:cNvSpPr/>
            <p:nvPr/>
          </p:nvSpPr>
          <p:spPr>
            <a:xfrm>
              <a:off x="96252" y="0"/>
              <a:ext cx="45719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Proceso 16"/>
            <p:cNvSpPr/>
            <p:nvPr/>
          </p:nvSpPr>
          <p:spPr>
            <a:xfrm flipH="1">
              <a:off x="756130" y="0"/>
              <a:ext cx="252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Proceso 17"/>
            <p:cNvSpPr/>
            <p:nvPr/>
          </p:nvSpPr>
          <p:spPr>
            <a:xfrm>
              <a:off x="839512" y="0"/>
              <a:ext cx="73857" cy="6858000"/>
            </a:xfrm>
            <a:prstGeom prst="flowChartProcess">
              <a:avLst/>
            </a:prstGeom>
            <a:solidFill>
              <a:srgbClr val="59859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Proceso 18"/>
            <p:cNvSpPr/>
            <p:nvPr/>
          </p:nvSpPr>
          <p:spPr>
            <a:xfrm flipH="1">
              <a:off x="994473" y="-11615"/>
              <a:ext cx="144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643104" y="783337"/>
            <a:ext cx="1402400" cy="531531"/>
          </a:xfrm>
          <a:prstGeom prst="rect">
            <a:avLst/>
          </a:prstGeom>
        </p:spPr>
      </p:pic>
      <p:grpSp>
        <p:nvGrpSpPr>
          <p:cNvPr id="21" name="Grupo 20"/>
          <p:cNvGrpSpPr/>
          <p:nvPr/>
        </p:nvGrpSpPr>
        <p:grpSpPr>
          <a:xfrm>
            <a:off x="6901983" y="6200857"/>
            <a:ext cx="3495568" cy="533399"/>
            <a:chOff x="5608396" y="6104605"/>
            <a:chExt cx="3270677" cy="533399"/>
          </a:xfrm>
        </p:grpSpPr>
        <p:pic>
          <p:nvPicPr>
            <p:cNvPr id="30" name="Imagen 29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2328" y="6104605"/>
              <a:ext cx="1046745" cy="533399"/>
            </a:xfrm>
            <a:prstGeom prst="rect">
              <a:avLst/>
            </a:prstGeom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8396" y="6134155"/>
              <a:ext cx="2045532" cy="503849"/>
            </a:xfrm>
            <a:prstGeom prst="rect">
              <a:avLst/>
            </a:prstGeom>
          </p:spPr>
        </p:pic>
      </p:grpSp>
      <p:sp>
        <p:nvSpPr>
          <p:cNvPr id="22" name="CuadroTexto 21"/>
          <p:cNvSpPr txBox="1"/>
          <p:nvPr/>
        </p:nvSpPr>
        <p:spPr>
          <a:xfrm>
            <a:off x="2532874" y="6343831"/>
            <a:ext cx="3279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17851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50513" y="352307"/>
            <a:ext cx="7543801" cy="1325562"/>
          </a:xfrm>
        </p:spPr>
        <p:txBody>
          <a:bodyPr>
            <a:noAutofit/>
          </a:bodyPr>
          <a:lstStyle/>
          <a:p>
            <a:pPr algn="ctr"/>
            <a:r>
              <a:rPr lang="es-ES" sz="3000" b="1" dirty="0">
                <a:solidFill>
                  <a:srgbClr val="3D5D7B"/>
                </a:solidFill>
              </a:rPr>
              <a:t>Plan estatal para el control de la legalidad de la utilización de los recursos genéticos y conocimientos tradicionales asociados en España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650513" y="1816451"/>
            <a:ext cx="7543801" cy="4323093"/>
          </a:xfrm>
        </p:spPr>
        <p:txBody>
          <a:bodyPr>
            <a:noAutofit/>
          </a:bodyPr>
          <a:lstStyle/>
          <a:p>
            <a:pPr marL="285750" indent="-285750" defTabSz="457200">
              <a:lnSpc>
                <a:spcPct val="100000"/>
              </a:lnSpc>
              <a:spcBef>
                <a:spcPts val="800"/>
              </a:spcBef>
            </a:pPr>
            <a:r>
              <a:rPr lang="es-ES" sz="2000" dirty="0"/>
              <a:t>Obligación de control derivada de Protocolo de Nagoya y Reglamentos (UE) 511/2014 y (UE) 2015/1866.</a:t>
            </a:r>
          </a:p>
          <a:p>
            <a:pPr marL="285750" indent="-285750" defTabSz="457200">
              <a:lnSpc>
                <a:spcPct val="100000"/>
              </a:lnSpc>
              <a:spcBef>
                <a:spcPts val="800"/>
              </a:spcBef>
            </a:pPr>
            <a:r>
              <a:rPr lang="es-ES" sz="2000" dirty="0"/>
              <a:t>Elaboración a través del Comité ABS.</a:t>
            </a:r>
          </a:p>
          <a:p>
            <a:pPr marL="285750" indent="-285750" defTabSz="457200">
              <a:lnSpc>
                <a:spcPct val="100000"/>
              </a:lnSpc>
              <a:spcBef>
                <a:spcPts val="800"/>
              </a:spcBef>
            </a:pPr>
            <a:r>
              <a:rPr lang="es-ES" sz="2000" dirty="0"/>
              <a:t>Aplicación de criterios de riesgo.</a:t>
            </a:r>
          </a:p>
          <a:p>
            <a:pPr marL="285750" indent="-285750" defTabSz="457200">
              <a:lnSpc>
                <a:spcPct val="100000"/>
              </a:lnSpc>
              <a:spcBef>
                <a:spcPts val="800"/>
              </a:spcBef>
            </a:pPr>
            <a:r>
              <a:rPr lang="es-ES" sz="2000" dirty="0"/>
              <a:t>Información del Sistema estatal de información sobre acceso y utilización de los RG y CT asociados en España.</a:t>
            </a:r>
          </a:p>
          <a:p>
            <a:pPr marL="285750" indent="-285750" defTabSz="457200">
              <a:lnSpc>
                <a:spcPct val="100000"/>
              </a:lnSpc>
              <a:spcBef>
                <a:spcPts val="800"/>
              </a:spcBef>
            </a:pPr>
            <a:r>
              <a:rPr lang="es-ES" sz="2000" dirty="0"/>
              <a:t>Aprobación por Acuerdo del Consejo de Ministros</a:t>
            </a:r>
          </a:p>
          <a:p>
            <a:pPr marL="285750" indent="-285750" defTabSz="457200">
              <a:lnSpc>
                <a:spcPct val="100000"/>
              </a:lnSpc>
              <a:spcBef>
                <a:spcPts val="800"/>
              </a:spcBef>
            </a:pPr>
            <a:r>
              <a:rPr lang="es-ES" sz="2000" dirty="0"/>
              <a:t>Incumplimiento: </a:t>
            </a:r>
          </a:p>
          <a:p>
            <a:pPr marL="987425" indent="-363538" defTabSz="457200">
              <a:lnSpc>
                <a:spcPct val="100000"/>
              </a:lnSpc>
              <a:spcBef>
                <a:spcPts val="300"/>
              </a:spcBef>
              <a:buFont typeface="+mj-lt"/>
              <a:buAutoNum type="alphaLcPeriod"/>
            </a:pPr>
            <a:r>
              <a:rPr lang="es-ES" sz="1800" dirty="0"/>
              <a:t>Régimen sancionador</a:t>
            </a:r>
          </a:p>
          <a:p>
            <a:pPr marL="987425" indent="-363538" defTabSz="457200">
              <a:lnSpc>
                <a:spcPct val="100000"/>
              </a:lnSpc>
              <a:spcBef>
                <a:spcPts val="300"/>
              </a:spcBef>
              <a:buFont typeface="+mj-lt"/>
              <a:buAutoNum type="alphaLcPeriod"/>
            </a:pPr>
            <a:r>
              <a:rPr lang="es-ES" sz="1800" dirty="0"/>
              <a:t>Medidas de rectificación</a:t>
            </a:r>
          </a:p>
          <a:p>
            <a:pPr marL="987425" indent="-363538" defTabSz="457200">
              <a:lnSpc>
                <a:spcPct val="100000"/>
              </a:lnSpc>
              <a:spcBef>
                <a:spcPts val="300"/>
              </a:spcBef>
              <a:buFont typeface="+mj-lt"/>
              <a:buAutoNum type="alphaLcPeriod"/>
            </a:pPr>
            <a:r>
              <a:rPr lang="es-ES" sz="1800" dirty="0"/>
              <a:t>Medidas provisionales inmediatas de carácter preventivo</a:t>
            </a:r>
            <a:br>
              <a:rPr lang="es-ES" sz="1800" dirty="0"/>
            </a:br>
            <a:r>
              <a:rPr lang="es-ES" sz="1500" dirty="0"/>
              <a:t>(prohibición temporal de utilización, la suspensión de actividades, confiscación)</a:t>
            </a:r>
          </a:p>
          <a:p>
            <a:pPr marL="285750" indent="-285750" defTabSz="457200">
              <a:lnSpc>
                <a:spcPct val="100000"/>
              </a:lnSpc>
              <a:spcBef>
                <a:spcPts val="600"/>
              </a:spcBef>
            </a:pPr>
            <a:endParaRPr lang="es-ES" dirty="0"/>
          </a:p>
        </p:txBody>
      </p:sp>
      <p:grpSp>
        <p:nvGrpSpPr>
          <p:cNvPr id="11" name="Grupo 10"/>
          <p:cNvGrpSpPr/>
          <p:nvPr/>
        </p:nvGrpSpPr>
        <p:grpSpPr>
          <a:xfrm>
            <a:off x="1524001" y="-11615"/>
            <a:ext cx="1008872" cy="6869615"/>
            <a:chOff x="1" y="-11615"/>
            <a:chExt cx="1008872" cy="6869615"/>
          </a:xfrm>
        </p:grpSpPr>
        <p:sp>
          <p:nvSpPr>
            <p:cNvPr id="12" name="Proceso 11"/>
            <p:cNvSpPr/>
            <p:nvPr/>
          </p:nvSpPr>
          <p:spPr>
            <a:xfrm>
              <a:off x="1" y="0"/>
              <a:ext cx="778990" cy="6858000"/>
            </a:xfrm>
            <a:prstGeom prst="flowChartProcess">
              <a:avLst/>
            </a:prstGeom>
            <a:solidFill>
              <a:srgbClr val="598595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Proceso 12"/>
            <p:cNvSpPr/>
            <p:nvPr/>
          </p:nvSpPr>
          <p:spPr>
            <a:xfrm>
              <a:off x="96252" y="0"/>
              <a:ext cx="45719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Proceso 13"/>
            <p:cNvSpPr/>
            <p:nvPr/>
          </p:nvSpPr>
          <p:spPr>
            <a:xfrm flipH="1">
              <a:off x="756130" y="0"/>
              <a:ext cx="252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Proceso 14"/>
            <p:cNvSpPr/>
            <p:nvPr/>
          </p:nvSpPr>
          <p:spPr>
            <a:xfrm>
              <a:off x="839512" y="0"/>
              <a:ext cx="73857" cy="6858000"/>
            </a:xfrm>
            <a:prstGeom prst="flowChartProcess">
              <a:avLst/>
            </a:prstGeom>
            <a:solidFill>
              <a:srgbClr val="59859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Proceso 15"/>
            <p:cNvSpPr/>
            <p:nvPr/>
          </p:nvSpPr>
          <p:spPr>
            <a:xfrm flipH="1">
              <a:off x="994473" y="-11615"/>
              <a:ext cx="144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643104" y="783337"/>
            <a:ext cx="1402400" cy="531531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6901983" y="6200857"/>
            <a:ext cx="3495568" cy="533399"/>
            <a:chOff x="5608396" y="6104605"/>
            <a:chExt cx="3270677" cy="533399"/>
          </a:xfrm>
        </p:grpSpPr>
        <p:pic>
          <p:nvPicPr>
            <p:cNvPr id="27" name="Imagen 2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2328" y="6104605"/>
              <a:ext cx="1046745" cy="533399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8396" y="6134155"/>
              <a:ext cx="2045532" cy="503849"/>
            </a:xfrm>
            <a:prstGeom prst="rect">
              <a:avLst/>
            </a:prstGeom>
          </p:spPr>
        </p:pic>
      </p:grpSp>
      <p:sp>
        <p:nvSpPr>
          <p:cNvPr id="22" name="CuadroTexto 21"/>
          <p:cNvSpPr txBox="1"/>
          <p:nvPr/>
        </p:nvSpPr>
        <p:spPr>
          <a:xfrm>
            <a:off x="2532874" y="6343831"/>
            <a:ext cx="3279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75462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91175" y="616575"/>
            <a:ext cx="4066377" cy="678207"/>
          </a:xfrm>
        </p:spPr>
        <p:txBody>
          <a:bodyPr>
            <a:noAutofit/>
          </a:bodyPr>
          <a:lstStyle/>
          <a:p>
            <a:r>
              <a:rPr lang="es-ES" b="1" dirty="0">
                <a:solidFill>
                  <a:srgbClr val="3D5D7B"/>
                </a:solidFill>
              </a:rPr>
              <a:t>Información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1524001" y="-11615"/>
            <a:ext cx="1008872" cy="6869615"/>
            <a:chOff x="1" y="-11615"/>
            <a:chExt cx="1008872" cy="6869615"/>
          </a:xfrm>
        </p:grpSpPr>
        <p:sp>
          <p:nvSpPr>
            <p:cNvPr id="12" name="Proceso 11"/>
            <p:cNvSpPr/>
            <p:nvPr/>
          </p:nvSpPr>
          <p:spPr>
            <a:xfrm>
              <a:off x="1" y="0"/>
              <a:ext cx="778990" cy="6858000"/>
            </a:xfrm>
            <a:prstGeom prst="flowChartProcess">
              <a:avLst/>
            </a:prstGeom>
            <a:solidFill>
              <a:srgbClr val="598595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Proceso 12"/>
            <p:cNvSpPr/>
            <p:nvPr/>
          </p:nvSpPr>
          <p:spPr>
            <a:xfrm>
              <a:off x="96252" y="0"/>
              <a:ext cx="45719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Proceso 13"/>
            <p:cNvSpPr/>
            <p:nvPr/>
          </p:nvSpPr>
          <p:spPr>
            <a:xfrm flipH="1">
              <a:off x="756130" y="0"/>
              <a:ext cx="252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Proceso 14"/>
            <p:cNvSpPr/>
            <p:nvPr/>
          </p:nvSpPr>
          <p:spPr>
            <a:xfrm>
              <a:off x="839512" y="0"/>
              <a:ext cx="73857" cy="6858000"/>
            </a:xfrm>
            <a:prstGeom prst="flowChartProcess">
              <a:avLst/>
            </a:prstGeom>
            <a:solidFill>
              <a:srgbClr val="59859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Proceso 15"/>
            <p:cNvSpPr/>
            <p:nvPr/>
          </p:nvSpPr>
          <p:spPr>
            <a:xfrm flipH="1">
              <a:off x="994473" y="-11615"/>
              <a:ext cx="14400" cy="6858000"/>
            </a:xfrm>
            <a:prstGeom prst="flowChartProcess">
              <a:avLst/>
            </a:prstGeom>
            <a:solidFill>
              <a:srgbClr val="59859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643104" y="783337"/>
            <a:ext cx="1402400" cy="531531"/>
          </a:xfrm>
          <a:prstGeom prst="rect">
            <a:avLst/>
          </a:prstGeom>
        </p:spPr>
      </p:pic>
      <p:sp>
        <p:nvSpPr>
          <p:cNvPr id="19" name="Título 1"/>
          <p:cNvSpPr txBox="1">
            <a:spLocks/>
          </p:cNvSpPr>
          <p:nvPr/>
        </p:nvSpPr>
        <p:spPr>
          <a:xfrm>
            <a:off x="5802774" y="957125"/>
            <a:ext cx="4773948" cy="5112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A13113"/>
                </a:solidFill>
              </a:rPr>
              <a:t>http://www.miteco.gob.es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6901983" y="6200857"/>
            <a:ext cx="3495568" cy="533399"/>
            <a:chOff x="5608396" y="6104605"/>
            <a:chExt cx="3270677" cy="533399"/>
          </a:xfrm>
        </p:grpSpPr>
        <p:pic>
          <p:nvPicPr>
            <p:cNvPr id="28" name="Imagen 27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2328" y="6104605"/>
              <a:ext cx="1046745" cy="533399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8396" y="6134155"/>
              <a:ext cx="2045532" cy="503849"/>
            </a:xfrm>
            <a:prstGeom prst="rect">
              <a:avLst/>
            </a:prstGeom>
          </p:spPr>
        </p:pic>
      </p:grpSp>
      <p:sp>
        <p:nvSpPr>
          <p:cNvPr id="23" name="CuadroTexto 22"/>
          <p:cNvSpPr txBox="1"/>
          <p:nvPr/>
        </p:nvSpPr>
        <p:spPr>
          <a:xfrm>
            <a:off x="2532874" y="6343831"/>
            <a:ext cx="3279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.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1174" y="1599176"/>
            <a:ext cx="7429500" cy="439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73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F8C54A4-1E48-478B-8DF8-3DCB30887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394" y="400532"/>
            <a:ext cx="10515600" cy="566877"/>
          </a:xfrm>
        </p:spPr>
        <p:txBody>
          <a:bodyPr>
            <a:normAutofit fontScale="90000"/>
          </a:bodyPr>
          <a:lstStyle/>
          <a:p>
            <a:r>
              <a:rPr lang="es-ES" sz="3600" b="1" dirty="0">
                <a:latin typeface="+mn-lt"/>
              </a:rPr>
              <a:t>Protección y conservación de flora silvestre.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32A4FD7-A022-4509-88D6-802E00927B2E}"/>
              </a:ext>
            </a:extLst>
          </p:cNvPr>
          <p:cNvSpPr txBox="1"/>
          <p:nvPr/>
        </p:nvSpPr>
        <p:spPr>
          <a:xfrm>
            <a:off x="291394" y="967409"/>
            <a:ext cx="1168857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b="1" dirty="0"/>
              <a:t>Marco normativo internacional</a:t>
            </a:r>
            <a:r>
              <a:rPr lang="es-ES" dirty="0"/>
              <a:t>: Convenio de Diversidad Biológica. Estrategia Española de Conservación Vegetal 2014‐2020” da respuesta al compromiso de España con la Estrategia Global de Conservación de Plantas.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b="1" dirty="0"/>
              <a:t>Marco normativo comunitario: </a:t>
            </a:r>
            <a:r>
              <a:rPr lang="es-ES" dirty="0"/>
              <a:t>Directiva 92/43/CEE relativa a la conservación de los hábitats naturales y de la fauna y flora silvestres.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s-ES" dirty="0"/>
              <a:t>Anexo II (EIC para cuya protección es necesario designar </a:t>
            </a:r>
            <a:r>
              <a:rPr lang="es-ES" dirty="0" err="1"/>
              <a:t>ZECs</a:t>
            </a:r>
            <a:r>
              <a:rPr lang="es-ES" dirty="0"/>
              <a:t>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s-ES" dirty="0"/>
              <a:t>Anexo IV (EIC requieren protección estricta)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s-ES" dirty="0"/>
              <a:t>Los EEMM se encargarán de la vigilancia del estado de conservación de las especies y de los hábitats (art.11).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s-ES" dirty="0"/>
              <a:t>Cada seis años los EEMM elaborarán un informe sobre la aplicación de la Directiva. Incluirá entre otros, los principales resultados de la vigilancia a la que se refiere el artículo 11.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b="1" dirty="0"/>
              <a:t>Marco normativo estatal</a:t>
            </a:r>
            <a:r>
              <a:rPr lang="es-ES" dirty="0"/>
              <a:t>: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s-ES" u="sng" dirty="0"/>
              <a:t>Constitución Española</a:t>
            </a:r>
            <a:r>
              <a:rPr lang="es-ES" dirty="0"/>
              <a:t>: “Todos tienen el derecho a disfrutar de un medio ambiente adecuado para el desarrollo de la persona, así como el deber de conservarlo.” (Art. 45)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s-ES" u="sng" dirty="0"/>
              <a:t>Ley 42/2007</a:t>
            </a:r>
            <a:r>
              <a:rPr lang="es-ES" dirty="0"/>
              <a:t> para el Patrimonio Natural y la Biodiversidad. Varios artículos.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s-ES" u="sng" dirty="0"/>
              <a:t>Real Decreto 139/2011</a:t>
            </a:r>
            <a:r>
              <a:rPr lang="es-ES" dirty="0"/>
              <a:t> para el desarrollo del LESRPE y el CEEA. </a:t>
            </a:r>
            <a:endParaRPr lang="es-ES" sz="1600" dirty="0"/>
          </a:p>
        </p:txBody>
      </p:sp>
      <p:pic>
        <p:nvPicPr>
          <p:cNvPr id="5" name="Imagen 4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6342CBD1-DB10-4EB9-8F83-0DD581FFD2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79" y="0"/>
            <a:ext cx="3180521" cy="78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70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50FB23E-4378-4503-B5F5-9C1FE5DF9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" r="708"/>
          <a:stretch/>
        </p:blipFill>
        <p:spPr>
          <a:xfrm>
            <a:off x="-19051" y="0"/>
            <a:ext cx="12211051" cy="62344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28" y="6312988"/>
            <a:ext cx="1092200" cy="203200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6A438E0B-AD48-43FB-8B84-36E587D73B6E}"/>
              </a:ext>
            </a:extLst>
          </p:cNvPr>
          <p:cNvSpPr/>
          <p:nvPr/>
        </p:nvSpPr>
        <p:spPr>
          <a:xfrm>
            <a:off x="-44970" y="6026496"/>
            <a:ext cx="12211051" cy="801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2460967A-FF6B-4BF3-A60C-449B8EA49541}"/>
              </a:ext>
            </a:extLst>
          </p:cNvPr>
          <p:cNvSpPr txBox="1"/>
          <p:nvPr/>
        </p:nvSpPr>
        <p:spPr>
          <a:xfrm>
            <a:off x="3988432" y="5422564"/>
            <a:ext cx="39088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E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haparral Pro" panose="02060503040505020203" pitchFamily="18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s-ES_tradnl" sz="1500" dirty="0">
              <a:solidFill>
                <a:schemeClr val="tx1">
                  <a:lumMod val="75000"/>
                  <a:lumOff val="25000"/>
                </a:schemeClr>
              </a:solidFill>
              <a:latin typeface="Chaparral Pro" panose="02060503040505020203" pitchFamily="18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r>
              <a:rPr lang="es-E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haparral Pro" panose="02060503040505020203" pitchFamily="18" charset="0"/>
                <a:ea typeface="Calibri Light" panose="020F0302020204030204" pitchFamily="34" charset="0"/>
                <a:cs typeface="Calibri Light" panose="020F0302020204030204" pitchFamily="34" charset="0"/>
              </a:rPr>
              <a:t>                                    </a:t>
            </a:r>
            <a:endParaRPr lang="es-ES_tradnl" sz="1500" dirty="0">
              <a:solidFill>
                <a:schemeClr val="tx1">
                  <a:lumMod val="75000"/>
                  <a:lumOff val="25000"/>
                </a:schemeClr>
              </a:solidFill>
              <a:latin typeface="Chaparral Pro" panose="02060503040505020203" pitchFamily="18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3" name="Google Shape;373;p49">
            <a:extLst>
              <a:ext uri="{FF2B5EF4-FFF2-40B4-BE49-F238E27FC236}">
                <a16:creationId xmlns:a16="http://schemas.microsoft.com/office/drawing/2014/main" id="{B2DCB77A-0B55-4CF9-B829-9296726D32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3889"/>
          <a:stretch/>
        </p:blipFill>
        <p:spPr>
          <a:xfrm>
            <a:off x="3511725" y="6034560"/>
            <a:ext cx="1504677" cy="790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373;p49">
            <a:extLst>
              <a:ext uri="{FF2B5EF4-FFF2-40B4-BE49-F238E27FC236}">
                <a16:creationId xmlns:a16="http://schemas.microsoft.com/office/drawing/2014/main" id="{CED3EF5E-C58E-4F10-A04B-8D0AF8C7DD7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1865" r="34457"/>
          <a:stretch/>
        </p:blipFill>
        <p:spPr>
          <a:xfrm>
            <a:off x="5138358" y="6045546"/>
            <a:ext cx="1940742" cy="790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" descr="https://lh7-us.googleusercontent.com/slidesz/AGV_vUfFyUj-mb7GI0ZPeE6OkPLzhTRM6H6FH8B3niPWYOXyFNHgd8sudZHhyhOaM4X0JHYUQMa0ymVTapi9jSYQ5TEiYCmngmR8Loj3y27tu_bUVOJJf1T-ljyMgyu81ssk3BMRjckMYDKOR0rEpGfRq7gDDJSrwdQP778cMgPhp5FYJA=s2048?key=f70QzwAaBBH2VSIfDcb1cA">
            <a:extLst>
              <a:ext uri="{FF2B5EF4-FFF2-40B4-BE49-F238E27FC236}">
                <a16:creationId xmlns:a16="http://schemas.microsoft.com/office/drawing/2014/main" id="{5B9E9D34-FB82-446A-ADFB-7E226C4B8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922" y="5999373"/>
            <a:ext cx="1604488" cy="82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2E9D4FA-8EB9-46A6-8B7A-DF907F3D13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0809" y="6024013"/>
            <a:ext cx="1746194" cy="76680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FC60F2C-AC6A-4C6F-B5BB-5532B2A299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7237" y="6236641"/>
            <a:ext cx="1979176" cy="528849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778E58E4-D7EE-4AD6-8E81-DD6C4BEE9111}"/>
              </a:ext>
            </a:extLst>
          </p:cNvPr>
          <p:cNvSpPr txBox="1"/>
          <p:nvPr/>
        </p:nvSpPr>
        <p:spPr>
          <a:xfrm>
            <a:off x="790428" y="1376590"/>
            <a:ext cx="886952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8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III Taller GBIF.ES: Conservación, gestión e informatización de herbarios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Madrid - 10 – 12 de marzo de 2026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Georgia" panose="02040502050405020303" pitchFamily="18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EAEB3BAE-F6C4-4F88-A539-DA077D2DA300}"/>
              </a:ext>
            </a:extLst>
          </p:cNvPr>
          <p:cNvSpPr txBox="1"/>
          <p:nvPr/>
        </p:nvSpPr>
        <p:spPr>
          <a:xfrm>
            <a:off x="816002" y="3693603"/>
            <a:ext cx="85223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ea typeface="STIX Two Math" panose="02020603050405020304" pitchFamily="18" charset="0"/>
                <a:cs typeface="STIX Two Math" panose="02020603050405020304" pitchFamily="18" charset="0"/>
              </a:rPr>
              <a:t>Noelia Vallejo Pedregal</a:t>
            </a:r>
          </a:p>
          <a:p>
            <a:endParaRPr lang="es-ES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  <a:ea typeface="STIX Two Math" panose="02020603050405020304" pitchFamily="18" charset="0"/>
              <a:cs typeface="STIX Two Math" panose="02020603050405020304" pitchFamily="18" charset="0"/>
            </a:endParaRPr>
          </a:p>
          <a:p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ea typeface="STIX Two Math" panose="02020603050405020304" pitchFamily="18" charset="0"/>
                <a:cs typeface="STIX Two Math" panose="02020603050405020304" pitchFamily="18" charset="0"/>
              </a:rPr>
              <a:t>Dirección de contacto para consultas: 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ea typeface="STIX Two Math" panose="02020603050405020304" pitchFamily="18" charset="0"/>
                <a:cs typeface="STIX Two Math" panose="02020603050405020304" pitchFamily="18" charset="0"/>
                <a:hlinkClick r:id="rId9"/>
              </a:rPr>
              <a:t>bzn-protocolonagoya@miteco.es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ea typeface="STIX Two Math" panose="02020603050405020304" pitchFamily="18" charset="0"/>
                <a:cs typeface="STIX Two Math" panose="02020603050405020304" pitchFamily="18" charset="0"/>
              </a:rPr>
              <a:t> </a:t>
            </a:r>
          </a:p>
          <a:p>
            <a:endParaRPr lang="es-ES" sz="2400" dirty="0">
              <a:solidFill>
                <a:schemeClr val="bg2">
                  <a:lumMod val="25000"/>
                </a:schemeClr>
              </a:solidFill>
              <a:ea typeface="STIX Two Math" panose="02020603050405020304" pitchFamily="18" charset="0"/>
              <a:cs typeface="STIX Two Math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1477166-6CA1-42D9-B705-6F9C19E2632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4" t="31308" r="21118" b="30812"/>
          <a:stretch/>
        </p:blipFill>
        <p:spPr>
          <a:xfrm>
            <a:off x="10444971" y="5027069"/>
            <a:ext cx="1475873" cy="537956"/>
          </a:xfrm>
          <a:prstGeom prst="roundRect">
            <a:avLst>
              <a:gd name="adj" fmla="val 8451"/>
            </a:avLst>
          </a:prstGeom>
        </p:spPr>
      </p:pic>
    </p:spTree>
    <p:extLst>
      <p:ext uri="{BB962C8B-B14F-4D97-AF65-F5344CB8AC3E}">
        <p14:creationId xmlns:p14="http://schemas.microsoft.com/office/powerpoint/2010/main" val="2587618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A740317-40C9-CDD3-057F-963DD1D9DB25}"/>
              </a:ext>
            </a:extLst>
          </p:cNvPr>
          <p:cNvSpPr txBox="1"/>
          <p:nvPr/>
        </p:nvSpPr>
        <p:spPr>
          <a:xfrm>
            <a:off x="3786965" y="170982"/>
            <a:ext cx="81456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b="1" dirty="0"/>
          </a:p>
          <a:p>
            <a:endParaRPr lang="es-ES" b="1" dirty="0"/>
          </a:p>
          <a:p>
            <a:r>
              <a:rPr lang="es-ES" b="1" dirty="0"/>
              <a:t>Listado de Especies Silvestres en Régimen de Protección Especial: </a:t>
            </a:r>
          </a:p>
          <a:p>
            <a:pPr algn="just">
              <a:spcBef>
                <a:spcPts val="600"/>
              </a:spcBef>
            </a:pPr>
            <a:r>
              <a:rPr lang="es-ES" sz="1600" dirty="0"/>
              <a:t>- Especies, subespecies y poblaciones merecedoras de una atención y protección particular en función de su valor científico, ecológico, cultural, por su singularidad, rareza, o grado de amenaza, así como aquellas que figuren como protegidas en los anexos de las Directivas y los convenios internacionales ratificados por España.</a:t>
            </a:r>
          </a:p>
          <a:p>
            <a:pPr algn="just">
              <a:spcBef>
                <a:spcPts val="600"/>
              </a:spcBef>
            </a:pPr>
            <a:r>
              <a:rPr lang="es-ES" sz="1600" dirty="0"/>
              <a:t>- Conllevará la evaluación periódica de su estado de conservación, y las siguientes </a:t>
            </a:r>
            <a:r>
              <a:rPr lang="es-ES" sz="1600" u="sng" dirty="0"/>
              <a:t>prohibiciones genéricas</a:t>
            </a:r>
            <a:r>
              <a:rPr lang="es-ES" sz="1600" dirty="0"/>
              <a:t>: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B1FF0CC-923B-B589-9B41-1DBA411BAC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60" y="4103647"/>
            <a:ext cx="2612775" cy="275435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A3F7939-03CF-0B12-12CB-E31DE42078D1}"/>
              </a:ext>
            </a:extLst>
          </p:cNvPr>
          <p:cNvSpPr txBox="1"/>
          <p:nvPr/>
        </p:nvSpPr>
        <p:spPr>
          <a:xfrm>
            <a:off x="2159497" y="6548518"/>
            <a:ext cx="1879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1" dirty="0" err="1">
                <a:solidFill>
                  <a:schemeClr val="bg1"/>
                </a:solidFill>
              </a:rPr>
              <a:t>Centaurium</a:t>
            </a:r>
            <a:r>
              <a:rPr lang="es-ES" sz="1200" b="1" i="1" dirty="0">
                <a:solidFill>
                  <a:schemeClr val="bg1"/>
                </a:solidFill>
              </a:rPr>
              <a:t> </a:t>
            </a:r>
            <a:r>
              <a:rPr lang="es-ES" sz="1200" b="1" i="1" dirty="0" err="1">
                <a:solidFill>
                  <a:schemeClr val="bg1"/>
                </a:solidFill>
              </a:rPr>
              <a:t>somedanum</a:t>
            </a:r>
            <a:endParaRPr lang="es-ES" sz="1200" b="1" i="1" dirty="0">
              <a:solidFill>
                <a:schemeClr val="bg1"/>
              </a:solidFill>
            </a:endParaRPr>
          </a:p>
        </p:txBody>
      </p:sp>
      <p:pic>
        <p:nvPicPr>
          <p:cNvPr id="6" name="Imagen 5" descr="Planta con hojas verdes en un bosque&#10;&#10;Descripción generada automáticamente con confianza baja">
            <a:extLst>
              <a:ext uri="{FF2B5EF4-FFF2-40B4-BE49-F238E27FC236}">
                <a16:creationId xmlns:a16="http://schemas.microsoft.com/office/drawing/2014/main" id="{480950FB-A8E0-76D7-E08B-13A7B273BA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432" y="4706537"/>
            <a:ext cx="3039151" cy="202610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A6BB2F9-7C22-F254-D36C-756A0A7DFD08}"/>
              </a:ext>
            </a:extLst>
          </p:cNvPr>
          <p:cNvSpPr txBox="1"/>
          <p:nvPr/>
        </p:nvSpPr>
        <p:spPr>
          <a:xfrm>
            <a:off x="8850462" y="6410019"/>
            <a:ext cx="1594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1" dirty="0" err="1">
                <a:solidFill>
                  <a:schemeClr val="bg1"/>
                </a:solidFill>
              </a:rPr>
              <a:t>Christella</a:t>
            </a:r>
            <a:r>
              <a:rPr lang="es-ES" sz="1200" b="1" i="1" dirty="0">
                <a:solidFill>
                  <a:schemeClr val="bg1"/>
                </a:solidFill>
              </a:rPr>
              <a:t> </a:t>
            </a:r>
            <a:r>
              <a:rPr lang="es-ES" sz="1200" b="1" i="1" dirty="0" err="1">
                <a:solidFill>
                  <a:schemeClr val="bg1"/>
                </a:solidFill>
              </a:rPr>
              <a:t>dentata</a:t>
            </a:r>
            <a:endParaRPr lang="es-ES" sz="1200" b="1" i="1" dirty="0">
              <a:solidFill>
                <a:schemeClr val="bg1"/>
              </a:solidFill>
            </a:endParaRPr>
          </a:p>
        </p:txBody>
      </p:sp>
      <p:pic>
        <p:nvPicPr>
          <p:cNvPr id="8" name="Imagen 7" descr="Flor blanca en una planta&#10;&#10;Descripción generada automáticamente">
            <a:extLst>
              <a:ext uri="{FF2B5EF4-FFF2-40B4-BE49-F238E27FC236}">
                <a16:creationId xmlns:a16="http://schemas.microsoft.com/office/drawing/2014/main" id="{32D16654-AA8D-0E25-0682-68056A0967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34" y="125362"/>
            <a:ext cx="3243396" cy="432452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1AA8CA6-E4AB-A5D7-2828-56AEB6160587}"/>
              </a:ext>
            </a:extLst>
          </p:cNvPr>
          <p:cNvSpPr txBox="1"/>
          <p:nvPr/>
        </p:nvSpPr>
        <p:spPr>
          <a:xfrm>
            <a:off x="1594621" y="4103647"/>
            <a:ext cx="17952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1" dirty="0" err="1">
                <a:solidFill>
                  <a:schemeClr val="bg1"/>
                </a:solidFill>
              </a:rPr>
              <a:t>Ornithogalum</a:t>
            </a:r>
            <a:r>
              <a:rPr lang="es-ES" sz="1200" b="1" i="1" dirty="0">
                <a:solidFill>
                  <a:schemeClr val="bg1"/>
                </a:solidFill>
              </a:rPr>
              <a:t> </a:t>
            </a:r>
            <a:r>
              <a:rPr lang="es-ES" sz="1200" b="1" i="1" dirty="0" err="1">
                <a:solidFill>
                  <a:schemeClr val="bg1"/>
                </a:solidFill>
              </a:rPr>
              <a:t>reverchoni</a:t>
            </a:r>
            <a:endParaRPr lang="es-ES" sz="1200" b="1" i="1" dirty="0">
              <a:solidFill>
                <a:schemeClr val="bg1"/>
              </a:solidFill>
            </a:endParaRPr>
          </a:p>
        </p:txBody>
      </p:sp>
      <p:pic>
        <p:nvPicPr>
          <p:cNvPr id="10" name="Imagen 9" descr="Una flor blanca&#10;&#10;Descripción generada automáticamente con confianza media">
            <a:extLst>
              <a:ext uri="{FF2B5EF4-FFF2-40B4-BE49-F238E27FC236}">
                <a16:creationId xmlns:a16="http://schemas.microsoft.com/office/drawing/2014/main" id="{F2D65E71-BD0D-EDFC-E474-6511309300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94" y="4672781"/>
            <a:ext cx="3197136" cy="213142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1CDF7E0-B668-A36E-865D-BF8D56836BAD}"/>
              </a:ext>
            </a:extLst>
          </p:cNvPr>
          <p:cNvSpPr txBox="1"/>
          <p:nvPr/>
        </p:nvSpPr>
        <p:spPr>
          <a:xfrm>
            <a:off x="5223302" y="6527206"/>
            <a:ext cx="2789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1" dirty="0" err="1">
                <a:solidFill>
                  <a:schemeClr val="bg1"/>
                </a:solidFill>
              </a:rPr>
              <a:t>Sarcocapnos</a:t>
            </a:r>
            <a:r>
              <a:rPr lang="es-ES" sz="1200" b="1" i="1" dirty="0">
                <a:solidFill>
                  <a:schemeClr val="bg1"/>
                </a:solidFill>
              </a:rPr>
              <a:t> </a:t>
            </a:r>
            <a:r>
              <a:rPr lang="es-ES" sz="1200" b="1" i="1" dirty="0" err="1">
                <a:solidFill>
                  <a:schemeClr val="bg1"/>
                </a:solidFill>
              </a:rPr>
              <a:t>baetica</a:t>
            </a:r>
            <a:r>
              <a:rPr lang="es-ES" sz="1200" b="1" i="1" dirty="0">
                <a:solidFill>
                  <a:schemeClr val="bg1"/>
                </a:solidFill>
              </a:rPr>
              <a:t> </a:t>
            </a:r>
            <a:r>
              <a:rPr lang="es-ES" sz="1200" b="1" dirty="0" err="1">
                <a:solidFill>
                  <a:schemeClr val="bg1"/>
                </a:solidFill>
              </a:rPr>
              <a:t>subsp</a:t>
            </a:r>
            <a:r>
              <a:rPr lang="es-ES" sz="1200" b="1" dirty="0">
                <a:solidFill>
                  <a:schemeClr val="bg1"/>
                </a:solidFill>
              </a:rPr>
              <a:t>. </a:t>
            </a:r>
            <a:r>
              <a:rPr lang="es-ES" sz="1200" b="1" i="1" dirty="0" err="1">
                <a:solidFill>
                  <a:schemeClr val="bg1"/>
                </a:solidFill>
              </a:rPr>
              <a:t>baetica</a:t>
            </a:r>
            <a:endParaRPr lang="es-ES" sz="1200" b="1" i="1" dirty="0">
              <a:solidFill>
                <a:schemeClr val="bg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BFACCD9-36FA-1F6B-AECE-E8212F84964F}"/>
              </a:ext>
            </a:extLst>
          </p:cNvPr>
          <p:cNvSpPr txBox="1"/>
          <p:nvPr/>
        </p:nvSpPr>
        <p:spPr>
          <a:xfrm>
            <a:off x="4072639" y="2766777"/>
            <a:ext cx="81456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1600" i="1" dirty="0"/>
              <a:t>a) Tratándose de plantas, hongos o algas, la de </a:t>
            </a:r>
            <a:r>
              <a:rPr lang="es-ES" sz="1600" i="1" u="sng" dirty="0"/>
              <a:t>recogerlas, cortarlas, mutilarlas, arrancarlas o destruirlas intencionadamente en la naturaleza. </a:t>
            </a:r>
            <a:r>
              <a:rPr lang="es-ES" sz="1600" i="1" dirty="0"/>
              <a:t>(…)</a:t>
            </a:r>
          </a:p>
          <a:p>
            <a:pPr algn="just">
              <a:spcBef>
                <a:spcPts val="600"/>
              </a:spcBef>
            </a:pPr>
            <a:r>
              <a:rPr lang="es-ES" sz="1600" dirty="0"/>
              <a:t>c</a:t>
            </a:r>
            <a:r>
              <a:rPr lang="es-ES" sz="1600" i="1" dirty="0"/>
              <a:t>) En ambos casos, la de </a:t>
            </a:r>
            <a:r>
              <a:rPr lang="es-ES" sz="1600" i="1" u="sng" dirty="0"/>
              <a:t>poseer, naturalizar, transportar, vender, comerciar o intercambiar, ofertar con fines de venta o intercambio, importar o exportar ejemplares vivos o muertos, así como sus propágulos o restos</a:t>
            </a:r>
            <a:r>
              <a:rPr lang="es-ES" sz="1600" i="1" dirty="0"/>
              <a:t>, salvo en los casos en los que estas actividades, de una forma controlada por la Administración, puedan resultar claramente beneficiosas para su conservación, en los casos que reglamentariamente se determinen.</a:t>
            </a:r>
          </a:p>
          <a:p>
            <a:pPr algn="just">
              <a:spcBef>
                <a:spcPts val="600"/>
              </a:spcBef>
            </a:pPr>
            <a:endParaRPr lang="es-ES" dirty="0"/>
          </a:p>
        </p:txBody>
      </p:sp>
      <p:pic>
        <p:nvPicPr>
          <p:cNvPr id="3" name="Imagen 2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A02517B2-907F-D18D-5808-C57B8781C4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79" y="0"/>
            <a:ext cx="3180521" cy="78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20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84F54-BE2F-FD1D-5708-1DA39F1E1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04546EE-52DB-2678-8C9B-9B3FAC2EB7CB}"/>
              </a:ext>
            </a:extLst>
          </p:cNvPr>
          <p:cNvSpPr txBox="1"/>
          <p:nvPr/>
        </p:nvSpPr>
        <p:spPr>
          <a:xfrm>
            <a:off x="3786965" y="170982"/>
            <a:ext cx="8145618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Excepciones (art 61): </a:t>
            </a:r>
          </a:p>
          <a:p>
            <a:endParaRPr lang="es-ES" b="1" dirty="0"/>
          </a:p>
          <a:p>
            <a:pPr algn="just">
              <a:spcBef>
                <a:spcPts val="600"/>
              </a:spcBef>
            </a:pPr>
            <a:r>
              <a:rPr lang="es-ES" sz="1600" i="1" dirty="0"/>
              <a:t>Las prohibiciones establecidas podrán quedar sin efecto, </a:t>
            </a:r>
            <a:r>
              <a:rPr lang="es-ES" sz="1600" b="1" i="1" dirty="0"/>
              <a:t>previa autorización administrativa </a:t>
            </a:r>
            <a:r>
              <a:rPr lang="es-ES" sz="1600" i="1" dirty="0"/>
              <a:t>de la comunidad autónoma o de la Administración General del Estado, en el ámbito de sus competencias, </a:t>
            </a:r>
            <a:r>
              <a:rPr lang="es-ES" sz="1600" i="1" u="sng" dirty="0"/>
              <a:t>si no hubiere otra solución satisfactoria</a:t>
            </a:r>
            <a:r>
              <a:rPr lang="es-ES" sz="1600" i="1" dirty="0"/>
              <a:t>, y </a:t>
            </a:r>
            <a:r>
              <a:rPr lang="es-ES" sz="1600" i="1" u="sng" dirty="0"/>
              <a:t>sin</a:t>
            </a:r>
            <a:r>
              <a:rPr lang="es-ES" sz="1600" i="1" dirty="0"/>
              <a:t> que ello suponga </a:t>
            </a:r>
            <a:r>
              <a:rPr lang="es-ES" sz="1600" i="1" u="sng" dirty="0"/>
              <a:t>perjudicar el mantenimiento en un estado de conservación favorable </a:t>
            </a:r>
            <a:r>
              <a:rPr lang="es-ES" sz="1600" i="1" dirty="0"/>
              <a:t>de las poblaciones de que se trate, en su área de distribución natural, cuando concurra alguna de las circunstancias siguientes:</a:t>
            </a:r>
          </a:p>
          <a:p>
            <a:pPr algn="just">
              <a:spcBef>
                <a:spcPts val="600"/>
              </a:spcBef>
            </a:pPr>
            <a:r>
              <a:rPr lang="es-ES" sz="1600" i="1" dirty="0"/>
              <a:t>a) Si de su aplicación se derivaran efectos perjudiciales para la salud y seguridad de las personas.</a:t>
            </a:r>
          </a:p>
          <a:p>
            <a:pPr algn="just">
              <a:spcBef>
                <a:spcPts val="600"/>
              </a:spcBef>
            </a:pPr>
            <a:r>
              <a:rPr lang="es-ES" sz="1600" i="1" dirty="0"/>
              <a:t>b) Para prevenir perjuicios importantes a los cultivos, el ganado, los bosques, la pesca y la calidad de las aguas. Salvo en el caso de las aves, también se podrá aplicar esta excepción en caso de perjuicio importante a otras formas de propiedad.</a:t>
            </a:r>
          </a:p>
          <a:p>
            <a:pPr algn="just">
              <a:spcBef>
                <a:spcPts val="600"/>
              </a:spcBef>
            </a:pPr>
            <a:r>
              <a:rPr lang="es-ES" sz="1600" i="1" dirty="0"/>
              <a:t>c) Por razones imperiosas de interés público de primer orden, incluidas las de carácter socioeconómico y </a:t>
            </a:r>
            <a:r>
              <a:rPr lang="es-ES" sz="1600" i="1" u="sng" dirty="0"/>
              <a:t>consecuencias beneficiosas de importancia primordial para el medio ambiente</a:t>
            </a:r>
            <a:r>
              <a:rPr lang="es-ES" sz="1600" i="1" dirty="0"/>
              <a:t>. Esta excepción no será de aplicación en el caso de las aves.</a:t>
            </a:r>
          </a:p>
          <a:p>
            <a:pPr algn="just">
              <a:spcBef>
                <a:spcPts val="600"/>
              </a:spcBef>
            </a:pPr>
            <a:r>
              <a:rPr lang="es-ES" sz="1600" i="1" dirty="0"/>
              <a:t>d) </a:t>
            </a:r>
            <a:r>
              <a:rPr lang="es-ES" sz="1600" i="1" u="sng" dirty="0"/>
              <a:t>Cuando sea necesario por razón de investigación, educación, repoblación o reintroducción, o cuando se precise para la cría en cautividad orientada a dichos fines</a:t>
            </a:r>
            <a:r>
              <a:rPr lang="es-ES" sz="1600" i="1" dirty="0"/>
              <a:t>.</a:t>
            </a:r>
          </a:p>
          <a:p>
            <a:pPr algn="just">
              <a:spcBef>
                <a:spcPts val="600"/>
              </a:spcBef>
            </a:pPr>
            <a:r>
              <a:rPr lang="es-ES" sz="1600" i="1" dirty="0"/>
              <a:t>e) En el caso de las aves, para prevenir accidentes en relación con la seguridad aérea.</a:t>
            </a:r>
          </a:p>
          <a:p>
            <a:pPr algn="just">
              <a:spcBef>
                <a:spcPts val="600"/>
              </a:spcBef>
            </a:pPr>
            <a:r>
              <a:rPr lang="es-ES" sz="1600" i="1" dirty="0"/>
              <a:t>f) Para permitir, en condiciones estrictamente controladas y mediante métodos selectivos, la captura, retención o cualquier otra explotación prudente de determinadas especies no incluidas en el Listado de Especies Silvestres en Régimen de Protección Especial, en pequeñas cantidades y con las limitaciones precisas para garantizar su conservación.</a:t>
            </a:r>
          </a:p>
          <a:p>
            <a:pPr algn="just">
              <a:spcBef>
                <a:spcPts val="600"/>
              </a:spcBef>
            </a:pPr>
            <a:r>
              <a:rPr lang="es-ES" sz="1600" i="1" dirty="0"/>
              <a:t>g) Para proteger la flora y la fauna silvestres y los hábitats naturales.</a:t>
            </a:r>
            <a:endParaRPr lang="es-ES" sz="1600" dirty="0"/>
          </a:p>
          <a:p>
            <a:pPr marL="285750" indent="-285750" algn="just">
              <a:spcBef>
                <a:spcPts val="600"/>
              </a:spcBef>
              <a:buFontTx/>
              <a:buChar char="-"/>
            </a:pPr>
            <a:endParaRPr lang="es-ES" sz="1600" dirty="0"/>
          </a:p>
        </p:txBody>
      </p:sp>
      <p:pic>
        <p:nvPicPr>
          <p:cNvPr id="8" name="Imagen 7" descr="Flor blanca en una planta&#10;&#10;Descripción generada automáticamente">
            <a:extLst>
              <a:ext uri="{FF2B5EF4-FFF2-40B4-BE49-F238E27FC236}">
                <a16:creationId xmlns:a16="http://schemas.microsoft.com/office/drawing/2014/main" id="{D0A04483-4791-B7C3-F0E2-69C6553486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34" y="125362"/>
            <a:ext cx="3243396" cy="432452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906F2B1-9130-6957-2EA0-94055ECE821A}"/>
              </a:ext>
            </a:extLst>
          </p:cNvPr>
          <p:cNvSpPr txBox="1"/>
          <p:nvPr/>
        </p:nvSpPr>
        <p:spPr>
          <a:xfrm>
            <a:off x="1594621" y="4103647"/>
            <a:ext cx="17952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1" dirty="0" err="1">
                <a:solidFill>
                  <a:schemeClr val="bg1"/>
                </a:solidFill>
              </a:rPr>
              <a:t>Ornithogalum</a:t>
            </a:r>
            <a:r>
              <a:rPr lang="es-ES" sz="1200" b="1" i="1" dirty="0">
                <a:solidFill>
                  <a:schemeClr val="bg1"/>
                </a:solidFill>
              </a:rPr>
              <a:t> </a:t>
            </a:r>
            <a:r>
              <a:rPr lang="es-ES" sz="1200" b="1" i="1" dirty="0" err="1">
                <a:solidFill>
                  <a:schemeClr val="bg1"/>
                </a:solidFill>
              </a:rPr>
              <a:t>reverchoni</a:t>
            </a:r>
            <a:endParaRPr lang="es-ES" sz="1200" b="1" i="1" dirty="0">
              <a:solidFill>
                <a:schemeClr val="bg1"/>
              </a:solidFill>
            </a:endParaRPr>
          </a:p>
        </p:txBody>
      </p:sp>
      <p:pic>
        <p:nvPicPr>
          <p:cNvPr id="3" name="Imagen 2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07A97260-ECBF-59ED-4709-042A7116FB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79" y="0"/>
            <a:ext cx="3180521" cy="78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01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1CC0D-B675-02C4-D6B3-5496CB8AC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8182633-E835-90A9-ED9B-728C2C687991}"/>
              </a:ext>
            </a:extLst>
          </p:cNvPr>
          <p:cNvSpPr txBox="1"/>
          <p:nvPr/>
        </p:nvSpPr>
        <p:spPr>
          <a:xfrm>
            <a:off x="3786965" y="170982"/>
            <a:ext cx="8145618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b="1" dirty="0"/>
          </a:p>
          <a:p>
            <a:r>
              <a:rPr lang="es-ES" b="1" dirty="0"/>
              <a:t>Catálogo Español de Especies Amenazadas.</a:t>
            </a:r>
          </a:p>
          <a:p>
            <a:pPr algn="just">
              <a:spcBef>
                <a:spcPts val="600"/>
              </a:spcBef>
            </a:pPr>
            <a:r>
              <a:rPr lang="es-ES" sz="1600" dirty="0"/>
              <a:t>a) </a:t>
            </a:r>
            <a:r>
              <a:rPr lang="es-ES" sz="1600" b="1" i="1" dirty="0"/>
              <a:t>En peligro de extinción</a:t>
            </a:r>
            <a:r>
              <a:rPr lang="es-ES" sz="1600" dirty="0"/>
              <a:t>: taxones o poblaciones cuya supervivencia es poco probable si los factores causales de su actual situación siguen actuando. </a:t>
            </a:r>
            <a:r>
              <a:rPr lang="es-ES" sz="1600" dirty="0">
                <a:sym typeface="Wingdings" panose="05000000000000000000" pitchFamily="2" charset="2"/>
              </a:rPr>
              <a:t> necesidad de un plan de recuperación (3 años)</a:t>
            </a:r>
            <a:endParaRPr lang="es-ES" sz="1600" dirty="0"/>
          </a:p>
          <a:p>
            <a:pPr algn="just">
              <a:spcBef>
                <a:spcPts val="600"/>
              </a:spcBef>
            </a:pPr>
            <a:r>
              <a:rPr lang="es-ES" sz="1600" dirty="0"/>
              <a:t>b) </a:t>
            </a:r>
            <a:r>
              <a:rPr lang="es-ES" sz="1600" b="1" i="1" dirty="0"/>
              <a:t>Vulnerable: </a:t>
            </a:r>
            <a:r>
              <a:rPr lang="es-ES" sz="1600" dirty="0"/>
              <a:t>taxones o poblaciones que corren el riesgo de pasar a la categoría anterior en un futuro inmediato si los factores adversos que actúan sobre ellos no son corregidos. </a:t>
            </a:r>
            <a:r>
              <a:rPr lang="es-ES" sz="1600" dirty="0">
                <a:sym typeface="Wingdings" panose="05000000000000000000" pitchFamily="2" charset="2"/>
              </a:rPr>
              <a:t> plan de conservación (5 años)</a:t>
            </a:r>
            <a:endParaRPr lang="es-ES" sz="1600" dirty="0"/>
          </a:p>
          <a:p>
            <a:pPr algn="just">
              <a:spcBef>
                <a:spcPts val="600"/>
              </a:spcBef>
            </a:pPr>
            <a:r>
              <a:rPr lang="es-ES" sz="1600" dirty="0"/>
              <a:t>Las Comunidades autónomas podrán establecer catálogos de especies amenazadas, estableciendo otras categorías específicas, determinando las prohibiciones y actuaciones suplementarias que se consideren necesarias para su preservación.</a:t>
            </a:r>
          </a:p>
          <a:p>
            <a:pPr algn="just">
              <a:spcBef>
                <a:spcPts val="600"/>
              </a:spcBef>
            </a:pPr>
            <a:r>
              <a:rPr lang="es-ES" sz="1600" dirty="0"/>
              <a:t>Las Comunidades autónomas podrán, en su caso, incrementar el grado de protección de las especies del CEEA en sus catálogos autonómicos, incluyéndolas en una categoría superior de amenaza.</a:t>
            </a:r>
          </a:p>
          <a:p>
            <a:pPr algn="just">
              <a:spcBef>
                <a:spcPts val="600"/>
              </a:spcBef>
            </a:pPr>
            <a:r>
              <a:rPr lang="es-ES" sz="1400" dirty="0"/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B0E1493-3EBF-9ACA-80E8-73B8EB1F99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60" y="4103647"/>
            <a:ext cx="2612775" cy="275435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D4DD629-DBE1-6768-B508-1B4EF146D433}"/>
              </a:ext>
            </a:extLst>
          </p:cNvPr>
          <p:cNvSpPr txBox="1"/>
          <p:nvPr/>
        </p:nvSpPr>
        <p:spPr>
          <a:xfrm>
            <a:off x="2159497" y="6548518"/>
            <a:ext cx="1879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1" dirty="0" err="1">
                <a:solidFill>
                  <a:schemeClr val="bg1"/>
                </a:solidFill>
              </a:rPr>
              <a:t>Centaurium</a:t>
            </a:r>
            <a:r>
              <a:rPr lang="es-ES" sz="1200" b="1" i="1" dirty="0">
                <a:solidFill>
                  <a:schemeClr val="bg1"/>
                </a:solidFill>
              </a:rPr>
              <a:t> </a:t>
            </a:r>
            <a:r>
              <a:rPr lang="es-ES" sz="1200" b="1" i="1" dirty="0" err="1">
                <a:solidFill>
                  <a:schemeClr val="bg1"/>
                </a:solidFill>
              </a:rPr>
              <a:t>somedanum</a:t>
            </a:r>
            <a:endParaRPr lang="es-ES" sz="1200" b="1" i="1" dirty="0">
              <a:solidFill>
                <a:schemeClr val="bg1"/>
              </a:solidFill>
            </a:endParaRPr>
          </a:p>
        </p:txBody>
      </p:sp>
      <p:pic>
        <p:nvPicPr>
          <p:cNvPr id="6" name="Imagen 5" descr="Planta con hojas verdes en un bosque&#10;&#10;Descripción generada automáticamente con confianza baja">
            <a:extLst>
              <a:ext uri="{FF2B5EF4-FFF2-40B4-BE49-F238E27FC236}">
                <a16:creationId xmlns:a16="http://schemas.microsoft.com/office/drawing/2014/main" id="{2A6FE8A3-5CB0-9508-C93E-2E5469CCF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432" y="4706537"/>
            <a:ext cx="3039151" cy="202610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6F017B7-4703-18F6-50BE-1BC0408E0460}"/>
              </a:ext>
            </a:extLst>
          </p:cNvPr>
          <p:cNvSpPr txBox="1"/>
          <p:nvPr/>
        </p:nvSpPr>
        <p:spPr>
          <a:xfrm>
            <a:off x="8850462" y="6410019"/>
            <a:ext cx="1594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1" dirty="0" err="1">
                <a:solidFill>
                  <a:schemeClr val="bg1"/>
                </a:solidFill>
              </a:rPr>
              <a:t>Christella</a:t>
            </a:r>
            <a:r>
              <a:rPr lang="es-ES" sz="1200" b="1" i="1" dirty="0">
                <a:solidFill>
                  <a:schemeClr val="bg1"/>
                </a:solidFill>
              </a:rPr>
              <a:t> </a:t>
            </a:r>
            <a:r>
              <a:rPr lang="es-ES" sz="1200" b="1" i="1" dirty="0" err="1">
                <a:solidFill>
                  <a:schemeClr val="bg1"/>
                </a:solidFill>
              </a:rPr>
              <a:t>dentata</a:t>
            </a:r>
            <a:endParaRPr lang="es-ES" sz="1200" b="1" i="1" dirty="0">
              <a:solidFill>
                <a:schemeClr val="bg1"/>
              </a:solidFill>
            </a:endParaRPr>
          </a:p>
        </p:txBody>
      </p:sp>
      <p:pic>
        <p:nvPicPr>
          <p:cNvPr id="8" name="Imagen 7" descr="Flor blanca en una planta&#10;&#10;Descripción generada automáticamente">
            <a:extLst>
              <a:ext uri="{FF2B5EF4-FFF2-40B4-BE49-F238E27FC236}">
                <a16:creationId xmlns:a16="http://schemas.microsoft.com/office/drawing/2014/main" id="{70E48662-5682-ED93-E523-F3B60FBD94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34" y="125362"/>
            <a:ext cx="3243396" cy="432452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D7D07F3-3CAB-818D-AFEF-4132CECE50ED}"/>
              </a:ext>
            </a:extLst>
          </p:cNvPr>
          <p:cNvSpPr txBox="1"/>
          <p:nvPr/>
        </p:nvSpPr>
        <p:spPr>
          <a:xfrm>
            <a:off x="1594621" y="4103647"/>
            <a:ext cx="17952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1" dirty="0" err="1">
                <a:solidFill>
                  <a:schemeClr val="bg1"/>
                </a:solidFill>
              </a:rPr>
              <a:t>Ornithogalum</a:t>
            </a:r>
            <a:r>
              <a:rPr lang="es-ES" sz="1200" b="1" i="1" dirty="0">
                <a:solidFill>
                  <a:schemeClr val="bg1"/>
                </a:solidFill>
              </a:rPr>
              <a:t> </a:t>
            </a:r>
            <a:r>
              <a:rPr lang="es-ES" sz="1200" b="1" i="1" dirty="0" err="1">
                <a:solidFill>
                  <a:schemeClr val="bg1"/>
                </a:solidFill>
              </a:rPr>
              <a:t>reverchoni</a:t>
            </a:r>
            <a:endParaRPr lang="es-ES" sz="1200" b="1" i="1" dirty="0">
              <a:solidFill>
                <a:schemeClr val="bg1"/>
              </a:solidFill>
            </a:endParaRPr>
          </a:p>
        </p:txBody>
      </p:sp>
      <p:pic>
        <p:nvPicPr>
          <p:cNvPr id="10" name="Imagen 9" descr="Una flor blanca&#10;&#10;Descripción generada automáticamente con confianza media">
            <a:extLst>
              <a:ext uri="{FF2B5EF4-FFF2-40B4-BE49-F238E27FC236}">
                <a16:creationId xmlns:a16="http://schemas.microsoft.com/office/drawing/2014/main" id="{815FF409-4131-C748-FDDA-35621E371F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94" y="4672781"/>
            <a:ext cx="3197136" cy="213142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1CDDBD1-803A-AF7F-F452-E9BC2CE9AD67}"/>
              </a:ext>
            </a:extLst>
          </p:cNvPr>
          <p:cNvSpPr txBox="1"/>
          <p:nvPr/>
        </p:nvSpPr>
        <p:spPr>
          <a:xfrm>
            <a:off x="5223302" y="6527206"/>
            <a:ext cx="2789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1" dirty="0" err="1">
                <a:solidFill>
                  <a:schemeClr val="bg1"/>
                </a:solidFill>
              </a:rPr>
              <a:t>Sarcocapnos</a:t>
            </a:r>
            <a:r>
              <a:rPr lang="es-ES" sz="1200" b="1" i="1" dirty="0">
                <a:solidFill>
                  <a:schemeClr val="bg1"/>
                </a:solidFill>
              </a:rPr>
              <a:t> </a:t>
            </a:r>
            <a:r>
              <a:rPr lang="es-ES" sz="1200" b="1" i="1" dirty="0" err="1">
                <a:solidFill>
                  <a:schemeClr val="bg1"/>
                </a:solidFill>
              </a:rPr>
              <a:t>baetica</a:t>
            </a:r>
            <a:r>
              <a:rPr lang="es-ES" sz="1200" b="1" i="1" dirty="0">
                <a:solidFill>
                  <a:schemeClr val="bg1"/>
                </a:solidFill>
              </a:rPr>
              <a:t> </a:t>
            </a:r>
            <a:r>
              <a:rPr lang="es-ES" sz="1200" b="1" dirty="0" err="1">
                <a:solidFill>
                  <a:schemeClr val="bg1"/>
                </a:solidFill>
              </a:rPr>
              <a:t>subsp</a:t>
            </a:r>
            <a:r>
              <a:rPr lang="es-ES" sz="1200" b="1" dirty="0">
                <a:solidFill>
                  <a:schemeClr val="bg1"/>
                </a:solidFill>
              </a:rPr>
              <a:t>. </a:t>
            </a:r>
            <a:r>
              <a:rPr lang="es-ES" sz="1200" b="1" i="1" dirty="0" err="1">
                <a:solidFill>
                  <a:schemeClr val="bg1"/>
                </a:solidFill>
              </a:rPr>
              <a:t>baetica</a:t>
            </a:r>
            <a:endParaRPr lang="es-ES" sz="1200" b="1" i="1" dirty="0">
              <a:solidFill>
                <a:schemeClr val="bg1"/>
              </a:solidFill>
            </a:endParaRPr>
          </a:p>
        </p:txBody>
      </p:sp>
      <p:pic>
        <p:nvPicPr>
          <p:cNvPr id="3" name="Imagen 2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F8F14D97-2625-7668-E8FF-FB0D4AA176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79" y="0"/>
            <a:ext cx="3180521" cy="78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45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redondeado 19"/>
          <p:cNvSpPr/>
          <p:nvPr/>
        </p:nvSpPr>
        <p:spPr>
          <a:xfrm>
            <a:off x="344173" y="3149130"/>
            <a:ext cx="5532529" cy="296012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redondeado 4"/>
          <p:cNvSpPr/>
          <p:nvPr/>
        </p:nvSpPr>
        <p:spPr>
          <a:xfrm>
            <a:off x="915044" y="361672"/>
            <a:ext cx="4638468" cy="235909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1032734" y="467639"/>
            <a:ext cx="4444868" cy="2115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s-ES" b="1" dirty="0"/>
              <a:t>SITUACIÓN ACTUAL DE PROTECCIÓN</a:t>
            </a:r>
            <a:r>
              <a:rPr lang="es-ES" dirty="0"/>
              <a:t>: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s-ES" dirty="0"/>
              <a:t>Total: </a:t>
            </a:r>
            <a:r>
              <a:rPr lang="es-ES" b="1" dirty="0"/>
              <a:t>331</a:t>
            </a:r>
            <a:r>
              <a:rPr lang="es-ES" dirty="0"/>
              <a:t> taxones (Flora Vascular y Briófitos)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s-ES" dirty="0"/>
              <a:t>LESRPE: </a:t>
            </a:r>
            <a:r>
              <a:rPr lang="es-ES" b="1" dirty="0"/>
              <a:t>155</a:t>
            </a:r>
            <a:r>
              <a:rPr lang="es-ES" dirty="0"/>
              <a:t> taxones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s-ES" dirty="0"/>
              <a:t>CEEA: </a:t>
            </a:r>
            <a:r>
              <a:rPr lang="es-ES" b="1" dirty="0"/>
              <a:t>181</a:t>
            </a:r>
            <a:r>
              <a:rPr lang="es-ES" dirty="0"/>
              <a:t> taxones </a:t>
            </a:r>
          </a:p>
          <a:p>
            <a:pPr marL="0" lvl="1">
              <a:spcBef>
                <a:spcPts val="1200"/>
              </a:spcBef>
            </a:pPr>
            <a:r>
              <a:rPr lang="es-ES" sz="1600" dirty="0"/>
              <a:t>(5 especies con 2 categorías diferentes según territorios)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3861675" y="1370625"/>
            <a:ext cx="117573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dirty="0"/>
              <a:t>EPE: </a:t>
            </a:r>
            <a:r>
              <a:rPr lang="es-ES" b="1" dirty="0"/>
              <a:t>135</a:t>
            </a:r>
          </a:p>
          <a:p>
            <a:pPr>
              <a:spcBef>
                <a:spcPts val="600"/>
              </a:spcBef>
            </a:pPr>
            <a:r>
              <a:rPr lang="es-ES" dirty="0"/>
              <a:t>VU: </a:t>
            </a:r>
            <a:r>
              <a:rPr lang="es-ES" b="1" dirty="0"/>
              <a:t>46</a:t>
            </a:r>
          </a:p>
        </p:txBody>
      </p:sp>
      <p:cxnSp>
        <p:nvCxnSpPr>
          <p:cNvPr id="8" name="Conector recto de flecha 7"/>
          <p:cNvCxnSpPr/>
          <p:nvPr/>
        </p:nvCxnSpPr>
        <p:spPr>
          <a:xfrm flipV="1">
            <a:off x="3423361" y="1515932"/>
            <a:ext cx="432048" cy="20325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>
            <a:off x="3418479" y="1732263"/>
            <a:ext cx="432048" cy="18577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636390" y="3263825"/>
            <a:ext cx="5485550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b="1" dirty="0"/>
              <a:t>MODIFICACIONES DESDE 2011 (8):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dirty="0"/>
              <a:t>Más reciente: Orden TED 452/2025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dirty="0"/>
              <a:t> 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Varias actualmente en proceso de catalogación: </a:t>
            </a:r>
          </a:p>
          <a:p>
            <a:r>
              <a:rPr lang="es-ES" i="1" dirty="0" err="1"/>
              <a:t>Carduncellus</a:t>
            </a:r>
            <a:r>
              <a:rPr lang="es-ES" i="1" dirty="0"/>
              <a:t> </a:t>
            </a:r>
            <a:r>
              <a:rPr lang="es-ES" i="1" dirty="0" err="1"/>
              <a:t>matritensis</a:t>
            </a:r>
            <a:r>
              <a:rPr lang="es-ES" i="1" dirty="0"/>
              <a:t> y </a:t>
            </a:r>
            <a:r>
              <a:rPr lang="es-ES" i="1" dirty="0" err="1"/>
              <a:t>Geranium</a:t>
            </a:r>
            <a:r>
              <a:rPr lang="es-ES" i="1" dirty="0"/>
              <a:t> </a:t>
            </a:r>
            <a:r>
              <a:rPr lang="es-ES" i="1" dirty="0" err="1"/>
              <a:t>dolomiticum</a:t>
            </a:r>
            <a:r>
              <a:rPr lang="es-ES" i="1" dirty="0"/>
              <a:t>  (EPE); </a:t>
            </a:r>
            <a:r>
              <a:rPr lang="es-ES" i="1" dirty="0" err="1"/>
              <a:t>Dicranum</a:t>
            </a:r>
            <a:r>
              <a:rPr lang="es-ES" i="1" dirty="0"/>
              <a:t> </a:t>
            </a:r>
            <a:r>
              <a:rPr lang="es-ES" i="1" dirty="0" err="1"/>
              <a:t>viride</a:t>
            </a:r>
            <a:r>
              <a:rPr lang="es-ES" i="1" dirty="0"/>
              <a:t>, </a:t>
            </a:r>
            <a:r>
              <a:rPr lang="es-ES" i="1" dirty="0" err="1"/>
              <a:t>Pyramidula</a:t>
            </a:r>
            <a:r>
              <a:rPr lang="es-ES" i="1" dirty="0"/>
              <a:t> </a:t>
            </a:r>
            <a:r>
              <a:rPr lang="es-ES" i="1" dirty="0" err="1"/>
              <a:t>tetragona</a:t>
            </a:r>
            <a:r>
              <a:rPr lang="es-ES" i="1" dirty="0"/>
              <a:t> y </a:t>
            </a:r>
            <a:r>
              <a:rPr lang="es-ES" i="1" dirty="0" err="1"/>
              <a:t>Narcissus</a:t>
            </a:r>
            <a:r>
              <a:rPr lang="es-ES" i="1" dirty="0"/>
              <a:t> calcícola y </a:t>
            </a:r>
            <a:r>
              <a:rPr lang="es-ES" i="1" dirty="0" err="1"/>
              <a:t>Mannia</a:t>
            </a:r>
            <a:r>
              <a:rPr lang="es-ES" i="1" dirty="0"/>
              <a:t> </a:t>
            </a:r>
            <a:r>
              <a:rPr lang="es-ES" i="1" dirty="0" err="1"/>
              <a:t>triandra</a:t>
            </a:r>
            <a:r>
              <a:rPr lang="es-ES" i="1" dirty="0"/>
              <a:t> en el LESPRE de oficio. </a:t>
            </a:r>
            <a:endParaRPr lang="es-ES" dirty="0"/>
          </a:p>
          <a:p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915044" y="4029369"/>
            <a:ext cx="4638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EPE: 3  (</a:t>
            </a:r>
            <a:r>
              <a:rPr lang="es-ES" i="1" dirty="0" err="1"/>
              <a:t>Gyrocarium</a:t>
            </a:r>
            <a:r>
              <a:rPr lang="es-ES" i="1" dirty="0"/>
              <a:t> </a:t>
            </a:r>
            <a:r>
              <a:rPr lang="es-ES" i="1" dirty="0" err="1"/>
              <a:t>oppositifolium</a:t>
            </a:r>
            <a:r>
              <a:rPr lang="es-ES" i="1" dirty="0"/>
              <a:t>, Lotus </a:t>
            </a:r>
            <a:r>
              <a:rPr lang="es-ES" i="1" dirty="0" err="1"/>
              <a:t>gomerythus</a:t>
            </a:r>
            <a:r>
              <a:rPr lang="es-ES" i="1" dirty="0"/>
              <a:t> y </a:t>
            </a:r>
            <a:r>
              <a:rPr lang="es-ES" i="1" dirty="0" err="1"/>
              <a:t>Gadoria</a:t>
            </a:r>
            <a:r>
              <a:rPr lang="es-ES" i="1" dirty="0"/>
              <a:t> </a:t>
            </a:r>
            <a:r>
              <a:rPr lang="es-ES" i="1" dirty="0" err="1"/>
              <a:t>falukei</a:t>
            </a:r>
            <a:r>
              <a:rPr lang="es-ES" i="1" dirty="0"/>
              <a:t>) </a:t>
            </a:r>
          </a:p>
          <a:p>
            <a:r>
              <a:rPr lang="es-ES" dirty="0"/>
              <a:t>LESPRE:</a:t>
            </a:r>
            <a:r>
              <a:rPr lang="es-ES" i="1" dirty="0"/>
              <a:t> 1 (</a:t>
            </a:r>
            <a:r>
              <a:rPr lang="es-ES" i="1" dirty="0" err="1"/>
              <a:t>Gymnosporia</a:t>
            </a:r>
            <a:r>
              <a:rPr lang="es-ES" i="1" dirty="0"/>
              <a:t> </a:t>
            </a:r>
            <a:r>
              <a:rPr lang="es-ES" i="1" dirty="0" err="1"/>
              <a:t>cryptopetala</a:t>
            </a:r>
            <a:r>
              <a:rPr lang="es-ES" i="1" dirty="0"/>
              <a:t>)</a:t>
            </a:r>
          </a:p>
        </p:txBody>
      </p:sp>
      <p:pic>
        <p:nvPicPr>
          <p:cNvPr id="1026" name="Picture 2" descr="Resultado de imagen de Lappula deflex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591" y="1167307"/>
            <a:ext cx="2200869" cy="331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700591" y="4194938"/>
            <a:ext cx="18349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1" dirty="0" err="1">
                <a:solidFill>
                  <a:schemeClr val="bg1"/>
                </a:solidFill>
              </a:rPr>
              <a:t>Lappula</a:t>
            </a:r>
            <a:r>
              <a:rPr lang="es-ES" sz="1200" b="1" i="1" dirty="0">
                <a:solidFill>
                  <a:schemeClr val="bg1"/>
                </a:solidFill>
              </a:rPr>
              <a:t> deflexa </a:t>
            </a:r>
            <a:r>
              <a:rPr lang="es-ES" sz="1200" b="1" dirty="0">
                <a:solidFill>
                  <a:schemeClr val="bg1"/>
                </a:solidFill>
              </a:rPr>
              <a:t>(EPE)</a:t>
            </a:r>
          </a:p>
        </p:txBody>
      </p:sp>
      <p:pic>
        <p:nvPicPr>
          <p:cNvPr id="1028" name="Picture 4" descr="Resultado de imagen de Glandora oleifolia (=Lithodora oleifolia)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625" y="3992592"/>
            <a:ext cx="3338313" cy="250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uadroTexto 21"/>
          <p:cNvSpPr txBox="1"/>
          <p:nvPr/>
        </p:nvSpPr>
        <p:spPr>
          <a:xfrm>
            <a:off x="6419772" y="6219328"/>
            <a:ext cx="1728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1" dirty="0" err="1">
                <a:solidFill>
                  <a:schemeClr val="bg1"/>
                </a:solidFill>
              </a:rPr>
              <a:t>Glandora</a:t>
            </a:r>
            <a:r>
              <a:rPr lang="es-ES" sz="1200" b="1" i="1" dirty="0">
                <a:solidFill>
                  <a:schemeClr val="bg1"/>
                </a:solidFill>
              </a:rPr>
              <a:t> </a:t>
            </a:r>
            <a:r>
              <a:rPr lang="es-ES" sz="1200" b="1" i="1" dirty="0" err="1">
                <a:solidFill>
                  <a:schemeClr val="bg1"/>
                </a:solidFill>
              </a:rPr>
              <a:t>oleifolia</a:t>
            </a:r>
            <a:r>
              <a:rPr lang="es-ES" sz="1200" b="1" i="1" dirty="0">
                <a:solidFill>
                  <a:schemeClr val="bg1"/>
                </a:solidFill>
              </a:rPr>
              <a:t> </a:t>
            </a:r>
            <a:r>
              <a:rPr lang="es-ES" sz="1200" b="1" dirty="0">
                <a:solidFill>
                  <a:schemeClr val="bg1"/>
                </a:solidFill>
              </a:rPr>
              <a:t>(VU)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1" y="31849"/>
            <a:ext cx="2911577" cy="2183683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6096000" y="1918034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1" dirty="0" err="1">
                <a:solidFill>
                  <a:schemeClr val="bg1"/>
                </a:solidFill>
              </a:rPr>
              <a:t>Pteris</a:t>
            </a:r>
            <a:r>
              <a:rPr lang="es-ES" sz="1200" b="1" i="1" dirty="0">
                <a:solidFill>
                  <a:schemeClr val="bg1"/>
                </a:solidFill>
              </a:rPr>
              <a:t> incompleta </a:t>
            </a:r>
            <a:r>
              <a:rPr lang="es-ES" sz="1200" b="1" dirty="0">
                <a:solidFill>
                  <a:schemeClr val="bg1"/>
                </a:solidFill>
              </a:rPr>
              <a:t>EPE-PI, VU-CAN</a:t>
            </a:r>
          </a:p>
        </p:txBody>
      </p:sp>
      <p:pic>
        <p:nvPicPr>
          <p:cNvPr id="16" name="Imagen 15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587555E4-4315-4B44-8A43-EA3BF22EB8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79" y="0"/>
            <a:ext cx="3180521" cy="78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4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0362982-37FA-41B7-AB92-9EC8EB2074BE}"/>
              </a:ext>
            </a:extLst>
          </p:cNvPr>
          <p:cNvSpPr txBox="1"/>
          <p:nvPr/>
        </p:nvSpPr>
        <p:spPr>
          <a:xfrm>
            <a:off x="6064272" y="2615113"/>
            <a:ext cx="4868409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pPr marL="342900" indent="-342900">
              <a:buAutoNum type="arabicPeriod"/>
            </a:pPr>
            <a:r>
              <a:rPr lang="es-ES" sz="1600" dirty="0"/>
              <a:t>Estrategia de conservación y lucha contra las amenazas de plantas </a:t>
            </a:r>
            <a:r>
              <a:rPr lang="es-ES" sz="1400" dirty="0"/>
              <a:t>protegidas</a:t>
            </a:r>
            <a:r>
              <a:rPr lang="es-ES" sz="1600" dirty="0"/>
              <a:t> en </a:t>
            </a:r>
            <a:r>
              <a:rPr lang="es-ES" b="1" dirty="0"/>
              <a:t>ambientes costeros</a:t>
            </a:r>
            <a:endParaRPr lang="es-ES" sz="1600" b="1" dirty="0"/>
          </a:p>
          <a:p>
            <a:pPr marL="342900" indent="-342900">
              <a:buAutoNum type="arabicPeriod"/>
            </a:pPr>
            <a:r>
              <a:rPr lang="es-ES" sz="1600" dirty="0"/>
              <a:t>Estrategia de conservación y lucha contra las amenazas de plantas protegidas en </a:t>
            </a:r>
            <a:r>
              <a:rPr lang="es-ES" b="1" dirty="0"/>
              <a:t>ambientes rupícolas</a:t>
            </a:r>
            <a:endParaRPr lang="es-ES" sz="1600" b="1" dirty="0"/>
          </a:p>
          <a:p>
            <a:pPr marL="342900" indent="-342900">
              <a:buAutoNum type="arabicPeriod"/>
            </a:pPr>
            <a:endParaRPr lang="es-ES" sz="1600" dirty="0"/>
          </a:p>
          <a:p>
            <a:pPr marL="342900" indent="-342900">
              <a:buAutoNum type="arabicPeriod"/>
            </a:pPr>
            <a:r>
              <a:rPr lang="es-ES" sz="1600" dirty="0"/>
              <a:t>Estrategia de conservación y lucha contra las amenazas de plantas protegidas de </a:t>
            </a:r>
            <a:r>
              <a:rPr lang="es-ES" b="1" dirty="0"/>
              <a:t>altas cumbres</a:t>
            </a:r>
            <a:endParaRPr lang="es-ES" sz="1600" b="1" dirty="0"/>
          </a:p>
          <a:p>
            <a:pPr marL="342900" indent="-342900">
              <a:buAutoNum type="arabicPeriod"/>
            </a:pPr>
            <a:r>
              <a:rPr lang="es-ES" sz="1600" dirty="0"/>
              <a:t>Estrategia de conservación y lucha contra las amenazas de plantas protegidas </a:t>
            </a:r>
            <a:r>
              <a:rPr lang="es-ES" b="1" dirty="0"/>
              <a:t>ligadas al agua</a:t>
            </a:r>
          </a:p>
          <a:p>
            <a:pPr marL="342900" indent="-342900">
              <a:buFontTx/>
              <a:buAutoNum type="arabicPeriod"/>
            </a:pPr>
            <a:r>
              <a:rPr lang="es-ES" sz="1600" dirty="0"/>
              <a:t>Estrategia de conservación y lucha contra las amenazas de </a:t>
            </a:r>
            <a:r>
              <a:rPr lang="es-ES" sz="1600" b="1" dirty="0"/>
              <a:t>flora ruderal</a:t>
            </a:r>
          </a:p>
          <a:p>
            <a:pPr marL="342900" indent="-342900">
              <a:buAutoNum type="arabicPeriod"/>
            </a:pPr>
            <a:endParaRPr lang="es-ES" sz="1600" b="1" dirty="0"/>
          </a:p>
          <a:p>
            <a:pPr marL="342900" indent="-342900">
              <a:buAutoNum type="arabicPeriod"/>
            </a:pP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A8C08EB-2992-4742-B775-1B2B0B19A12F}"/>
              </a:ext>
            </a:extLst>
          </p:cNvPr>
          <p:cNvSpPr txBox="1"/>
          <p:nvPr/>
        </p:nvSpPr>
        <p:spPr>
          <a:xfrm>
            <a:off x="10808504" y="3225460"/>
            <a:ext cx="1345249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CSMA 26/07/2018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AC2E87-A7D5-4F69-ADB6-F2463D05CFD1}"/>
              </a:ext>
            </a:extLst>
          </p:cNvPr>
          <p:cNvSpPr txBox="1"/>
          <p:nvPr/>
        </p:nvSpPr>
        <p:spPr>
          <a:xfrm>
            <a:off x="10808503" y="4998845"/>
            <a:ext cx="1345249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CSMA 30/09/2019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5BBF2D3-96C2-4200-BB44-14A86EEF4A6F}"/>
              </a:ext>
            </a:extLst>
          </p:cNvPr>
          <p:cNvSpPr txBox="1"/>
          <p:nvPr/>
        </p:nvSpPr>
        <p:spPr>
          <a:xfrm>
            <a:off x="128788" y="331901"/>
            <a:ext cx="1055874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Estrategias de conservación de especies amenazadas y </a:t>
            </a:r>
          </a:p>
          <a:p>
            <a:r>
              <a:rPr lang="es-ES" b="1" dirty="0"/>
              <a:t>de lucha contra amenazas para la biodiversidad:</a:t>
            </a:r>
          </a:p>
          <a:p>
            <a:pPr marL="285750" indent="-285750">
              <a:buFontTx/>
              <a:buChar char="-"/>
            </a:pPr>
            <a:r>
              <a:rPr lang="es-ES" sz="1600" dirty="0"/>
              <a:t>Marco orientativo recomendado para los planes de recuperación y conservación que, en su caso, elaboren las CCAA.</a:t>
            </a:r>
          </a:p>
          <a:p>
            <a:pPr marL="285750" indent="-285750">
              <a:buFontTx/>
              <a:buChar char="-"/>
            </a:pPr>
            <a:r>
              <a:rPr lang="es-ES" sz="1600" dirty="0"/>
              <a:t>Aproximación </a:t>
            </a:r>
            <a:r>
              <a:rPr lang="es-ES" sz="1600" dirty="0" err="1"/>
              <a:t>multiespecífica</a:t>
            </a:r>
            <a:r>
              <a:rPr lang="es-ES" sz="1600" dirty="0"/>
              <a:t> – Amenazas comunes</a:t>
            </a:r>
          </a:p>
          <a:p>
            <a:pPr marL="285750" indent="-285750">
              <a:buFontTx/>
              <a:buChar char="-"/>
            </a:pPr>
            <a:r>
              <a:rPr lang="es-ES" sz="1600" dirty="0"/>
              <a:t>Estructura: Características ecológicas del grupo de especies / Diagnóstico de la situación actual / Identificación de principales factores limitantes o amenazas / 8 objetivos / Criterios orientadores, directrices o acciones recomendadas para alcanzar cada objetivo / Aplicación (Coordinación y seguimiento)/ Anexos.</a:t>
            </a:r>
          </a:p>
          <a:p>
            <a:pPr marL="285750" indent="-285750">
              <a:buFontTx/>
              <a:buChar char="-"/>
            </a:pPr>
            <a:endParaRPr lang="es-ES" dirty="0"/>
          </a:p>
        </p:txBody>
      </p:sp>
      <p:pic>
        <p:nvPicPr>
          <p:cNvPr id="13" name="Imagen 12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380AB83E-DF34-46D8-A5A9-59ECD0883C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79" y="0"/>
            <a:ext cx="3180521" cy="785767"/>
          </a:xfrm>
          <a:prstGeom prst="rect">
            <a:avLst/>
          </a:prstGeom>
        </p:spPr>
      </p:pic>
      <p:pic>
        <p:nvPicPr>
          <p:cNvPr id="3" name="Imagen 2" descr="Interfaz de usuario gráfica, Texto, Aplicación, Sitio web&#10;&#10;Descripción generada automáticamente">
            <a:extLst>
              <a:ext uri="{FF2B5EF4-FFF2-40B4-BE49-F238E27FC236}">
                <a16:creationId xmlns:a16="http://schemas.microsoft.com/office/drawing/2014/main" id="{CBD565EF-864E-415C-B155-53FEC0D01B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54" t="16512" r="20055" b="17285"/>
          <a:stretch/>
        </p:blipFill>
        <p:spPr>
          <a:xfrm>
            <a:off x="128788" y="2573865"/>
            <a:ext cx="5883321" cy="362192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59153" y="6312674"/>
            <a:ext cx="106955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dirty="0">
                <a:hlinkClick r:id="rId4"/>
              </a:rPr>
              <a:t>https://www.miteco.gob.es/es/biodiversidad/publicaciones/pbl-fauna-flora-estrategia-list-arbol.aspx</a:t>
            </a:r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1F9542E-C23D-1492-D56F-2B5C06CAAD72}"/>
              </a:ext>
            </a:extLst>
          </p:cNvPr>
          <p:cNvSpPr txBox="1"/>
          <p:nvPr/>
        </p:nvSpPr>
        <p:spPr>
          <a:xfrm>
            <a:off x="10808503" y="5778307"/>
            <a:ext cx="1345249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CSMA 30/09/2019</a:t>
            </a:r>
          </a:p>
        </p:txBody>
      </p:sp>
    </p:spTree>
    <p:extLst>
      <p:ext uri="{BB962C8B-B14F-4D97-AF65-F5344CB8AC3E}">
        <p14:creationId xmlns:p14="http://schemas.microsoft.com/office/powerpoint/2010/main" val="8608463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</TotalTime>
  <Words>3803</Words>
  <Application>Microsoft Office PowerPoint</Application>
  <PresentationFormat>Panorámica</PresentationFormat>
  <Paragraphs>393</Paragraphs>
  <Slides>40</Slides>
  <Notes>23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51" baseType="lpstr">
      <vt:lpstr>Arial</vt:lpstr>
      <vt:lpstr>Calibri</vt:lpstr>
      <vt:lpstr>Calibri Light</vt:lpstr>
      <vt:lpstr>Cambria</vt:lpstr>
      <vt:lpstr>Chaparral Pro</vt:lpstr>
      <vt:lpstr>Garamond</vt:lpstr>
      <vt:lpstr>Georgia</vt:lpstr>
      <vt:lpstr>STIX Two Math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Protección y conservación de flora silvestre.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Convenio de Naciones Unidas sobre la Diversidad Biológica</vt:lpstr>
      <vt:lpstr>Protocolo de  Nagoya</vt:lpstr>
      <vt:lpstr>Protocolo de  Nagoya</vt:lpstr>
      <vt:lpstr>Protocolo de  Nagoya</vt:lpstr>
      <vt:lpstr>Protocolo de  Nagoya</vt:lpstr>
      <vt:lpstr>Protocolo de  Nagoya</vt:lpstr>
      <vt:lpstr>Protocolo de  Nagoya</vt:lpstr>
      <vt:lpstr>Normativa comunitaria</vt:lpstr>
      <vt:lpstr>Normativa comunitaria</vt:lpstr>
      <vt:lpstr>Presentación de PowerPoint</vt:lpstr>
      <vt:lpstr>Obligaciones de los usuarios</vt:lpstr>
      <vt:lpstr>Obligaciones de los usuarios</vt:lpstr>
      <vt:lpstr>Presentación de PowerPoint</vt:lpstr>
      <vt:lpstr>Controles de comprobación de cumplimiento de la obligación de diligencia debida</vt:lpstr>
      <vt:lpstr>Ley 42/2007 del Patrimonio Natural y de la Biodiversidad</vt:lpstr>
      <vt:lpstr>Real Decreto 124/2017 relativo al acceso a los recursos genéticos procedentes de taxones silvestres y al control de la utilización</vt:lpstr>
      <vt:lpstr>Real Decreto 124/2017 relativo al acceso a los recursos genéticos procedentes de taxones silvestres y al control de la utilización</vt:lpstr>
      <vt:lpstr>Presentación de PowerPoint</vt:lpstr>
      <vt:lpstr>Presentación de PowerPoint</vt:lpstr>
      <vt:lpstr>Acceso a los recursos genéticos españoles de taxones silvestres</vt:lpstr>
      <vt:lpstr>Acceso a los recursos genéticos españoles de taxones silvestres</vt:lpstr>
      <vt:lpstr>Acceso para utilización con fines de investigación no comercial</vt:lpstr>
      <vt:lpstr>Presentación de PowerPoint</vt:lpstr>
      <vt:lpstr>Presentación de PowerPoint</vt:lpstr>
      <vt:lpstr>Seguimiento de la utilización en España de recursos genéticos y de conocimientos tradicionales asociados a recursos genéticos</vt:lpstr>
      <vt:lpstr>Declaración de Diligencia Debida</vt:lpstr>
      <vt:lpstr>Plan estatal para el control de la legalidad de la utilización de los recursos genéticos y conocimientos tradicionales asociados en España</vt:lpstr>
      <vt:lpstr>Información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Javier</cp:lastModifiedBy>
  <cp:revision>14</cp:revision>
  <dcterms:created xsi:type="dcterms:W3CDTF">2026-02-24T11:10:26Z</dcterms:created>
  <dcterms:modified xsi:type="dcterms:W3CDTF">2026-03-16T11:26:18Z</dcterms:modified>
</cp:coreProperties>
</file>