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30" r:id="rId2"/>
    <p:sldId id="316" r:id="rId3"/>
    <p:sldId id="331" r:id="rId4"/>
    <p:sldId id="332" r:id="rId5"/>
    <p:sldId id="333" r:id="rId6"/>
    <p:sldId id="329" r:id="rId7"/>
    <p:sldId id="334" r:id="rId8"/>
    <p:sldId id="335" r:id="rId9"/>
    <p:sldId id="336" r:id="rId10"/>
    <p:sldId id="337" r:id="rId11"/>
    <p:sldId id="342" r:id="rId12"/>
    <p:sldId id="340" r:id="rId13"/>
    <p:sldId id="339" r:id="rId14"/>
    <p:sldId id="338" r:id="rId15"/>
    <p:sldId id="341" r:id="rId16"/>
    <p:sldId id="345" r:id="rId17"/>
    <p:sldId id="344" r:id="rId18"/>
    <p:sldId id="343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1" r:id="rId34"/>
    <p:sldId id="362" r:id="rId35"/>
    <p:sldId id="363" r:id="rId36"/>
    <p:sldId id="364" r:id="rId37"/>
    <p:sldId id="365" r:id="rId38"/>
    <p:sldId id="366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74" r:id="rId47"/>
    <p:sldId id="375" r:id="rId48"/>
    <p:sldId id="376" r:id="rId49"/>
    <p:sldId id="377" r:id="rId50"/>
    <p:sldId id="378" r:id="rId51"/>
    <p:sldId id="379" r:id="rId52"/>
    <p:sldId id="299" r:id="rId53"/>
    <p:sldId id="296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BFEB"/>
    <a:srgbClr val="EEEEEE"/>
    <a:srgbClr val="008B00"/>
    <a:srgbClr val="B889DB"/>
    <a:srgbClr val="6360AA"/>
    <a:srgbClr val="1874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EC0B5-AE94-4DD4-861F-5FC15FDF5AC7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E021C-531F-4C03-B473-99BEBB5AB82E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667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859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756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253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162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62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812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753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047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35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376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882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085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98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524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570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404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408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558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9523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4243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2246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061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3989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6987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0774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0513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4388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0609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9090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7855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456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4765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27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719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6034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1120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9892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7136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2415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1138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8258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5934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9512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141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5554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927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663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376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368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399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459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A9A5-7B8E-4DCE-A99F-C574E1BFFD6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349C-E33E-4938-A420-78D323043E5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570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A9A5-7B8E-4DCE-A99F-C574E1BFFD6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349C-E33E-4938-A420-78D323043E5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39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A9A5-7B8E-4DCE-A99F-C574E1BFFD6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349C-E33E-4938-A420-78D323043E5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40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A9A5-7B8E-4DCE-A99F-C574E1BFFD6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349C-E33E-4938-A420-78D323043E5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557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A9A5-7B8E-4DCE-A99F-C574E1BFFD6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349C-E33E-4938-A420-78D323043E5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92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A9A5-7B8E-4DCE-A99F-C574E1BFFD6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349C-E33E-4938-A420-78D323043E5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070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A9A5-7B8E-4DCE-A99F-C574E1BFFD6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349C-E33E-4938-A420-78D323043E5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953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A9A5-7B8E-4DCE-A99F-C574E1BFFD6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349C-E33E-4938-A420-78D323043E5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43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A9A5-7B8E-4DCE-A99F-C574E1BFFD6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349C-E33E-4938-A420-78D323043E5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7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A9A5-7B8E-4DCE-A99F-C574E1BFFD6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349C-E33E-4938-A420-78D323043E5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22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A9A5-7B8E-4DCE-A99F-C574E1BFFD6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349C-E33E-4938-A420-78D323043E5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481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EA9A5-7B8E-4DCE-A99F-C574E1BFFD6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B349C-E33E-4938-A420-78D323043E5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50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8.jpe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8.jpeg"/><Relationship Id="rId10" Type="http://schemas.openxmlformats.org/officeDocument/2006/relationships/image" Target="../media/image44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8.jpeg"/><Relationship Id="rId4" Type="http://schemas.openxmlformats.org/officeDocument/2006/relationships/image" Target="../media/image12.png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8.jpe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8.jpe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8.jpeg"/><Relationship Id="rId4" Type="http://schemas.openxmlformats.org/officeDocument/2006/relationships/image" Target="../media/image12.png"/><Relationship Id="rId9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8.jpeg"/><Relationship Id="rId4" Type="http://schemas.openxmlformats.org/officeDocument/2006/relationships/image" Target="../media/image12.png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8.jpe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8.jpe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8.jpe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8.jpeg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8.jpe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8.jpeg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8.jpeg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8.jpeg"/><Relationship Id="rId4" Type="http://schemas.openxmlformats.org/officeDocument/2006/relationships/image" Target="../media/image12.png"/><Relationship Id="rId9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8.jpeg"/><Relationship Id="rId10" Type="http://schemas.openxmlformats.org/officeDocument/2006/relationships/image" Target="../media/image61.png"/><Relationship Id="rId4" Type="http://schemas.openxmlformats.org/officeDocument/2006/relationships/image" Target="../media/image12.png"/><Relationship Id="rId9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7683500" y="0"/>
            <a:ext cx="4516037" cy="6858000"/>
          </a:xfrm>
          <a:prstGeom prst="rect">
            <a:avLst/>
          </a:prstGeom>
          <a:solidFill>
            <a:srgbClr val="94D979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Fichier:Logo GBIF.png — Wikipé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99" y="5413204"/>
            <a:ext cx="3210437" cy="64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yathea arborea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34"/>
          <a:stretch/>
        </p:blipFill>
        <p:spPr bwMode="auto">
          <a:xfrm>
            <a:off x="-4919" y="34722"/>
            <a:ext cx="2729559" cy="684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yathea arborea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5" r="49131"/>
          <a:stretch/>
        </p:blipFill>
        <p:spPr bwMode="auto">
          <a:xfrm>
            <a:off x="9380137" y="0"/>
            <a:ext cx="2819400" cy="684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6"/>
          <p:cNvSpPr txBox="1">
            <a:spLocks/>
          </p:cNvSpPr>
          <p:nvPr/>
        </p:nvSpPr>
        <p:spPr>
          <a:xfrm>
            <a:off x="0" y="1049828"/>
            <a:ext cx="7683500" cy="48482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000" b="1" dirty="0" smtClean="0">
                <a:latin typeface="Bodoni MT" panose="02070603080606020203" pitchFamily="18" charset="0"/>
              </a:rPr>
              <a:t>III Taller GBIF.ES: </a:t>
            </a:r>
            <a:br>
              <a:rPr lang="es-ES" sz="6000" b="1" dirty="0" smtClean="0">
                <a:latin typeface="Bodoni MT" panose="02070603080606020203" pitchFamily="18" charset="0"/>
              </a:rPr>
            </a:br>
            <a:r>
              <a:rPr lang="es-ES" sz="6000" b="1" dirty="0" smtClean="0">
                <a:latin typeface="Bodoni MT" panose="02070603080606020203" pitchFamily="18" charset="0"/>
              </a:rPr>
              <a:t>Mejora de la calidad de datos de biodiversidad</a:t>
            </a:r>
            <a:endParaRPr lang="en-GB" dirty="0">
              <a:latin typeface="Bodoni MT" panose="02070603080606020203" pitchFamily="18" charset="0"/>
            </a:endParaRPr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7711865" y="2121564"/>
            <a:ext cx="4487672" cy="20218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sz="2400" b="1" i="1" dirty="0" smtClean="0">
                <a:latin typeface="Myriad Pro"/>
                <a:ea typeface="+mj-ea"/>
                <a:cs typeface="+mj-cs"/>
              </a:rPr>
              <a:t>Cristina Ronquillo, PhD</a:t>
            </a:r>
          </a:p>
          <a:p>
            <a:pPr marL="0" indent="0" algn="ctr" fontAlgn="base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sz="2400" b="1" i="1" dirty="0" smtClean="0">
                <a:latin typeface="Myriad Pro"/>
                <a:ea typeface="+mj-ea"/>
                <a:cs typeface="+mj-cs"/>
              </a:rPr>
              <a:t>Ayudante de investigación</a:t>
            </a:r>
          </a:p>
          <a:p>
            <a:pPr marL="0" indent="0" algn="ctr" fontAlgn="base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sz="2000" b="1" i="1" dirty="0" smtClean="0">
                <a:latin typeface="Myriad Pro"/>
                <a:ea typeface="+mj-ea"/>
                <a:cs typeface="+mj-cs"/>
              </a:rPr>
              <a:t>cristinaronquillo@mncn.csic.es</a:t>
            </a:r>
            <a:endParaRPr lang="es-ES" sz="2000" b="1" i="1" dirty="0">
              <a:latin typeface="Myriad Pro"/>
              <a:ea typeface="+mj-ea"/>
              <a:cs typeface="+mj-cs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340" y="4726807"/>
            <a:ext cx="4338591" cy="731325"/>
          </a:xfrm>
          <a:prstGeom prst="rect">
            <a:avLst/>
          </a:prstGeom>
        </p:spPr>
      </p:pic>
      <p:pic>
        <p:nvPicPr>
          <p:cNvPr id="21" name="Picture 10" descr="Archivo:Logotipo del CSIC.svg - Wikipedia, la enciclopedia lib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937" y="5736777"/>
            <a:ext cx="2370406" cy="63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229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1: </a:t>
            </a:r>
            <a:r>
              <a:rPr lang="es-ES" b="1" dirty="0" err="1" smtClean="0">
                <a:latin typeface="Bodoni MT" panose="02070603080606020203" pitchFamily="18" charset="0"/>
              </a:rPr>
              <a:t>DwC</a:t>
            </a:r>
            <a:r>
              <a:rPr lang="es-ES" b="1" dirty="0" smtClean="0">
                <a:latin typeface="Bodoni MT" panose="02070603080606020203" pitchFamily="18" charset="0"/>
              </a:rPr>
              <a:t>::</a:t>
            </a:r>
            <a:r>
              <a:rPr lang="es-ES" b="1" dirty="0" err="1" smtClean="0">
                <a:latin typeface="Bodoni MT" panose="02070603080606020203" pitchFamily="18" charset="0"/>
              </a:rPr>
              <a:t>basisOfRecord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2" descr="Best Eye Symbol Royalty-Free Images, Stock Photos &amp; Pictur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0" t="28324" r="12174" b="31536"/>
            <a:stretch/>
          </p:blipFill>
          <p:spPr bwMode="auto">
            <a:xfrm>
              <a:off x="175543" y="263277"/>
              <a:ext cx="631155" cy="365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ítulo 1"/>
          <p:cNvSpPr txBox="1">
            <a:spLocks/>
          </p:cNvSpPr>
          <p:nvPr/>
        </p:nvSpPr>
        <p:spPr>
          <a:xfrm>
            <a:off x="747647" y="1393456"/>
            <a:ext cx="4297680" cy="1289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i="1" dirty="0" smtClean="0">
                <a:latin typeface="Bodoni MT" panose="02070603080606020203" pitchFamily="18" charset="0"/>
              </a:rPr>
              <a:t>‘(Human) </a:t>
            </a:r>
            <a:r>
              <a:rPr lang="es-ES" sz="3200" b="1" i="1" dirty="0" err="1" smtClean="0">
                <a:latin typeface="Bodoni MT" panose="02070603080606020203" pitchFamily="18" charset="0"/>
              </a:rPr>
              <a:t>observations</a:t>
            </a:r>
            <a:r>
              <a:rPr lang="es-ES" sz="3200" b="1" i="1" dirty="0" smtClean="0">
                <a:latin typeface="Bodoni MT" panose="02070603080606020203" pitchFamily="18" charset="0"/>
              </a:rPr>
              <a:t>’</a:t>
            </a:r>
          </a:p>
          <a:p>
            <a:pPr algn="ctr"/>
            <a:r>
              <a:rPr lang="en-GB" sz="2000" i="1" dirty="0">
                <a:latin typeface="Bodoni MT" panose="02070603080606020203" pitchFamily="18" charset="0"/>
              </a:rPr>
              <a:t>An output of a human observation process.</a:t>
            </a:r>
            <a:endParaRPr lang="es-ES" sz="1600" b="1" i="1" dirty="0" smtClean="0">
              <a:latin typeface="Bodoni MT" panose="02070603080606020203" pitchFamily="18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935423" y="1393456"/>
            <a:ext cx="4297680" cy="1289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i="1" dirty="0" smtClean="0">
                <a:latin typeface="Bodoni MT" panose="02070603080606020203" pitchFamily="18" charset="0"/>
              </a:rPr>
              <a:t>‘</a:t>
            </a:r>
            <a:r>
              <a:rPr lang="es-ES" sz="3200" b="1" i="1" dirty="0" err="1" smtClean="0">
                <a:latin typeface="Bodoni MT" panose="02070603080606020203" pitchFamily="18" charset="0"/>
              </a:rPr>
              <a:t>Preserved</a:t>
            </a:r>
            <a:r>
              <a:rPr lang="es-ES" sz="3200" b="1" i="1" dirty="0" smtClean="0">
                <a:latin typeface="Bodoni MT" panose="02070603080606020203" pitchFamily="18" charset="0"/>
              </a:rPr>
              <a:t> </a:t>
            </a:r>
            <a:r>
              <a:rPr lang="es-ES" sz="3200" b="1" i="1" dirty="0" err="1" smtClean="0">
                <a:latin typeface="Bodoni MT" panose="02070603080606020203" pitchFamily="18" charset="0"/>
              </a:rPr>
              <a:t>specimens</a:t>
            </a:r>
            <a:r>
              <a:rPr lang="es-ES" sz="3200" b="1" i="1" dirty="0" smtClean="0">
                <a:latin typeface="Bodoni MT" panose="02070603080606020203" pitchFamily="18" charset="0"/>
              </a:rPr>
              <a:t>’</a:t>
            </a:r>
          </a:p>
          <a:p>
            <a:pPr algn="ctr"/>
            <a:r>
              <a:rPr lang="en-GB" sz="2000" i="1" dirty="0">
                <a:latin typeface="Bodoni MT" panose="02070603080606020203" pitchFamily="18" charset="0"/>
              </a:rPr>
              <a:t>A specimen that has been preserved</a:t>
            </a:r>
            <a:r>
              <a:rPr lang="en-GB" sz="1800" i="1" dirty="0">
                <a:latin typeface="Bodoni MT" panose="02070603080606020203" pitchFamily="18" charset="0"/>
              </a:rPr>
              <a:t>.</a:t>
            </a:r>
            <a:endParaRPr lang="es-ES" sz="1200" b="1" i="1" dirty="0" smtClean="0">
              <a:latin typeface="Bodoni MT" panose="02070603080606020203" pitchFamily="18" charset="0"/>
            </a:endParaRPr>
          </a:p>
        </p:txBody>
      </p:sp>
      <p:pic>
        <p:nvPicPr>
          <p:cNvPr id="11" name="Picture 2" descr="Eyeball Icon Png #274242 - Free Icons Libr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846" b="80385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86" y="1571249"/>
            <a:ext cx="753318" cy="75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rchivo:BSicon MUSEUM.svg - Wikipedia, la enciclopedia lib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023" y="1651999"/>
            <a:ext cx="672568" cy="67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32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1: </a:t>
            </a:r>
            <a:r>
              <a:rPr lang="es-ES" b="1" dirty="0" err="1" smtClean="0">
                <a:latin typeface="Bodoni MT" panose="02070603080606020203" pitchFamily="18" charset="0"/>
              </a:rPr>
              <a:t>DwC</a:t>
            </a:r>
            <a:r>
              <a:rPr lang="es-ES" b="1" dirty="0" smtClean="0">
                <a:latin typeface="Bodoni MT" panose="02070603080606020203" pitchFamily="18" charset="0"/>
              </a:rPr>
              <a:t>::</a:t>
            </a:r>
            <a:r>
              <a:rPr lang="es-ES" b="1" dirty="0" err="1" smtClean="0">
                <a:latin typeface="Bodoni MT" panose="02070603080606020203" pitchFamily="18" charset="0"/>
              </a:rPr>
              <a:t>basisOfRecord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2" descr="Best Eye Symbol Royalty-Free Images, Stock Photos &amp; Pictur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0" t="28324" r="12174" b="31536"/>
            <a:stretch/>
          </p:blipFill>
          <p:spPr bwMode="auto">
            <a:xfrm>
              <a:off x="175543" y="263277"/>
              <a:ext cx="631155" cy="365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ítulo 1"/>
          <p:cNvSpPr txBox="1">
            <a:spLocks/>
          </p:cNvSpPr>
          <p:nvPr/>
        </p:nvSpPr>
        <p:spPr>
          <a:xfrm>
            <a:off x="747647" y="1393456"/>
            <a:ext cx="4297680" cy="1289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i="1" dirty="0" smtClean="0">
                <a:latin typeface="Bodoni MT" panose="02070603080606020203" pitchFamily="18" charset="0"/>
              </a:rPr>
              <a:t>‘(Human) </a:t>
            </a:r>
            <a:r>
              <a:rPr lang="es-ES" sz="3200" b="1" i="1" dirty="0" err="1" smtClean="0">
                <a:latin typeface="Bodoni MT" panose="02070603080606020203" pitchFamily="18" charset="0"/>
              </a:rPr>
              <a:t>observations</a:t>
            </a:r>
            <a:r>
              <a:rPr lang="es-ES" sz="3200" b="1" i="1" dirty="0" smtClean="0">
                <a:latin typeface="Bodoni MT" panose="02070603080606020203" pitchFamily="18" charset="0"/>
              </a:rPr>
              <a:t>’</a:t>
            </a:r>
          </a:p>
          <a:p>
            <a:pPr algn="ctr"/>
            <a:r>
              <a:rPr lang="en-GB" sz="2000" i="1" dirty="0">
                <a:latin typeface="Bodoni MT" panose="02070603080606020203" pitchFamily="18" charset="0"/>
              </a:rPr>
              <a:t>An output of a human observation process.</a:t>
            </a:r>
            <a:endParaRPr lang="es-ES" sz="1600" b="1" i="1" dirty="0" smtClean="0">
              <a:latin typeface="Bodoni MT" panose="02070603080606020203" pitchFamily="18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935423" y="1393456"/>
            <a:ext cx="4297680" cy="1289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i="1" dirty="0" smtClean="0">
                <a:latin typeface="Bodoni MT" panose="02070603080606020203" pitchFamily="18" charset="0"/>
              </a:rPr>
              <a:t>‘</a:t>
            </a:r>
            <a:r>
              <a:rPr lang="es-ES" sz="3200" b="1" i="1" dirty="0" err="1" smtClean="0">
                <a:latin typeface="Bodoni MT" panose="02070603080606020203" pitchFamily="18" charset="0"/>
              </a:rPr>
              <a:t>Preserved</a:t>
            </a:r>
            <a:r>
              <a:rPr lang="es-ES" sz="3200" b="1" i="1" dirty="0" smtClean="0">
                <a:latin typeface="Bodoni MT" panose="02070603080606020203" pitchFamily="18" charset="0"/>
              </a:rPr>
              <a:t> </a:t>
            </a:r>
            <a:r>
              <a:rPr lang="es-ES" sz="3200" b="1" i="1" dirty="0" err="1" smtClean="0">
                <a:latin typeface="Bodoni MT" panose="02070603080606020203" pitchFamily="18" charset="0"/>
              </a:rPr>
              <a:t>specimens</a:t>
            </a:r>
            <a:r>
              <a:rPr lang="es-ES" sz="3200" b="1" i="1" dirty="0" smtClean="0">
                <a:latin typeface="Bodoni MT" panose="02070603080606020203" pitchFamily="18" charset="0"/>
              </a:rPr>
              <a:t>’</a:t>
            </a:r>
          </a:p>
          <a:p>
            <a:pPr algn="ctr"/>
            <a:r>
              <a:rPr lang="en-GB" sz="2000" i="1" dirty="0">
                <a:latin typeface="Bodoni MT" panose="02070603080606020203" pitchFamily="18" charset="0"/>
              </a:rPr>
              <a:t>A specimen that has been preserved</a:t>
            </a:r>
            <a:r>
              <a:rPr lang="en-GB" sz="1800" i="1" dirty="0">
                <a:latin typeface="Bodoni MT" panose="02070603080606020203" pitchFamily="18" charset="0"/>
              </a:rPr>
              <a:t>.</a:t>
            </a:r>
            <a:endParaRPr lang="es-ES" sz="1200" b="1" i="1" dirty="0" smtClean="0">
              <a:latin typeface="Bodoni MT" panose="02070603080606020203" pitchFamily="18" charset="0"/>
            </a:endParaRPr>
          </a:p>
        </p:txBody>
      </p:sp>
      <p:pic>
        <p:nvPicPr>
          <p:cNvPr id="11" name="Picture 2" descr="Eyeball Icon Png #274242 - Free Icons Libr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846" b="80385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86" y="1571249"/>
            <a:ext cx="753318" cy="75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rchivo:BSicon MUSEUM.svg - Wikipedia, la enciclopedia lib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023" y="1651999"/>
            <a:ext cx="672568" cy="67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71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1: </a:t>
            </a:r>
            <a:r>
              <a:rPr lang="es-ES" b="1" dirty="0" err="1" smtClean="0">
                <a:latin typeface="Bodoni MT" panose="02070603080606020203" pitchFamily="18" charset="0"/>
              </a:rPr>
              <a:t>DwC</a:t>
            </a:r>
            <a:r>
              <a:rPr lang="es-ES" b="1" dirty="0" smtClean="0">
                <a:latin typeface="Bodoni MT" panose="02070603080606020203" pitchFamily="18" charset="0"/>
              </a:rPr>
              <a:t>::</a:t>
            </a:r>
            <a:r>
              <a:rPr lang="es-ES" b="1" dirty="0" err="1" smtClean="0">
                <a:latin typeface="Bodoni MT" panose="02070603080606020203" pitchFamily="18" charset="0"/>
              </a:rPr>
              <a:t>basisOfRecord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2" descr="Best Eye Symbol Royalty-Free Images, Stock Photos &amp; Pictur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0" t="28324" r="12174" b="31536"/>
            <a:stretch/>
          </p:blipFill>
          <p:spPr bwMode="auto">
            <a:xfrm>
              <a:off x="175543" y="263277"/>
              <a:ext cx="631155" cy="365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809" y="1391736"/>
            <a:ext cx="7446191" cy="4944787"/>
          </a:xfrm>
          <a:prstGeom prst="rect">
            <a:avLst/>
          </a:prstGeom>
        </p:spPr>
      </p:pic>
      <p:pic>
        <p:nvPicPr>
          <p:cNvPr id="10" name="Picture 2" descr="iNaturalist, la app para monitorear la biodiversidad - Rega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87" y="2985531"/>
            <a:ext cx="3258185" cy="203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904975" y="1934440"/>
            <a:ext cx="3672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b="1" i="1" dirty="0"/>
              <a:t>‘(Human) </a:t>
            </a:r>
            <a:r>
              <a:rPr lang="es-ES" sz="2800" b="1" i="1" dirty="0" err="1"/>
              <a:t>observations</a:t>
            </a:r>
            <a:r>
              <a:rPr lang="es-ES" sz="2800" b="1" i="1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30851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1: </a:t>
            </a:r>
            <a:r>
              <a:rPr lang="es-ES" b="1" dirty="0" err="1" smtClean="0">
                <a:latin typeface="Bodoni MT" panose="02070603080606020203" pitchFamily="18" charset="0"/>
              </a:rPr>
              <a:t>DwC</a:t>
            </a:r>
            <a:r>
              <a:rPr lang="es-ES" b="1" dirty="0" smtClean="0">
                <a:latin typeface="Bodoni MT" panose="02070603080606020203" pitchFamily="18" charset="0"/>
              </a:rPr>
              <a:t>::</a:t>
            </a:r>
            <a:r>
              <a:rPr lang="es-ES" b="1" dirty="0" err="1" smtClean="0">
                <a:latin typeface="Bodoni MT" panose="02070603080606020203" pitchFamily="18" charset="0"/>
              </a:rPr>
              <a:t>basisOfRecord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2" descr="Best Eye Symbol Royalty-Free Images, Stock Photos &amp; Pictur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0" t="28324" r="12174" b="31536"/>
            <a:stretch/>
          </p:blipFill>
          <p:spPr bwMode="auto">
            <a:xfrm>
              <a:off x="175543" y="263277"/>
              <a:ext cx="631155" cy="365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ítulo 1"/>
          <p:cNvSpPr txBox="1">
            <a:spLocks/>
          </p:cNvSpPr>
          <p:nvPr/>
        </p:nvSpPr>
        <p:spPr>
          <a:xfrm>
            <a:off x="747647" y="1393456"/>
            <a:ext cx="4297680" cy="1289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i="1" dirty="0" smtClean="0">
                <a:latin typeface="Bodoni MT" panose="02070603080606020203" pitchFamily="18" charset="0"/>
              </a:rPr>
              <a:t>‘(Human) </a:t>
            </a:r>
            <a:r>
              <a:rPr lang="es-ES" sz="3200" b="1" i="1" dirty="0" err="1" smtClean="0">
                <a:latin typeface="Bodoni MT" panose="02070603080606020203" pitchFamily="18" charset="0"/>
              </a:rPr>
              <a:t>observations</a:t>
            </a:r>
            <a:r>
              <a:rPr lang="es-ES" sz="3200" b="1" i="1" dirty="0" smtClean="0">
                <a:latin typeface="Bodoni MT" panose="02070603080606020203" pitchFamily="18" charset="0"/>
              </a:rPr>
              <a:t>’</a:t>
            </a:r>
          </a:p>
          <a:p>
            <a:pPr algn="ctr"/>
            <a:r>
              <a:rPr lang="en-GB" sz="2000" i="1" dirty="0">
                <a:latin typeface="Bodoni MT" panose="02070603080606020203" pitchFamily="18" charset="0"/>
              </a:rPr>
              <a:t>An output of a human observation process.</a:t>
            </a:r>
            <a:endParaRPr lang="es-ES" sz="1600" b="1" i="1" dirty="0" smtClean="0">
              <a:latin typeface="Bodoni MT" panose="02070603080606020203" pitchFamily="18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935423" y="1393456"/>
            <a:ext cx="4297680" cy="1289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i="1" dirty="0" smtClean="0">
                <a:latin typeface="Bodoni MT" panose="02070603080606020203" pitchFamily="18" charset="0"/>
              </a:rPr>
              <a:t>‘</a:t>
            </a:r>
            <a:r>
              <a:rPr lang="es-ES" sz="3200" b="1" i="1" dirty="0" err="1" smtClean="0">
                <a:latin typeface="Bodoni MT" panose="02070603080606020203" pitchFamily="18" charset="0"/>
              </a:rPr>
              <a:t>Preserved</a:t>
            </a:r>
            <a:r>
              <a:rPr lang="es-ES" sz="3200" b="1" i="1" dirty="0" smtClean="0">
                <a:latin typeface="Bodoni MT" panose="02070603080606020203" pitchFamily="18" charset="0"/>
              </a:rPr>
              <a:t> </a:t>
            </a:r>
            <a:r>
              <a:rPr lang="es-ES" sz="3200" b="1" i="1" dirty="0" err="1" smtClean="0">
                <a:latin typeface="Bodoni MT" panose="02070603080606020203" pitchFamily="18" charset="0"/>
              </a:rPr>
              <a:t>specimens</a:t>
            </a:r>
            <a:r>
              <a:rPr lang="es-ES" sz="3200" b="1" i="1" dirty="0" smtClean="0">
                <a:latin typeface="Bodoni MT" panose="02070603080606020203" pitchFamily="18" charset="0"/>
              </a:rPr>
              <a:t>’</a:t>
            </a:r>
          </a:p>
          <a:p>
            <a:pPr algn="ctr"/>
            <a:r>
              <a:rPr lang="en-GB" sz="2000" i="1" dirty="0">
                <a:latin typeface="Bodoni MT" panose="02070603080606020203" pitchFamily="18" charset="0"/>
              </a:rPr>
              <a:t>A specimen that has been preserved</a:t>
            </a:r>
            <a:r>
              <a:rPr lang="en-GB" sz="1800" i="1" dirty="0">
                <a:latin typeface="Bodoni MT" panose="02070603080606020203" pitchFamily="18" charset="0"/>
              </a:rPr>
              <a:t>.</a:t>
            </a:r>
            <a:endParaRPr lang="es-ES" sz="1200" b="1" i="1" dirty="0" smtClean="0">
              <a:latin typeface="Bodoni MT" panose="02070603080606020203" pitchFamily="18" charset="0"/>
            </a:endParaRPr>
          </a:p>
        </p:txBody>
      </p:sp>
      <p:pic>
        <p:nvPicPr>
          <p:cNvPr id="11" name="Picture 2" descr="Eyeball Icon Png #274242 - Free Icons Libr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846" b="80385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86" y="1571249"/>
            <a:ext cx="753318" cy="75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rchivo:BSicon MUSEUM.svg - Wikipedia, la enciclopedia lib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023" y="1651999"/>
            <a:ext cx="672568" cy="67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8414" y="2585210"/>
            <a:ext cx="5242177" cy="3671604"/>
          </a:xfrm>
          <a:prstGeom prst="rect">
            <a:avLst/>
          </a:prstGeom>
        </p:spPr>
      </p:pic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23400"/>
              </p:ext>
            </p:extLst>
          </p:nvPr>
        </p:nvGraphicFramePr>
        <p:xfrm>
          <a:off x="780673" y="2861036"/>
          <a:ext cx="5315327" cy="3395778"/>
        </p:xfrm>
        <a:graphic>
          <a:graphicData uri="http://schemas.openxmlformats.org/drawingml/2006/table">
            <a:tbl>
              <a:tblPr/>
              <a:tblGrid>
                <a:gridCol w="5315327">
                  <a:extLst>
                    <a:ext uri="{9D8B030D-6E8A-4147-A177-3AD203B41FA5}">
                      <a16:colId xmlns:a16="http://schemas.microsoft.com/office/drawing/2014/main" val="2092773421"/>
                    </a:ext>
                  </a:extLst>
                </a:gridCol>
              </a:tblGrid>
              <a:tr h="3395778"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GB" b="1" dirty="0" err="1" smtClean="0">
                          <a:effectLst/>
                        </a:rPr>
                        <a:t>LivingSpecimen</a:t>
                      </a:r>
                      <a:r>
                        <a:rPr lang="en-GB" dirty="0" smtClean="0">
                          <a:effectLst/>
                        </a:rPr>
                        <a:t> (</a:t>
                      </a:r>
                      <a:r>
                        <a:rPr lang="en-GB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specimen that is alive)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endParaRPr lang="en-GB" sz="18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FossilSpecimen</a:t>
                      </a:r>
                      <a:r>
                        <a:rPr lang="en-GB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(A preserved specimen that is a fossil)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8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MaterialCitation</a:t>
                      </a:r>
                      <a:r>
                        <a:rPr lang="en-GB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(A reference to or citation of one, a part of, or multiple specimens in scholarly publications)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8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MachineObservation</a:t>
                      </a:r>
                      <a:r>
                        <a:rPr lang="en-GB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(An output of a machine observation process)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812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302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1: </a:t>
            </a:r>
            <a:r>
              <a:rPr lang="es-ES" b="1" dirty="0" err="1" smtClean="0">
                <a:latin typeface="Bodoni MT" panose="02070603080606020203" pitchFamily="18" charset="0"/>
              </a:rPr>
              <a:t>DwC</a:t>
            </a:r>
            <a:r>
              <a:rPr lang="es-ES" b="1" dirty="0" smtClean="0">
                <a:latin typeface="Bodoni MT" panose="02070603080606020203" pitchFamily="18" charset="0"/>
              </a:rPr>
              <a:t>::</a:t>
            </a:r>
            <a:r>
              <a:rPr lang="es-ES" b="1" dirty="0" err="1" smtClean="0">
                <a:latin typeface="Bodoni MT" panose="02070603080606020203" pitchFamily="18" charset="0"/>
              </a:rPr>
              <a:t>basisOfRecord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2" descr="Best Eye Symbol Royalty-Free Images, Stock Photos &amp; Pictur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0" t="28324" r="12174" b="31536"/>
            <a:stretch/>
          </p:blipFill>
          <p:spPr bwMode="auto">
            <a:xfrm>
              <a:off x="175543" y="263277"/>
              <a:ext cx="631155" cy="365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t="6267"/>
          <a:stretch/>
        </p:blipFill>
        <p:spPr>
          <a:xfrm>
            <a:off x="5904078" y="2654396"/>
            <a:ext cx="6203642" cy="294630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928360" y="5853796"/>
            <a:ext cx="6263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Speed et al (2018)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PLoS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 ONE 13(4). </a:t>
            </a:r>
          </a:p>
          <a:p>
            <a:pPr algn="r"/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https://doi.org/10.1371/journal.pone.0196417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4961" t="5853"/>
          <a:stretch/>
        </p:blipFill>
        <p:spPr>
          <a:xfrm>
            <a:off x="1016062" y="1246505"/>
            <a:ext cx="4886188" cy="319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1: </a:t>
            </a:r>
            <a:r>
              <a:rPr lang="es-ES" b="1" dirty="0" err="1" smtClean="0">
                <a:latin typeface="Bodoni MT" panose="02070603080606020203" pitchFamily="18" charset="0"/>
              </a:rPr>
              <a:t>DwC</a:t>
            </a:r>
            <a:r>
              <a:rPr lang="es-ES" b="1" dirty="0" smtClean="0">
                <a:latin typeface="Bodoni MT" panose="02070603080606020203" pitchFamily="18" charset="0"/>
              </a:rPr>
              <a:t>::</a:t>
            </a:r>
            <a:r>
              <a:rPr lang="es-ES" b="1" dirty="0" err="1" smtClean="0">
                <a:latin typeface="Bodoni MT" panose="02070603080606020203" pitchFamily="18" charset="0"/>
              </a:rPr>
              <a:t>basisOfRecord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2" descr="Best Eye Symbol Royalty-Free Images, Stock Photos &amp; Pictur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0" t="28324" r="12174" b="31536"/>
            <a:stretch/>
          </p:blipFill>
          <p:spPr bwMode="auto">
            <a:xfrm>
              <a:off x="175543" y="263277"/>
              <a:ext cx="631155" cy="365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ángulo 8"/>
          <p:cNvSpPr/>
          <p:nvPr/>
        </p:nvSpPr>
        <p:spPr>
          <a:xfrm>
            <a:off x="8019658" y="5837261"/>
            <a:ext cx="4172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 err="1" smtClean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Galván</a:t>
            </a:r>
            <a:r>
              <a:rPr lang="en-GB" dirty="0" smtClean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 et al. 2021 https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://doi.org/10.13157/arla.69.1.2022.ra6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b="24145"/>
          <a:stretch/>
        </p:blipFill>
        <p:spPr>
          <a:xfrm>
            <a:off x="884903" y="1177200"/>
            <a:ext cx="5079036" cy="498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9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1: </a:t>
            </a:r>
            <a:r>
              <a:rPr lang="es-ES" b="1" dirty="0" err="1" smtClean="0">
                <a:latin typeface="Bodoni MT" panose="02070603080606020203" pitchFamily="18" charset="0"/>
              </a:rPr>
              <a:t>DwC</a:t>
            </a:r>
            <a:r>
              <a:rPr lang="es-ES" b="1" dirty="0" smtClean="0">
                <a:latin typeface="Bodoni MT" panose="02070603080606020203" pitchFamily="18" charset="0"/>
              </a:rPr>
              <a:t>::</a:t>
            </a:r>
            <a:r>
              <a:rPr lang="es-ES" b="1" dirty="0" err="1" smtClean="0">
                <a:latin typeface="Bodoni MT" panose="02070603080606020203" pitchFamily="18" charset="0"/>
              </a:rPr>
              <a:t>basisOfRecord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2" descr="Best Eye Symbol Royalty-Free Images, Stock Photos &amp; Pictur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0" t="28324" r="12174" b="31536"/>
            <a:stretch/>
          </p:blipFill>
          <p:spPr bwMode="auto">
            <a:xfrm>
              <a:off x="175543" y="263277"/>
              <a:ext cx="631155" cy="365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ángulo 8"/>
          <p:cNvSpPr/>
          <p:nvPr/>
        </p:nvSpPr>
        <p:spPr>
          <a:xfrm>
            <a:off x="8019658" y="5837261"/>
            <a:ext cx="4172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 err="1" smtClean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Galván</a:t>
            </a:r>
            <a:r>
              <a:rPr lang="en-GB" dirty="0" smtClean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 et al. 2021 https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://doi.org/10.13157/arla.69.1.2022.ra6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b="24145"/>
          <a:stretch/>
        </p:blipFill>
        <p:spPr>
          <a:xfrm>
            <a:off x="884903" y="1177200"/>
            <a:ext cx="5079036" cy="4989473"/>
          </a:xfrm>
          <a:prstGeom prst="rect">
            <a:avLst/>
          </a:prstGeom>
        </p:spPr>
      </p:pic>
      <p:sp>
        <p:nvSpPr>
          <p:cNvPr id="11" name="Flecha derecha 10"/>
          <p:cNvSpPr/>
          <p:nvPr/>
        </p:nvSpPr>
        <p:spPr>
          <a:xfrm>
            <a:off x="6205233" y="1748739"/>
            <a:ext cx="675531" cy="36190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echa derecha 11"/>
          <p:cNvSpPr/>
          <p:nvPr/>
        </p:nvSpPr>
        <p:spPr>
          <a:xfrm>
            <a:off x="6205232" y="3399184"/>
            <a:ext cx="675531" cy="36190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echa derecha 12"/>
          <p:cNvSpPr/>
          <p:nvPr/>
        </p:nvSpPr>
        <p:spPr>
          <a:xfrm>
            <a:off x="6205233" y="5019276"/>
            <a:ext cx="675531" cy="36190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ángulo 13"/>
          <p:cNvSpPr/>
          <p:nvPr/>
        </p:nvSpPr>
        <p:spPr>
          <a:xfrm>
            <a:off x="7725000" y="1532682"/>
            <a:ext cx="27953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/>
              <a:t>Inventario Español de Especies Terrestres </a:t>
            </a:r>
            <a:r>
              <a:rPr lang="es-ES" b="1" dirty="0">
                <a:solidFill>
                  <a:srgbClr val="FF0000"/>
                </a:solidFill>
              </a:rPr>
              <a:t>[celdas UTM</a:t>
            </a:r>
            <a:r>
              <a:rPr lang="es-ES" b="1" dirty="0" smtClean="0">
                <a:solidFill>
                  <a:srgbClr val="FF0000"/>
                </a:solidFill>
              </a:rPr>
              <a:t>]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860513" y="4874716"/>
            <a:ext cx="2524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/>
              <a:t>Proyecto de Ciencia Ciudadana</a:t>
            </a:r>
            <a:endParaRPr lang="en-GB" dirty="0"/>
          </a:p>
        </p:txBody>
      </p:sp>
      <p:sp>
        <p:nvSpPr>
          <p:cNvPr id="16" name="Rectángulo 15"/>
          <p:cNvSpPr/>
          <p:nvPr/>
        </p:nvSpPr>
        <p:spPr>
          <a:xfrm>
            <a:off x="7310942" y="3114836"/>
            <a:ext cx="36234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/>
              <a:t>Registros de la Sociedad Española de Ornitología</a:t>
            </a:r>
          </a:p>
          <a:p>
            <a:pPr algn="ctr"/>
            <a:r>
              <a:rPr lang="es-ES" b="1" dirty="0" smtClean="0"/>
              <a:t>(investigadores + </a:t>
            </a:r>
            <a:r>
              <a:rPr lang="es-ES" b="1" dirty="0" err="1" smtClean="0"/>
              <a:t>anilladores</a:t>
            </a:r>
            <a:r>
              <a:rPr lang="es-ES" b="1" dirty="0" smtClean="0"/>
              <a:t> amateurs)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831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1: </a:t>
            </a:r>
            <a:r>
              <a:rPr lang="es-ES" b="1" dirty="0" err="1" smtClean="0">
                <a:latin typeface="Bodoni MT" panose="02070603080606020203" pitchFamily="18" charset="0"/>
              </a:rPr>
              <a:t>DwC</a:t>
            </a:r>
            <a:r>
              <a:rPr lang="es-ES" b="1" dirty="0" smtClean="0">
                <a:latin typeface="Bodoni MT" panose="02070603080606020203" pitchFamily="18" charset="0"/>
              </a:rPr>
              <a:t>::</a:t>
            </a:r>
            <a:r>
              <a:rPr lang="es-ES" b="1" dirty="0" err="1" smtClean="0">
                <a:latin typeface="Bodoni MT" panose="02070603080606020203" pitchFamily="18" charset="0"/>
              </a:rPr>
              <a:t>basisOfRecord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2" descr="Best Eye Symbol Royalty-Free Images, Stock Photos &amp; Pictur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0" t="28324" r="12174" b="31536"/>
            <a:stretch/>
          </p:blipFill>
          <p:spPr bwMode="auto">
            <a:xfrm>
              <a:off x="175543" y="263277"/>
              <a:ext cx="631155" cy="365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ángulo 8"/>
          <p:cNvSpPr/>
          <p:nvPr/>
        </p:nvSpPr>
        <p:spPr>
          <a:xfrm>
            <a:off x="8019658" y="5837261"/>
            <a:ext cx="4172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 err="1" smtClean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Galván</a:t>
            </a:r>
            <a:r>
              <a:rPr lang="en-GB" dirty="0" smtClean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 et al. 2021 https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://doi.org/10.13157/arla.69.1.2022.ra6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b="24145"/>
          <a:stretch/>
        </p:blipFill>
        <p:spPr>
          <a:xfrm>
            <a:off x="884903" y="1177200"/>
            <a:ext cx="5079036" cy="4989473"/>
          </a:xfrm>
          <a:prstGeom prst="rect">
            <a:avLst/>
          </a:prstGeom>
        </p:spPr>
      </p:pic>
      <p:sp>
        <p:nvSpPr>
          <p:cNvPr id="11" name="Flecha derecha 10"/>
          <p:cNvSpPr/>
          <p:nvPr/>
        </p:nvSpPr>
        <p:spPr>
          <a:xfrm>
            <a:off x="6205233" y="1748739"/>
            <a:ext cx="675531" cy="36190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echa derecha 11"/>
          <p:cNvSpPr/>
          <p:nvPr/>
        </p:nvSpPr>
        <p:spPr>
          <a:xfrm>
            <a:off x="6205232" y="3399184"/>
            <a:ext cx="675531" cy="36190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echa derecha 12"/>
          <p:cNvSpPr/>
          <p:nvPr/>
        </p:nvSpPr>
        <p:spPr>
          <a:xfrm>
            <a:off x="6205233" y="5019276"/>
            <a:ext cx="675531" cy="36190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ángulo 13"/>
          <p:cNvSpPr/>
          <p:nvPr/>
        </p:nvSpPr>
        <p:spPr>
          <a:xfrm>
            <a:off x="7725000" y="1532682"/>
            <a:ext cx="27953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/>
              <a:t>Inventario Español de Especies Terrestres </a:t>
            </a:r>
            <a:r>
              <a:rPr lang="es-ES" b="1" dirty="0">
                <a:solidFill>
                  <a:srgbClr val="FF0000"/>
                </a:solidFill>
              </a:rPr>
              <a:t>[celdas UTM</a:t>
            </a:r>
            <a:r>
              <a:rPr lang="es-ES" b="1" dirty="0" smtClean="0">
                <a:solidFill>
                  <a:srgbClr val="FF0000"/>
                </a:solidFill>
              </a:rPr>
              <a:t>]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860513" y="4874716"/>
            <a:ext cx="2524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/>
              <a:t>Proyecto de Ciencia Ciudadana</a:t>
            </a:r>
            <a:endParaRPr lang="en-GB" dirty="0"/>
          </a:p>
        </p:txBody>
      </p:sp>
      <p:sp>
        <p:nvSpPr>
          <p:cNvPr id="16" name="Rectángulo 15"/>
          <p:cNvSpPr/>
          <p:nvPr/>
        </p:nvSpPr>
        <p:spPr>
          <a:xfrm>
            <a:off x="7310942" y="3114836"/>
            <a:ext cx="36234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/>
              <a:t>Registros de la Sociedad Española de Ornitología</a:t>
            </a:r>
          </a:p>
          <a:p>
            <a:pPr algn="ctr"/>
            <a:r>
              <a:rPr lang="es-ES" b="1" dirty="0" smtClean="0"/>
              <a:t>(investigadores + </a:t>
            </a:r>
            <a:r>
              <a:rPr lang="es-ES" b="1" dirty="0" err="1" smtClean="0"/>
              <a:t>anilladores</a:t>
            </a:r>
            <a:r>
              <a:rPr lang="es-ES" b="1" dirty="0" smtClean="0"/>
              <a:t> amateurs)</a:t>
            </a:r>
            <a:endParaRPr lang="en-GB" dirty="0"/>
          </a:p>
        </p:txBody>
      </p:sp>
      <p:sp>
        <p:nvSpPr>
          <p:cNvPr id="18" name="Elipse 17"/>
          <p:cNvSpPr/>
          <p:nvPr/>
        </p:nvSpPr>
        <p:spPr>
          <a:xfrm>
            <a:off x="2410521" y="1341083"/>
            <a:ext cx="509286" cy="1306528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47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1: </a:t>
            </a:r>
            <a:r>
              <a:rPr lang="es-ES" b="1" dirty="0" err="1" smtClean="0">
                <a:latin typeface="Bodoni MT" panose="02070603080606020203" pitchFamily="18" charset="0"/>
              </a:rPr>
              <a:t>DwC</a:t>
            </a:r>
            <a:r>
              <a:rPr lang="es-ES" b="1" dirty="0" smtClean="0">
                <a:latin typeface="Bodoni MT" panose="02070603080606020203" pitchFamily="18" charset="0"/>
              </a:rPr>
              <a:t>::</a:t>
            </a:r>
            <a:r>
              <a:rPr lang="es-ES" b="1" dirty="0" err="1" smtClean="0">
                <a:latin typeface="Bodoni MT" panose="02070603080606020203" pitchFamily="18" charset="0"/>
              </a:rPr>
              <a:t>basisOfRecord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2" descr="Best Eye Symbol Royalty-Free Images, Stock Photos &amp; Pictur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0" t="28324" r="12174" b="31536"/>
            <a:stretch/>
          </p:blipFill>
          <p:spPr bwMode="auto">
            <a:xfrm>
              <a:off x="175543" y="263277"/>
              <a:ext cx="631155" cy="365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r="51034" b="73250"/>
          <a:stretch/>
        </p:blipFill>
        <p:spPr>
          <a:xfrm>
            <a:off x="428291" y="1464655"/>
            <a:ext cx="5587557" cy="3952972"/>
          </a:xfrm>
          <a:prstGeom prst="rect">
            <a:avLst/>
          </a:prstGeom>
        </p:spPr>
      </p:pic>
      <p:pic>
        <p:nvPicPr>
          <p:cNvPr id="11" name="Picture 2" descr="Sobre eso quería yo preguntarle. ¿Cómo se orientaba usted antes? ¿Cómo  podía determinar con exactitud dónde se encontraba en el mapa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48" y="1706775"/>
            <a:ext cx="5997191" cy="447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/>
          <p:cNvSpPr/>
          <p:nvPr/>
        </p:nvSpPr>
        <p:spPr>
          <a:xfrm>
            <a:off x="2712783" y="2635340"/>
            <a:ext cx="738340" cy="1946492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ipse 12"/>
          <p:cNvSpPr/>
          <p:nvPr/>
        </p:nvSpPr>
        <p:spPr>
          <a:xfrm>
            <a:off x="3995145" y="2227301"/>
            <a:ext cx="738340" cy="1946492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rapecio 3"/>
          <p:cNvSpPr/>
          <p:nvPr/>
        </p:nvSpPr>
        <p:spPr>
          <a:xfrm rot="161419">
            <a:off x="7429636" y="2007608"/>
            <a:ext cx="681154" cy="4026946"/>
          </a:xfrm>
          <a:prstGeom prst="trapezoid">
            <a:avLst>
              <a:gd name="adj" fmla="val 26630"/>
            </a:avLst>
          </a:prstGeom>
          <a:solidFill>
            <a:srgbClr val="FFC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rapecio 13"/>
          <p:cNvSpPr/>
          <p:nvPr/>
        </p:nvSpPr>
        <p:spPr>
          <a:xfrm>
            <a:off x="9676834" y="2007609"/>
            <a:ext cx="681154" cy="4040712"/>
          </a:xfrm>
          <a:prstGeom prst="trapezoid">
            <a:avLst>
              <a:gd name="adj" fmla="val 26630"/>
            </a:avLst>
          </a:prstGeom>
          <a:solidFill>
            <a:srgbClr val="FFC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75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4: tiempo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5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7339" y="107509"/>
            <a:ext cx="764584" cy="67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43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188720" y="6657"/>
            <a:ext cx="10029886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4000">
                <a:schemeClr val="accent6">
                  <a:lumMod val="60000"/>
                  <a:lumOff val="40000"/>
                </a:schemeClr>
              </a:gs>
              <a:gs pos="77000">
                <a:srgbClr val="D8BFEB"/>
              </a:gs>
              <a:gs pos="100000">
                <a:srgbClr val="B889D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164048" y="2338159"/>
            <a:ext cx="5471434" cy="219499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7200" b="1" i="1" dirty="0" smtClean="0">
                <a:latin typeface="Bodoni MT" panose="02070603080606020203" pitchFamily="18" charset="0"/>
              </a:rPr>
              <a:t>Otras validaciones</a:t>
            </a:r>
            <a:endParaRPr lang="en-GB" sz="7200" b="1" i="1" dirty="0">
              <a:latin typeface="Bodoni MT" panose="02070603080606020203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958445" y="1307240"/>
            <a:ext cx="5882640" cy="4040526"/>
          </a:xfrm>
          <a:prstGeom prst="rect">
            <a:avLst/>
          </a:prstGeom>
          <a:noFill/>
          <a:ln w="38100">
            <a:solidFill>
              <a:schemeClr val="accent6">
                <a:lumMod val="50000"/>
                <a:alpha val="6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Ludwigia grandiflora subsp. grandiflora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091612" y="684857"/>
            <a:ext cx="1230177" cy="124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1747" y="1571243"/>
            <a:ext cx="2744805" cy="3887524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33379B7B-0197-32C2-FB97-AE40AD3E3777}"/>
              </a:ext>
            </a:extLst>
          </p:cNvPr>
          <p:cNvSpPr/>
          <p:nvPr/>
        </p:nvSpPr>
        <p:spPr>
          <a:xfrm>
            <a:off x="0" y="6496085"/>
            <a:ext cx="12192000" cy="369332"/>
          </a:xfrm>
          <a:prstGeom prst="rect">
            <a:avLst/>
          </a:prstGeom>
          <a:solidFill>
            <a:srgbClr val="F2FFE6"/>
          </a:solidFill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s-ES" b="1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rPr>
              <a:t>III Taller GBIF.ES: Mejora de la calidad de datos de biodiversidad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42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4: tiempo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Imagen 8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06" r="34993"/>
          <a:stretch/>
        </p:blipFill>
        <p:spPr>
          <a:xfrm>
            <a:off x="1085850" y="939799"/>
            <a:ext cx="2720857" cy="5456535"/>
          </a:xfrm>
          <a:prstGeom prst="rect">
            <a:avLst/>
          </a:prstGeom>
        </p:spPr>
      </p:pic>
      <p:pic>
        <p:nvPicPr>
          <p:cNvPr id="10" name="Imagen 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158484" y="1673681"/>
            <a:ext cx="7817616" cy="364762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686" y="175763"/>
            <a:ext cx="1387489" cy="1103794"/>
          </a:xfrm>
          <a:prstGeom prst="rect">
            <a:avLst/>
          </a:prstGeom>
        </p:spPr>
      </p:pic>
      <p:pic>
        <p:nvPicPr>
          <p:cNvPr id="12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7339" y="107509"/>
            <a:ext cx="764584" cy="67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72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4: tiempo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686" y="175763"/>
            <a:ext cx="1387489" cy="1103794"/>
          </a:xfrm>
          <a:prstGeom prst="rect">
            <a:avLst/>
          </a:prstGeom>
        </p:spPr>
      </p:pic>
      <p:pic>
        <p:nvPicPr>
          <p:cNvPr id="12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7339" y="107509"/>
            <a:ext cx="764584" cy="67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1775221" y="1470114"/>
            <a:ext cx="88874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latin typeface="Bodoni MT" panose="02070603080606020203" pitchFamily="18" charset="0"/>
              </a:rPr>
              <a:t>¿Tenemos año de colecta</a:t>
            </a:r>
            <a:r>
              <a:rPr lang="es-ES" sz="2800" dirty="0" smtClean="0">
                <a:latin typeface="Bodoni MT" panose="02070603080606020203" pitchFamily="18" charset="0"/>
              </a:rPr>
              <a:t>?</a:t>
            </a:r>
          </a:p>
          <a:p>
            <a:pPr algn="ctr"/>
            <a:endParaRPr lang="es-ES" sz="2800" dirty="0">
              <a:latin typeface="Bodoni MT" panose="02070603080606020203" pitchFamily="18" charset="0"/>
            </a:endParaRPr>
          </a:p>
          <a:p>
            <a:pPr algn="ctr"/>
            <a:r>
              <a:rPr lang="es-ES" sz="2800" dirty="0" smtClean="0">
                <a:latin typeface="Bodoni MT" panose="02070603080606020203" pitchFamily="18" charset="0"/>
              </a:rPr>
              <a:t>¿</a:t>
            </a:r>
            <a:r>
              <a:rPr lang="es-ES" sz="2800" dirty="0">
                <a:latin typeface="Bodoni MT" panose="02070603080606020203" pitchFamily="18" charset="0"/>
              </a:rPr>
              <a:t>Hay información del día y mes de recogida del dato?</a:t>
            </a:r>
          </a:p>
        </p:txBody>
      </p:sp>
      <p:pic>
        <p:nvPicPr>
          <p:cNvPr id="14" name="Picture 2" descr="https://imgs.xkcd.com/comics/iso_86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11" y="3006144"/>
            <a:ext cx="2622334" cy="305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/>
          <a:srcRect t="10675" b="7750"/>
          <a:stretch/>
        </p:blipFill>
        <p:spPr>
          <a:xfrm>
            <a:off x="878905" y="3474867"/>
            <a:ext cx="5011941" cy="193463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4110" y="3991432"/>
            <a:ext cx="3457890" cy="108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7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4: tiempo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5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7339" y="107509"/>
            <a:ext cx="764584" cy="67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728974" y="2297798"/>
            <a:ext cx="11607782" cy="2874175"/>
            <a:chOff x="410426" y="3721302"/>
            <a:chExt cx="11607782" cy="2874175"/>
          </a:xfrm>
        </p:grpSpPr>
        <p:pic>
          <p:nvPicPr>
            <p:cNvPr id="9" name="Picture 2" descr="Bufo bufo « Carles Puch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839" y="4460841"/>
              <a:ext cx="3118643" cy="2134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Bufo bufo « Carles Puch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42" b="89864" l="56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1926" y="4460841"/>
              <a:ext cx="3118643" cy="2134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Bufo bufo « Carles Puch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42" b="89864" l="6267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9565" y="4460841"/>
              <a:ext cx="3118643" cy="2134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upo 11"/>
            <p:cNvGrpSpPr/>
            <p:nvPr/>
          </p:nvGrpSpPr>
          <p:grpSpPr>
            <a:xfrm>
              <a:off x="410426" y="3721618"/>
              <a:ext cx="1282222" cy="1302948"/>
              <a:chOff x="197089" y="3954578"/>
              <a:chExt cx="1282222" cy="1302948"/>
            </a:xfrm>
          </p:grpSpPr>
          <p:grpSp>
            <p:nvGrpSpPr>
              <p:cNvPr id="23" name="Grupo 22"/>
              <p:cNvGrpSpPr/>
              <p:nvPr/>
            </p:nvGrpSpPr>
            <p:grpSpPr>
              <a:xfrm>
                <a:off x="197089" y="3954578"/>
                <a:ext cx="1282222" cy="1302948"/>
                <a:chOff x="409418" y="3985332"/>
                <a:chExt cx="1067318" cy="1067318"/>
              </a:xfrm>
            </p:grpSpPr>
            <p:pic>
              <p:nvPicPr>
                <p:cNvPr id="25" name="Picture 18" descr="Free icon &amp;quot;Calendar icon&amp;quot;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9418" y="3985332"/>
                  <a:ext cx="1067318" cy="1067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Rectángulo 25"/>
                <p:cNvSpPr/>
                <p:nvPr/>
              </p:nvSpPr>
              <p:spPr>
                <a:xfrm>
                  <a:off x="531915" y="4328160"/>
                  <a:ext cx="824445" cy="533400"/>
                </a:xfrm>
                <a:prstGeom prst="rect">
                  <a:avLst/>
                </a:prstGeom>
                <a:solidFill>
                  <a:srgbClr val="EEEEEE"/>
                </a:solidFill>
                <a:ln>
                  <a:noFill/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4" name="CuadroTexto 23"/>
              <p:cNvSpPr txBox="1"/>
              <p:nvPr/>
            </p:nvSpPr>
            <p:spPr>
              <a:xfrm>
                <a:off x="288974" y="4464532"/>
                <a:ext cx="109144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smtClean="0"/>
                  <a:t>16/03/99</a:t>
                </a:r>
                <a:endParaRPr lang="en-GB" b="1" dirty="0"/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4472256" y="3721302"/>
              <a:ext cx="1282222" cy="1302948"/>
              <a:chOff x="409418" y="3985332"/>
              <a:chExt cx="1067318" cy="1067318"/>
            </a:xfrm>
          </p:grpSpPr>
          <p:pic>
            <p:nvPicPr>
              <p:cNvPr id="21" name="Picture 18" descr="Free icon &amp;quot;Calendar icon&amp;quot;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9418" y="3985332"/>
                <a:ext cx="1067318" cy="10673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ctángulo 21"/>
              <p:cNvSpPr/>
              <p:nvPr/>
            </p:nvSpPr>
            <p:spPr>
              <a:xfrm>
                <a:off x="531915" y="4328160"/>
                <a:ext cx="824445" cy="533400"/>
              </a:xfrm>
              <a:prstGeom prst="rect">
                <a:avLst/>
              </a:prstGeom>
              <a:solidFill>
                <a:srgbClr val="EEEEEE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" name="Grupo 13"/>
            <p:cNvGrpSpPr/>
            <p:nvPr/>
          </p:nvGrpSpPr>
          <p:grpSpPr>
            <a:xfrm>
              <a:off x="8423077" y="3721302"/>
              <a:ext cx="1282222" cy="1302948"/>
              <a:chOff x="197089" y="3954578"/>
              <a:chExt cx="1282222" cy="1302948"/>
            </a:xfrm>
          </p:grpSpPr>
          <p:grpSp>
            <p:nvGrpSpPr>
              <p:cNvPr id="16" name="Grupo 15"/>
              <p:cNvGrpSpPr/>
              <p:nvPr/>
            </p:nvGrpSpPr>
            <p:grpSpPr>
              <a:xfrm>
                <a:off x="197089" y="3954578"/>
                <a:ext cx="1282222" cy="1302948"/>
                <a:chOff x="409418" y="3985332"/>
                <a:chExt cx="1067318" cy="1067318"/>
              </a:xfrm>
            </p:grpSpPr>
            <p:pic>
              <p:nvPicPr>
                <p:cNvPr id="19" name="Picture 18" descr="Free icon &amp;quot;Calendar icon&amp;quot;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9418" y="3985332"/>
                  <a:ext cx="1067318" cy="1067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Rectángulo 19"/>
                <p:cNvSpPr/>
                <p:nvPr/>
              </p:nvSpPr>
              <p:spPr>
                <a:xfrm>
                  <a:off x="531915" y="4328160"/>
                  <a:ext cx="824445" cy="533400"/>
                </a:xfrm>
                <a:prstGeom prst="rect">
                  <a:avLst/>
                </a:prstGeom>
                <a:solidFill>
                  <a:srgbClr val="EEEEEE"/>
                </a:solidFill>
                <a:ln>
                  <a:noFill/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8" name="CuadroTexto 17"/>
              <p:cNvSpPr txBox="1"/>
              <p:nvPr/>
            </p:nvSpPr>
            <p:spPr>
              <a:xfrm>
                <a:off x="442699" y="4464848"/>
                <a:ext cx="7910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smtClean="0"/>
                  <a:t>1999</a:t>
                </a:r>
                <a:endParaRPr lang="en-GB" b="1" dirty="0"/>
              </a:p>
            </p:txBody>
          </p:sp>
        </p:grpSp>
      </p:grpSp>
      <p:sp>
        <p:nvSpPr>
          <p:cNvPr id="27" name="CuadroTexto 26"/>
          <p:cNvSpPr txBox="1"/>
          <p:nvPr/>
        </p:nvSpPr>
        <p:spPr>
          <a:xfrm>
            <a:off x="4852700" y="2808068"/>
            <a:ext cx="112493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Marzo 99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2737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4: tiempo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5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7339" y="107509"/>
            <a:ext cx="764584" cy="67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Tab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719985"/>
              </p:ext>
            </p:extLst>
          </p:nvPr>
        </p:nvGraphicFramePr>
        <p:xfrm>
          <a:off x="1397189" y="2649504"/>
          <a:ext cx="4186501" cy="2748974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373505">
                  <a:extLst>
                    <a:ext uri="{9D8B030D-6E8A-4147-A177-3AD203B41FA5}">
                      <a16:colId xmlns:a16="http://schemas.microsoft.com/office/drawing/2014/main" val="3367267974"/>
                    </a:ext>
                  </a:extLst>
                </a:gridCol>
                <a:gridCol w="1340168">
                  <a:extLst>
                    <a:ext uri="{9D8B030D-6E8A-4147-A177-3AD203B41FA5}">
                      <a16:colId xmlns:a16="http://schemas.microsoft.com/office/drawing/2014/main" val="77417446"/>
                    </a:ext>
                  </a:extLst>
                </a:gridCol>
                <a:gridCol w="698818">
                  <a:extLst>
                    <a:ext uri="{9D8B030D-6E8A-4147-A177-3AD203B41FA5}">
                      <a16:colId xmlns:a16="http://schemas.microsoft.com/office/drawing/2014/main" val="668481418"/>
                    </a:ext>
                  </a:extLst>
                </a:gridCol>
                <a:gridCol w="774010">
                  <a:extLst>
                    <a:ext uri="{9D8B030D-6E8A-4147-A177-3AD203B41FA5}">
                      <a16:colId xmlns:a16="http://schemas.microsoft.com/office/drawing/2014/main" val="4060481071"/>
                    </a:ext>
                  </a:extLst>
                </a:gridCol>
              </a:tblGrid>
              <a:tr h="443382">
                <a:tc>
                  <a:txBody>
                    <a:bodyPr/>
                    <a:lstStyle/>
                    <a:p>
                      <a:r>
                        <a:rPr lang="es-ES" dirty="0" smtClean="0"/>
                        <a:t>Especie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Fecha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Año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Mes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604602"/>
                  </a:ext>
                </a:extLst>
              </a:tr>
              <a:tr h="576398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19/11/2011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2011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884205"/>
                  </a:ext>
                </a:extLst>
              </a:tr>
              <a:tr h="5763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11/2011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2011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907393"/>
                  </a:ext>
                </a:extLst>
              </a:tr>
              <a:tr h="5763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11/2011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2011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466068"/>
                  </a:ext>
                </a:extLst>
              </a:tr>
              <a:tr h="5763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2011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2011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164748"/>
                  </a:ext>
                </a:extLst>
              </a:tr>
            </a:tbl>
          </a:graphicData>
        </a:graphic>
      </p:graphicFrame>
      <p:sp>
        <p:nvSpPr>
          <p:cNvPr id="29" name="Rectángulo 28"/>
          <p:cNvSpPr/>
          <p:nvPr/>
        </p:nvSpPr>
        <p:spPr>
          <a:xfrm>
            <a:off x="631156" y="1930400"/>
            <a:ext cx="11560844" cy="315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 smtClean="0">
                <a:solidFill>
                  <a:schemeClr val="tx1"/>
                </a:solidFill>
              </a:rPr>
              <a:t>             Nivel de información en la fecha de colecta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smtClean="0">
                <a:solidFill>
                  <a:schemeClr val="tx1"/>
                </a:solidFill>
              </a:rPr>
              <a:t>			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30" name="Conector recto 29"/>
          <p:cNvCxnSpPr>
            <a:stCxn id="29" idx="0"/>
          </p:cNvCxnSpPr>
          <p:nvPr/>
        </p:nvCxnSpPr>
        <p:spPr>
          <a:xfrm>
            <a:off x="6411578" y="1930400"/>
            <a:ext cx="0" cy="3696677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 descr="icono de reloj símbolo de elemento simple para el diseño de ..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095" y="5232896"/>
            <a:ext cx="1103190" cy="110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36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4: tiempo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5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7339" y="107509"/>
            <a:ext cx="764584" cy="67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Tabla 27"/>
          <p:cNvGraphicFramePr>
            <a:graphicFrameLocks noGrp="1"/>
          </p:cNvGraphicFramePr>
          <p:nvPr>
            <p:extLst/>
          </p:nvPr>
        </p:nvGraphicFramePr>
        <p:xfrm>
          <a:off x="1397189" y="2649504"/>
          <a:ext cx="4186501" cy="2748974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373505">
                  <a:extLst>
                    <a:ext uri="{9D8B030D-6E8A-4147-A177-3AD203B41FA5}">
                      <a16:colId xmlns:a16="http://schemas.microsoft.com/office/drawing/2014/main" val="3367267974"/>
                    </a:ext>
                  </a:extLst>
                </a:gridCol>
                <a:gridCol w="1340168">
                  <a:extLst>
                    <a:ext uri="{9D8B030D-6E8A-4147-A177-3AD203B41FA5}">
                      <a16:colId xmlns:a16="http://schemas.microsoft.com/office/drawing/2014/main" val="77417446"/>
                    </a:ext>
                  </a:extLst>
                </a:gridCol>
                <a:gridCol w="698818">
                  <a:extLst>
                    <a:ext uri="{9D8B030D-6E8A-4147-A177-3AD203B41FA5}">
                      <a16:colId xmlns:a16="http://schemas.microsoft.com/office/drawing/2014/main" val="668481418"/>
                    </a:ext>
                  </a:extLst>
                </a:gridCol>
                <a:gridCol w="774010">
                  <a:extLst>
                    <a:ext uri="{9D8B030D-6E8A-4147-A177-3AD203B41FA5}">
                      <a16:colId xmlns:a16="http://schemas.microsoft.com/office/drawing/2014/main" val="4060481071"/>
                    </a:ext>
                  </a:extLst>
                </a:gridCol>
              </a:tblGrid>
              <a:tr h="443382">
                <a:tc>
                  <a:txBody>
                    <a:bodyPr/>
                    <a:lstStyle/>
                    <a:p>
                      <a:r>
                        <a:rPr lang="es-ES" dirty="0" smtClean="0"/>
                        <a:t>Especie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Fecha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Año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Mes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604602"/>
                  </a:ext>
                </a:extLst>
              </a:tr>
              <a:tr h="576398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19/11/2011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2011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884205"/>
                  </a:ext>
                </a:extLst>
              </a:tr>
              <a:tr h="5763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11/2011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2011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907393"/>
                  </a:ext>
                </a:extLst>
              </a:tr>
              <a:tr h="5763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11/2011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2011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466068"/>
                  </a:ext>
                </a:extLst>
              </a:tr>
              <a:tr h="5763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2011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2011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164748"/>
                  </a:ext>
                </a:extLst>
              </a:tr>
            </a:tbl>
          </a:graphicData>
        </a:graphic>
      </p:graphicFrame>
      <p:sp>
        <p:nvSpPr>
          <p:cNvPr id="29" name="Rectángulo 28"/>
          <p:cNvSpPr/>
          <p:nvPr/>
        </p:nvSpPr>
        <p:spPr>
          <a:xfrm>
            <a:off x="631156" y="1930400"/>
            <a:ext cx="11560844" cy="315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 smtClean="0">
                <a:solidFill>
                  <a:schemeClr val="tx1"/>
                </a:solidFill>
              </a:rPr>
              <a:t>             Nivel de información en la fecha de colecta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smtClean="0">
                <a:solidFill>
                  <a:schemeClr val="tx1"/>
                </a:solidFill>
              </a:rPr>
              <a:t>			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30" name="Conector recto 29"/>
          <p:cNvCxnSpPr>
            <a:stCxn id="29" idx="0"/>
          </p:cNvCxnSpPr>
          <p:nvPr/>
        </p:nvCxnSpPr>
        <p:spPr>
          <a:xfrm>
            <a:off x="6411578" y="1930400"/>
            <a:ext cx="0" cy="3696677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 descr="icono de reloj símbolo de elemento simple para el diseño de ..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095" y="5232896"/>
            <a:ext cx="1103190" cy="110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631156" y="1930400"/>
            <a:ext cx="11560844" cy="315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 smtClean="0">
                <a:solidFill>
                  <a:schemeClr val="tx1"/>
                </a:solidFill>
              </a:rPr>
              <a:t>             Nivel de información en la fecha de colecta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smtClean="0">
                <a:solidFill>
                  <a:schemeClr val="tx1"/>
                </a:solidFill>
              </a:rPr>
              <a:t>			      Rango temporal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3" name="Picture 2" descr="https://arpha.pensoft.net/showimg/oo_39607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188" y="2436240"/>
            <a:ext cx="5357202" cy="334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7031825" y="5784491"/>
            <a:ext cx="5160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Ronquillo et al. (2020). BDJ</a:t>
            </a:r>
            <a:endParaRPr lang="en-GB" dirty="0">
              <a:solidFill>
                <a:schemeClr val="bg2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72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4: tiempo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5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7339" y="107509"/>
            <a:ext cx="764584" cy="67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31156" y="1930400"/>
            <a:ext cx="11560844" cy="315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 smtClean="0">
                <a:solidFill>
                  <a:schemeClr val="tx1"/>
                </a:solidFill>
              </a:rPr>
              <a:t>             Nivel de información en la fecha de colecta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smtClean="0">
                <a:solidFill>
                  <a:schemeClr val="tx1"/>
                </a:solidFill>
              </a:rPr>
              <a:t>			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30" name="Conector recto 29"/>
          <p:cNvCxnSpPr>
            <a:stCxn id="29" idx="0"/>
          </p:cNvCxnSpPr>
          <p:nvPr/>
        </p:nvCxnSpPr>
        <p:spPr>
          <a:xfrm>
            <a:off x="6411578" y="1930400"/>
            <a:ext cx="0" cy="3696677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631156" y="1930400"/>
            <a:ext cx="11560844" cy="315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 smtClean="0">
                <a:solidFill>
                  <a:schemeClr val="tx1"/>
                </a:solidFill>
              </a:rPr>
              <a:t>             Nivel de información en la fecha de colecta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smtClean="0">
                <a:solidFill>
                  <a:schemeClr val="tx1"/>
                </a:solidFill>
              </a:rPr>
              <a:t>			      Rango temporal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3" name="Picture 2" descr="https://arpha.pensoft.net/showimg/oo_39607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188" y="2436240"/>
            <a:ext cx="5357202" cy="334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7031825" y="5784491"/>
            <a:ext cx="5160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Ronquillo et al. (2020). BDJ</a:t>
            </a:r>
            <a:endParaRPr lang="en-GB" dirty="0">
              <a:solidFill>
                <a:schemeClr val="bg2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/>
          <a:srcRect b="-69"/>
          <a:stretch/>
        </p:blipFill>
        <p:spPr>
          <a:xfrm>
            <a:off x="345515" y="1232663"/>
            <a:ext cx="7627999" cy="3990441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345515" y="5247938"/>
            <a:ext cx="755246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404040"/>
                </a:solidFill>
                <a:latin typeface="Lato-Bold"/>
              </a:rPr>
              <a:t>F I G U R E 5 </a:t>
            </a:r>
            <a:r>
              <a:rPr lang="en-GB" sz="1200" dirty="0">
                <a:solidFill>
                  <a:srgbClr val="000000"/>
                </a:solidFill>
                <a:latin typeface="Lato-Regular"/>
              </a:rPr>
              <a:t>Geographical distribution of the proportions of records (left) and observed species (right) of mosses discarded after filtering </a:t>
            </a:r>
            <a:r>
              <a:rPr lang="en-GB" sz="1200" dirty="0" smtClean="0">
                <a:solidFill>
                  <a:srgbClr val="000000"/>
                </a:solidFill>
                <a:latin typeface="Lato-Regular"/>
              </a:rPr>
              <a:t>by different </a:t>
            </a:r>
            <a:r>
              <a:rPr lang="en-GB" sz="1200" dirty="0">
                <a:solidFill>
                  <a:srgbClr val="000000"/>
                </a:solidFill>
                <a:latin typeface="Lato-Regular"/>
              </a:rPr>
              <a:t>temporal ranges, at 100 km cell width resolution (NSIDC EASE-Grid 2.0 Global projection).</a:t>
            </a:r>
            <a:endParaRPr lang="en-GB" sz="1200" dirty="0"/>
          </a:p>
        </p:txBody>
      </p:sp>
      <p:sp>
        <p:nvSpPr>
          <p:cNvPr id="19" name="Rectángulo 18"/>
          <p:cNvSpPr/>
          <p:nvPr/>
        </p:nvSpPr>
        <p:spPr>
          <a:xfrm>
            <a:off x="-481745" y="5826904"/>
            <a:ext cx="32791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Ronquillo et al. (2023). </a:t>
            </a:r>
            <a:r>
              <a:rPr lang="en-GB" dirty="0" err="1" smtClean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Ecol&amp;Evol</a:t>
            </a:r>
            <a:endParaRPr lang="en-GB" dirty="0">
              <a:solidFill>
                <a:schemeClr val="bg2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49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4: tiempo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5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7339" y="107509"/>
            <a:ext cx="764584" cy="67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arpha.pensoft.net/showimg/oo_39607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121" y="2280305"/>
            <a:ext cx="5357202" cy="334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640483" y="2729703"/>
            <a:ext cx="5829142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 smtClean="0">
                <a:ln>
                  <a:solidFill>
                    <a:schemeClr val="tx1"/>
                  </a:solidFill>
                </a:ln>
              </a:rPr>
              <a:t># </a:t>
            </a:r>
            <a:r>
              <a:rPr lang="en-GB" dirty="0" err="1" smtClean="0">
                <a:ln>
                  <a:solidFill>
                    <a:schemeClr val="tx1"/>
                  </a:solidFill>
                </a:ln>
              </a:rPr>
              <a:t>Código</a:t>
            </a:r>
            <a:r>
              <a:rPr lang="en-GB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GB" dirty="0">
                <a:ln>
                  <a:solidFill>
                    <a:schemeClr val="tx1"/>
                  </a:solidFill>
                </a:ln>
              </a:rPr>
              <a:t>para </a:t>
            </a:r>
            <a:r>
              <a:rPr lang="en-GB" dirty="0" err="1">
                <a:ln>
                  <a:solidFill>
                    <a:schemeClr val="tx1"/>
                  </a:solidFill>
                </a:ln>
              </a:rPr>
              <a:t>crear</a:t>
            </a:r>
            <a:r>
              <a:rPr lang="en-GB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GB" dirty="0" err="1">
                <a:ln>
                  <a:solidFill>
                    <a:schemeClr val="tx1"/>
                  </a:solidFill>
                </a:ln>
              </a:rPr>
              <a:t>una</a:t>
            </a:r>
            <a:r>
              <a:rPr lang="en-GB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GB" dirty="0" err="1">
                <a:ln>
                  <a:solidFill>
                    <a:schemeClr val="tx1"/>
                  </a:solidFill>
                </a:ln>
              </a:rPr>
              <a:t>figura</a:t>
            </a:r>
            <a:r>
              <a:rPr lang="en-GB" dirty="0">
                <a:ln>
                  <a:solidFill>
                    <a:schemeClr val="tx1"/>
                  </a:solidFill>
                </a:ln>
              </a:rPr>
              <a:t> de </a:t>
            </a:r>
            <a:r>
              <a:rPr lang="en-GB" dirty="0" err="1" smtClean="0">
                <a:ln>
                  <a:solidFill>
                    <a:schemeClr val="tx1"/>
                  </a:solidFill>
                </a:ln>
              </a:rPr>
              <a:t>análisis</a:t>
            </a:r>
            <a:r>
              <a:rPr lang="en-GB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GB" dirty="0">
                <a:ln>
                  <a:solidFill>
                    <a:schemeClr val="tx1"/>
                  </a:solidFill>
                </a:ln>
              </a:rPr>
              <a:t>temporal </a:t>
            </a:r>
            <a:r>
              <a:rPr lang="en-GB" dirty="0" err="1">
                <a:ln>
                  <a:solidFill>
                    <a:schemeClr val="tx1"/>
                  </a:solidFill>
                </a:ln>
              </a:rPr>
              <a:t>distinguiendo</a:t>
            </a:r>
            <a:r>
              <a:rPr lang="en-GB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GB" dirty="0" err="1">
                <a:ln>
                  <a:solidFill>
                    <a:schemeClr val="tx1"/>
                  </a:solidFill>
                </a:ln>
              </a:rPr>
              <a:t>por</a:t>
            </a:r>
            <a:r>
              <a:rPr lang="en-GB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GB" dirty="0" err="1" smtClean="0">
                <a:ln>
                  <a:solidFill>
                    <a:schemeClr val="tx1"/>
                  </a:solidFill>
                </a:ln>
              </a:rPr>
              <a:t>tipo</a:t>
            </a:r>
            <a:r>
              <a:rPr lang="en-GB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GB" dirty="0">
                <a:ln>
                  <a:solidFill>
                    <a:schemeClr val="tx1"/>
                  </a:solidFill>
                </a:ln>
              </a:rPr>
              <a:t>de </a:t>
            </a:r>
            <a:r>
              <a:rPr lang="en-GB" dirty="0" err="1">
                <a:ln>
                  <a:solidFill>
                    <a:schemeClr val="tx1"/>
                  </a:solidFill>
                </a:ln>
              </a:rPr>
              <a:t>registro</a:t>
            </a:r>
            <a:r>
              <a:rPr lang="en-GB" dirty="0">
                <a:ln>
                  <a:solidFill>
                    <a:schemeClr val="tx1"/>
                  </a:solidFill>
                </a:ln>
              </a:rPr>
              <a:t> (basis of </a:t>
            </a:r>
            <a:r>
              <a:rPr lang="en-GB" dirty="0" smtClean="0">
                <a:ln>
                  <a:solidFill>
                    <a:schemeClr val="tx1"/>
                  </a:solidFill>
                </a:ln>
              </a:rPr>
              <a:t>record)</a:t>
            </a:r>
          </a:p>
          <a:p>
            <a:endParaRPr lang="en-GB" dirty="0" smtClean="0">
              <a:ln>
                <a:solidFill>
                  <a:schemeClr val="tx1"/>
                </a:solidFill>
              </a:ln>
            </a:endParaRPr>
          </a:p>
          <a:p>
            <a:r>
              <a:rPr lang="en-GB" dirty="0" smtClean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library(ggplot2)</a:t>
            </a:r>
          </a:p>
          <a:p>
            <a:r>
              <a:rPr lang="en-GB" dirty="0" err="1" smtClean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ggplot</a:t>
            </a:r>
            <a:r>
              <a:rPr lang="en-GB" dirty="0" smtClean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</a:t>
            </a:r>
            <a:r>
              <a:rPr lang="en-GB" dirty="0" err="1" smtClean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tempBosData</a:t>
            </a:r>
            <a:r>
              <a:rPr lang="en-GB" dirty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) +     </a:t>
            </a:r>
            <a:endParaRPr lang="en-GB" dirty="0" smtClean="0">
              <a:ln>
                <a:solidFill>
                  <a:schemeClr val="tx1"/>
                </a:solidFill>
              </a:ln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en-GB" dirty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	</a:t>
            </a:r>
            <a:r>
              <a:rPr lang="en-GB" dirty="0" smtClean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GB" dirty="0" err="1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aes</a:t>
            </a:r>
            <a:r>
              <a:rPr lang="en-GB" dirty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(x = year, </a:t>
            </a:r>
            <a:endParaRPr lang="en-GB" dirty="0" smtClean="0">
              <a:ln>
                <a:solidFill>
                  <a:schemeClr val="tx1"/>
                </a:solidFill>
              </a:ln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en-GB" dirty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	 </a:t>
            </a:r>
            <a:r>
              <a:rPr lang="en-GB" dirty="0" smtClean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  </a:t>
            </a:r>
            <a:r>
              <a:rPr lang="en-GB" dirty="0" smtClean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fill = </a:t>
            </a:r>
            <a:r>
              <a:rPr lang="en-GB" dirty="0" err="1" smtClean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basisOfRecord</a:t>
            </a:r>
            <a:r>
              <a:rPr lang="en-GB" dirty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, </a:t>
            </a:r>
            <a:endParaRPr lang="en-GB" dirty="0" smtClean="0">
              <a:ln>
                <a:solidFill>
                  <a:schemeClr val="tx1"/>
                </a:solidFill>
              </a:ln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en-GB" dirty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	 </a:t>
            </a:r>
            <a:r>
              <a:rPr lang="en-GB" dirty="0" smtClean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  </a:t>
            </a:r>
            <a:r>
              <a:rPr lang="en-GB" dirty="0" smtClean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group </a:t>
            </a:r>
            <a:r>
              <a:rPr lang="en-GB" dirty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= </a:t>
            </a:r>
            <a:r>
              <a:rPr lang="en-GB" dirty="0" err="1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basisOfRecord</a:t>
            </a:r>
            <a:r>
              <a:rPr lang="en-GB" dirty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) +      </a:t>
            </a:r>
            <a:r>
              <a:rPr lang="en-GB" dirty="0" smtClean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	</a:t>
            </a:r>
            <a:r>
              <a:rPr lang="en-GB" dirty="0" smtClean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GB" dirty="0" err="1" smtClean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geom_histogram</a:t>
            </a:r>
            <a:r>
              <a:rPr lang="en-GB" dirty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() +      </a:t>
            </a:r>
            <a:endParaRPr lang="en-GB" dirty="0" smtClean="0">
              <a:ln>
                <a:solidFill>
                  <a:schemeClr val="tx1"/>
                </a:solidFill>
              </a:ln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en-GB" dirty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	</a:t>
            </a:r>
            <a:r>
              <a:rPr lang="en-GB" dirty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GB" dirty="0" err="1" smtClean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theme_minimal</a:t>
            </a:r>
            <a:r>
              <a:rPr lang="en-GB" dirty="0">
                <a:ln>
                  <a:solidFill>
                    <a:schemeClr val="tx1"/>
                  </a:solidFill>
                </a:ln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()</a:t>
            </a:r>
          </a:p>
        </p:txBody>
      </p:sp>
      <p:pic>
        <p:nvPicPr>
          <p:cNvPr id="14" name="Picture 2" descr="RStudio Logo Usage Guidelines - RStudi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872" y="1397710"/>
            <a:ext cx="3284613" cy="11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08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7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44" r="35071"/>
          <a:stretch/>
        </p:blipFill>
        <p:spPr>
          <a:xfrm>
            <a:off x="901700" y="863599"/>
            <a:ext cx="2654300" cy="5354935"/>
          </a:xfrm>
          <a:prstGeom prst="rect">
            <a:avLst/>
          </a:prstGeom>
        </p:spPr>
      </p:pic>
      <p:pic>
        <p:nvPicPr>
          <p:cNvPr id="9" name="Imagen 8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676485" y="1676399"/>
            <a:ext cx="8365237" cy="350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3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10" name="Picture 2" descr="Data Scientist Icons - Download Free Vector Icons | Noun Projec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58" y="209599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340473" y="2521018"/>
            <a:ext cx="1436914" cy="127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Plant Icon. SVG, EPS, JPG, PNG. Download Plant Icon.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23257" r="22477" b="24065"/>
          <a:stretch/>
        </p:blipFill>
        <p:spPr bwMode="auto">
          <a:xfrm>
            <a:off x="1529112" y="2401664"/>
            <a:ext cx="1410789" cy="139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3981341" y="2296364"/>
            <a:ext cx="1432427" cy="1562409"/>
            <a:chOff x="3915268" y="4412660"/>
            <a:chExt cx="1432427" cy="1562409"/>
          </a:xfrm>
        </p:grpSpPr>
        <p:pic>
          <p:nvPicPr>
            <p:cNvPr id="15" name="Picture 10" descr="world map icon - Free PNG images - Find &amp;amp; Download Free Vector Art Graphic  resources for design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9">
              <a:off x="3915268" y="4571011"/>
              <a:ext cx="1400548" cy="140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Map, place, pin, location icon - Download on Iconfinder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026" y="4412660"/>
              <a:ext cx="397669" cy="39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ruz 17"/>
          <p:cNvSpPr/>
          <p:nvPr/>
        </p:nvSpPr>
        <p:spPr>
          <a:xfrm>
            <a:off x="3247355" y="2960801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ruz 18"/>
          <p:cNvSpPr/>
          <p:nvPr/>
        </p:nvSpPr>
        <p:spPr>
          <a:xfrm>
            <a:off x="5733695" y="2965155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ruz 19"/>
          <p:cNvSpPr/>
          <p:nvPr/>
        </p:nvSpPr>
        <p:spPr>
          <a:xfrm>
            <a:off x="8643311" y="2960801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54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33379B7B-0197-32C2-FB97-AE40AD3E3777}"/>
              </a:ext>
            </a:extLst>
          </p:cNvPr>
          <p:cNvSpPr/>
          <p:nvPr/>
        </p:nvSpPr>
        <p:spPr>
          <a:xfrm>
            <a:off x="0" y="6496085"/>
            <a:ext cx="12192000" cy="369332"/>
          </a:xfrm>
          <a:prstGeom prst="rect">
            <a:avLst/>
          </a:prstGeom>
          <a:solidFill>
            <a:srgbClr val="F2FFE6"/>
          </a:solidFill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s-ES" b="1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rPr>
              <a:t>III Taller GBIF.ES: Mejora de la calidad de datos de biodiversidad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odoni MT" panose="02070603080606020203" pitchFamily="18" charset="0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5017044" y="1670015"/>
            <a:ext cx="2157911" cy="470897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atin typeface="Bodoni MT" panose="02070603080606020203" pitchFamily="18" charset="0"/>
              </a:rPr>
              <a:t>Objetivos</a:t>
            </a:r>
            <a:br>
              <a:rPr lang="es-ES" b="1" dirty="0">
                <a:latin typeface="Bodoni MT" panose="02070603080606020203" pitchFamily="18" charset="0"/>
              </a:rPr>
            </a:br>
            <a:endParaRPr lang="es-ES" dirty="0">
              <a:latin typeface="Bodoni MT" panose="02070603080606020203" pitchFamily="18" charset="0"/>
            </a:endParaRPr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1016000" y="2362200"/>
            <a:ext cx="10515600" cy="3441700"/>
          </a:xfrm>
        </p:spPr>
        <p:txBody>
          <a:bodyPr>
            <a:normAutofit/>
          </a:bodyPr>
          <a:lstStyle/>
          <a:p>
            <a:pPr fontAlgn="base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3200" dirty="0" smtClean="0">
                <a:latin typeface="Bodoni MT" panose="02070603080606020203" pitchFamily="18" charset="0"/>
              </a:rPr>
              <a:t>¿Qué tengo mirar?</a:t>
            </a:r>
          </a:p>
          <a:p>
            <a:pPr fontAlgn="base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3200" dirty="0" smtClean="0">
                <a:latin typeface="Bodoni MT" panose="02070603080606020203" pitchFamily="18" charset="0"/>
              </a:rPr>
              <a:t>¿Cómo comprobar los datos?</a:t>
            </a:r>
          </a:p>
          <a:p>
            <a:pPr fontAlgn="base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3200" dirty="0" smtClean="0">
                <a:latin typeface="Bodoni MT" panose="02070603080606020203" pitchFamily="18" charset="0"/>
              </a:rPr>
              <a:t>¿Qué tengo que descartar?</a:t>
            </a:r>
          </a:p>
          <a:p>
            <a:pPr fontAlgn="base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3200" dirty="0" smtClean="0">
                <a:latin typeface="Bodoni MT" panose="02070603080606020203" pitchFamily="18" charset="0"/>
              </a:rPr>
              <a:t>¿Qué tengo que corregir y cómo puedo hacerlo?</a:t>
            </a:r>
          </a:p>
          <a:p>
            <a:pPr marL="0" indent="0">
              <a:buNone/>
            </a:pPr>
            <a:endParaRPr lang="es-ES" dirty="0">
              <a:latin typeface="Bodoni MT" panose="02070603080606020203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97339" y="75483"/>
            <a:ext cx="787564" cy="74059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4000">
                <a:schemeClr val="accent6">
                  <a:lumMod val="60000"/>
                  <a:lumOff val="40000"/>
                </a:schemeClr>
              </a:gs>
              <a:gs pos="77000">
                <a:srgbClr val="D8BFEB"/>
              </a:gs>
              <a:gs pos="100000">
                <a:srgbClr val="B889D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10" name="Picture 2" descr="Data Scientist Icons - Download Free Vector Icons | Noun Projec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58" y="209599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340473" y="2521018"/>
            <a:ext cx="1436914" cy="127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Plant Icon. SVG, EPS, JPG, PNG. Download Plant Icon.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23257" r="22477" b="24065"/>
          <a:stretch/>
        </p:blipFill>
        <p:spPr bwMode="auto">
          <a:xfrm>
            <a:off x="1529112" y="2401664"/>
            <a:ext cx="1410789" cy="139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3981341" y="2296364"/>
            <a:ext cx="1432427" cy="1562409"/>
            <a:chOff x="3915268" y="4412660"/>
            <a:chExt cx="1432427" cy="1562409"/>
          </a:xfrm>
        </p:grpSpPr>
        <p:pic>
          <p:nvPicPr>
            <p:cNvPr id="15" name="Picture 10" descr="world map icon - Free PNG images - Find &amp;amp; Download Free Vector Art Graphic  resources for design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9">
              <a:off x="3915268" y="4571011"/>
              <a:ext cx="1400548" cy="140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Map, place, pin, location icon - Download on Iconfinder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026" y="4412660"/>
              <a:ext cx="397669" cy="39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ruz 17"/>
          <p:cNvSpPr/>
          <p:nvPr/>
        </p:nvSpPr>
        <p:spPr>
          <a:xfrm>
            <a:off x="3247355" y="2960801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ruz 18"/>
          <p:cNvSpPr/>
          <p:nvPr/>
        </p:nvSpPr>
        <p:spPr>
          <a:xfrm>
            <a:off x="5733695" y="2965155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ruz 19"/>
          <p:cNvSpPr/>
          <p:nvPr/>
        </p:nvSpPr>
        <p:spPr>
          <a:xfrm>
            <a:off x="8643311" y="2960801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ruz 20"/>
          <p:cNvSpPr/>
          <p:nvPr/>
        </p:nvSpPr>
        <p:spPr>
          <a:xfrm>
            <a:off x="3486216" y="5036092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4" descr="Archivo:BSicon MUSEUM.svg - Wikipedia, la enciclopedia libr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73" y="4537395"/>
            <a:ext cx="1389280" cy="138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ruz 22"/>
          <p:cNvSpPr/>
          <p:nvPr/>
        </p:nvSpPr>
        <p:spPr>
          <a:xfrm>
            <a:off x="12049189" y="8000399"/>
            <a:ext cx="134615" cy="73028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Icono de frasco de muestra sobre fondo blanco | Vector Premium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58" y="4362950"/>
            <a:ext cx="1771174" cy="177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ruz 23"/>
          <p:cNvSpPr/>
          <p:nvPr/>
        </p:nvSpPr>
        <p:spPr>
          <a:xfrm>
            <a:off x="6041149" y="4979646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60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884903" y="2317254"/>
            <a:ext cx="556505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latin typeface="Bodoni MT" panose="02070603080606020203" pitchFamily="18" charset="0"/>
              </a:rPr>
              <a:t>Pregunta</a:t>
            </a:r>
            <a:endParaRPr lang="es-ES" sz="2400" b="1" dirty="0">
              <a:latin typeface="Bodoni MT" panose="02070603080606020203" pitchFamily="18" charset="0"/>
            </a:endParaRPr>
          </a:p>
          <a:p>
            <a:r>
              <a:rPr lang="es-ES" sz="2400" b="1" dirty="0" smtClean="0">
                <a:latin typeface="Bodoni MT" panose="02070603080606020203" pitchFamily="18" charset="0"/>
              </a:rPr>
              <a:t> </a:t>
            </a:r>
            <a:endParaRPr lang="es-ES" sz="2400" b="1" dirty="0" smtClean="0">
              <a:latin typeface="Bodoni MT" panose="02070603080606020203" pitchFamily="18" charset="0"/>
            </a:endParaRPr>
          </a:p>
          <a:p>
            <a:r>
              <a:rPr lang="es-ES" b="1" dirty="0" smtClean="0">
                <a:latin typeface="Bodoni MT" panose="02070603080606020203" pitchFamily="18" charset="0"/>
              </a:rPr>
              <a:t>¿</a:t>
            </a:r>
            <a:r>
              <a:rPr lang="es-ES" b="1" dirty="0">
                <a:latin typeface="Bodoni MT" panose="02070603080606020203" pitchFamily="18" charset="0"/>
              </a:rPr>
              <a:t>En qué escenario tendremos más </a:t>
            </a:r>
            <a:r>
              <a:rPr lang="es-ES" b="1" dirty="0" smtClean="0">
                <a:latin typeface="Bodoni MT" panose="02070603080606020203" pitchFamily="18" charset="0"/>
              </a:rPr>
              <a:t>registros disponibles</a:t>
            </a:r>
            <a:r>
              <a:rPr lang="es-ES" b="1" dirty="0" smtClean="0">
                <a:latin typeface="Bodoni MT" panose="02070603080606020203" pitchFamily="18" charset="0"/>
              </a:rPr>
              <a:t>?</a:t>
            </a:r>
          </a:p>
          <a:p>
            <a:endParaRPr lang="es-ES" b="1" dirty="0">
              <a:latin typeface="Bodoni MT" panose="02070603080606020203" pitchFamily="18" charset="0"/>
            </a:endParaRPr>
          </a:p>
          <a:p>
            <a:pPr marL="342900" indent="-342900">
              <a:buAutoNum type="alphaUcParenR"/>
            </a:pPr>
            <a:r>
              <a:rPr lang="es-ES" b="1" dirty="0" smtClean="0">
                <a:latin typeface="Bodoni MT" panose="02070603080606020203" pitchFamily="18" charset="0"/>
              </a:rPr>
              <a:t>Si detecto duplicados por </a:t>
            </a:r>
            <a:endParaRPr lang="es-ES" b="1" dirty="0" smtClean="0">
              <a:latin typeface="Bodoni MT" panose="02070603080606020203" pitchFamily="18" charset="0"/>
            </a:endParaRPr>
          </a:p>
          <a:p>
            <a:r>
              <a:rPr lang="es-ES" b="1" dirty="0">
                <a:latin typeface="Bodoni MT" panose="02070603080606020203" pitchFamily="18" charset="0"/>
              </a:rPr>
              <a:t>	</a:t>
            </a:r>
            <a:r>
              <a:rPr lang="es-ES" b="1" dirty="0" smtClean="0">
                <a:latin typeface="Bodoni MT" panose="02070603080606020203" pitchFamily="18" charset="0"/>
              </a:rPr>
              <a:t>localización </a:t>
            </a:r>
            <a:r>
              <a:rPr lang="es-ES" b="1" dirty="0" smtClean="0">
                <a:latin typeface="Bodoni MT" panose="02070603080606020203" pitchFamily="18" charset="0"/>
              </a:rPr>
              <a:t>+ fecha + recolector</a:t>
            </a:r>
          </a:p>
          <a:p>
            <a:endParaRPr lang="es-ES" b="1" dirty="0" smtClean="0">
              <a:latin typeface="Bodoni MT" panose="02070603080606020203" pitchFamily="18" charset="0"/>
            </a:endParaRPr>
          </a:p>
          <a:p>
            <a:pPr marL="342900" indent="-342900">
              <a:buAutoNum type="alphaUcParenR" startAt="2"/>
            </a:pPr>
            <a:r>
              <a:rPr lang="es-ES" b="1" dirty="0" smtClean="0">
                <a:latin typeface="Bodoni MT" panose="02070603080606020203" pitchFamily="18" charset="0"/>
              </a:rPr>
              <a:t>Si </a:t>
            </a:r>
            <a:r>
              <a:rPr lang="es-ES" b="1" dirty="0">
                <a:latin typeface="Bodoni MT" panose="02070603080606020203" pitchFamily="18" charset="0"/>
              </a:rPr>
              <a:t>detecto duplicados por </a:t>
            </a:r>
            <a:endParaRPr lang="es-ES" b="1" dirty="0" smtClean="0">
              <a:latin typeface="Bodoni MT" panose="02070603080606020203" pitchFamily="18" charset="0"/>
            </a:endParaRPr>
          </a:p>
          <a:p>
            <a:r>
              <a:rPr lang="es-ES" b="1" dirty="0">
                <a:latin typeface="Bodoni MT" panose="02070603080606020203" pitchFamily="18" charset="0"/>
              </a:rPr>
              <a:t>	</a:t>
            </a:r>
            <a:r>
              <a:rPr lang="es-ES" b="1" dirty="0" smtClean="0">
                <a:latin typeface="Bodoni MT" panose="02070603080606020203" pitchFamily="18" charset="0"/>
              </a:rPr>
              <a:t>localización </a:t>
            </a:r>
            <a:r>
              <a:rPr lang="es-ES" b="1" dirty="0">
                <a:latin typeface="Bodoni MT" panose="02070603080606020203" pitchFamily="18" charset="0"/>
              </a:rPr>
              <a:t>+ </a:t>
            </a:r>
            <a:r>
              <a:rPr lang="es-ES" b="1" dirty="0" smtClean="0">
                <a:latin typeface="Bodoni MT" panose="02070603080606020203" pitchFamily="18" charset="0"/>
              </a:rPr>
              <a:t>fecha</a:t>
            </a: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4"/>
          <a:stretch>
            <a:fillRect/>
          </a:stretch>
        </p:blipFill>
        <p:spPr>
          <a:xfrm>
            <a:off x="6625855" y="1587594"/>
            <a:ext cx="4195332" cy="430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6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884903" y="2317254"/>
            <a:ext cx="556505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latin typeface="Bodoni MT" panose="02070603080606020203" pitchFamily="18" charset="0"/>
              </a:rPr>
              <a:t>Pregunta</a:t>
            </a:r>
            <a:endParaRPr lang="es-ES" sz="2400" b="1" dirty="0">
              <a:latin typeface="Bodoni MT" panose="02070603080606020203" pitchFamily="18" charset="0"/>
            </a:endParaRPr>
          </a:p>
          <a:p>
            <a:r>
              <a:rPr lang="es-ES" sz="2400" b="1" dirty="0" smtClean="0">
                <a:latin typeface="Bodoni MT" panose="02070603080606020203" pitchFamily="18" charset="0"/>
              </a:rPr>
              <a:t> </a:t>
            </a:r>
            <a:endParaRPr lang="es-ES" sz="2400" b="1" dirty="0" smtClean="0">
              <a:latin typeface="Bodoni MT" panose="02070603080606020203" pitchFamily="18" charset="0"/>
            </a:endParaRPr>
          </a:p>
          <a:p>
            <a:r>
              <a:rPr lang="es-ES" b="1" dirty="0" smtClean="0">
                <a:latin typeface="Bodoni MT" panose="02070603080606020203" pitchFamily="18" charset="0"/>
              </a:rPr>
              <a:t>¿</a:t>
            </a:r>
            <a:r>
              <a:rPr lang="es-ES" b="1" dirty="0">
                <a:latin typeface="Bodoni MT" panose="02070603080606020203" pitchFamily="18" charset="0"/>
              </a:rPr>
              <a:t>En qué escenario tendremos más </a:t>
            </a:r>
            <a:r>
              <a:rPr lang="es-ES" b="1" dirty="0" smtClean="0">
                <a:latin typeface="Bodoni MT" panose="02070603080606020203" pitchFamily="18" charset="0"/>
              </a:rPr>
              <a:t>registros disponibles</a:t>
            </a:r>
            <a:r>
              <a:rPr lang="es-ES" b="1" dirty="0" smtClean="0">
                <a:latin typeface="Bodoni MT" panose="02070603080606020203" pitchFamily="18" charset="0"/>
              </a:rPr>
              <a:t>?</a:t>
            </a:r>
          </a:p>
          <a:p>
            <a:endParaRPr lang="es-ES" b="1" dirty="0">
              <a:latin typeface="Bodoni MT" panose="02070603080606020203" pitchFamily="18" charset="0"/>
            </a:endParaRPr>
          </a:p>
          <a:p>
            <a:pPr marL="342900" indent="-342900">
              <a:buAutoNum type="alphaUcParenR"/>
            </a:pPr>
            <a:r>
              <a:rPr lang="es-ES" b="1" dirty="0" smtClean="0">
                <a:latin typeface="Bodoni MT" panose="02070603080606020203" pitchFamily="18" charset="0"/>
              </a:rPr>
              <a:t>Si detecto duplicados por </a:t>
            </a:r>
            <a:endParaRPr lang="es-ES" b="1" dirty="0" smtClean="0">
              <a:latin typeface="Bodoni MT" panose="02070603080606020203" pitchFamily="18" charset="0"/>
            </a:endParaRPr>
          </a:p>
          <a:p>
            <a:r>
              <a:rPr lang="es-ES" b="1" dirty="0">
                <a:latin typeface="Bodoni MT" panose="02070603080606020203" pitchFamily="18" charset="0"/>
              </a:rPr>
              <a:t>	</a:t>
            </a:r>
            <a:r>
              <a:rPr lang="es-ES" b="1" dirty="0" smtClean="0">
                <a:latin typeface="Bodoni MT" panose="02070603080606020203" pitchFamily="18" charset="0"/>
              </a:rPr>
              <a:t>localización </a:t>
            </a:r>
            <a:r>
              <a:rPr lang="es-ES" b="1" dirty="0" smtClean="0">
                <a:latin typeface="Bodoni MT" panose="02070603080606020203" pitchFamily="18" charset="0"/>
              </a:rPr>
              <a:t>+ fecha + recolector</a:t>
            </a:r>
          </a:p>
          <a:p>
            <a:endParaRPr lang="es-ES" b="1" dirty="0" smtClean="0">
              <a:latin typeface="Bodoni MT" panose="02070603080606020203" pitchFamily="18" charset="0"/>
            </a:endParaRPr>
          </a:p>
          <a:p>
            <a:pPr marL="342900" indent="-342900">
              <a:buAutoNum type="alphaUcParenR" startAt="2"/>
            </a:pPr>
            <a:r>
              <a:rPr lang="es-ES" b="1" dirty="0" smtClean="0">
                <a:latin typeface="Bodoni MT" panose="02070603080606020203" pitchFamily="18" charset="0"/>
              </a:rPr>
              <a:t>Si </a:t>
            </a:r>
            <a:r>
              <a:rPr lang="es-ES" b="1" dirty="0">
                <a:latin typeface="Bodoni MT" panose="02070603080606020203" pitchFamily="18" charset="0"/>
              </a:rPr>
              <a:t>detecto duplicados por </a:t>
            </a:r>
            <a:endParaRPr lang="es-ES" b="1" dirty="0" smtClean="0">
              <a:latin typeface="Bodoni MT" panose="02070603080606020203" pitchFamily="18" charset="0"/>
            </a:endParaRPr>
          </a:p>
          <a:p>
            <a:r>
              <a:rPr lang="es-ES" b="1" dirty="0">
                <a:latin typeface="Bodoni MT" panose="02070603080606020203" pitchFamily="18" charset="0"/>
              </a:rPr>
              <a:t>	</a:t>
            </a:r>
            <a:r>
              <a:rPr lang="es-ES" b="1" dirty="0" smtClean="0">
                <a:latin typeface="Bodoni MT" panose="02070603080606020203" pitchFamily="18" charset="0"/>
              </a:rPr>
              <a:t>localización </a:t>
            </a:r>
            <a:r>
              <a:rPr lang="es-ES" b="1" dirty="0">
                <a:latin typeface="Bodoni MT" panose="02070603080606020203" pitchFamily="18" charset="0"/>
              </a:rPr>
              <a:t>+ </a:t>
            </a:r>
            <a:r>
              <a:rPr lang="es-ES" b="1" dirty="0" smtClean="0">
                <a:latin typeface="Bodoni MT" panose="02070603080606020203" pitchFamily="18" charset="0"/>
              </a:rPr>
              <a:t>fecha</a:t>
            </a: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10" name="Picture 2" descr="Island - Free nature icons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584" y="3657204"/>
            <a:ext cx="2734548" cy="273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ufo bufo « Carles Puch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232" y="5074035"/>
            <a:ext cx="1320695" cy="9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sland - Free nature icons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186" y="1124970"/>
            <a:ext cx="2493302" cy="249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ufo bufo « Carles Puch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994" y="2437105"/>
            <a:ext cx="967584" cy="6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ufo bufo « Carles Puch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70" y="2469539"/>
            <a:ext cx="967584" cy="6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Free icon &amp;quot;Calendar icon&amp;quot;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247" y="1340862"/>
            <a:ext cx="1282222" cy="130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9490134" y="1770523"/>
            <a:ext cx="990447" cy="651158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uadroTexto 19"/>
          <p:cNvSpPr txBox="1"/>
          <p:nvPr/>
        </p:nvSpPr>
        <p:spPr>
          <a:xfrm>
            <a:off x="9589856" y="1879030"/>
            <a:ext cx="79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08/99</a:t>
            </a:r>
            <a:endParaRPr lang="en-GB" b="1" dirty="0"/>
          </a:p>
        </p:txBody>
      </p:sp>
      <p:pic>
        <p:nvPicPr>
          <p:cNvPr id="26" name="Picture 2" descr="Bufo bufo « Carles Puch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6" y="5032943"/>
            <a:ext cx="1320695" cy="9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8" descr="Free icon &amp;quot;Calendar icon&amp;quot;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043" y="4311367"/>
            <a:ext cx="1282222" cy="130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ángulo 27"/>
          <p:cNvSpPr/>
          <p:nvPr/>
        </p:nvSpPr>
        <p:spPr>
          <a:xfrm>
            <a:off x="7763930" y="4741028"/>
            <a:ext cx="990447" cy="651158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uadroTexto 28"/>
          <p:cNvSpPr txBox="1"/>
          <p:nvPr/>
        </p:nvSpPr>
        <p:spPr>
          <a:xfrm>
            <a:off x="7863652" y="4849535"/>
            <a:ext cx="79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08/99</a:t>
            </a:r>
            <a:endParaRPr lang="en-GB" b="1" dirty="0"/>
          </a:p>
        </p:txBody>
      </p:sp>
      <p:sp>
        <p:nvSpPr>
          <p:cNvPr id="30" name="CuadroTexto 29"/>
          <p:cNvSpPr txBox="1"/>
          <p:nvPr/>
        </p:nvSpPr>
        <p:spPr>
          <a:xfrm>
            <a:off x="9490134" y="5752261"/>
            <a:ext cx="79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C.R</a:t>
            </a:r>
            <a:endParaRPr lang="en-GB" b="1" dirty="0"/>
          </a:p>
        </p:txBody>
      </p:sp>
      <p:sp>
        <p:nvSpPr>
          <p:cNvPr id="31" name="CuadroTexto 30"/>
          <p:cNvSpPr txBox="1"/>
          <p:nvPr/>
        </p:nvSpPr>
        <p:spPr>
          <a:xfrm>
            <a:off x="10973036" y="5789300"/>
            <a:ext cx="79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J.M.R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7255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10" name="Picture 2" descr="Data Scientist Icons - Download Free Vector Icons | Noun Projec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58" y="209599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340473" y="2521018"/>
            <a:ext cx="1436914" cy="127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Plant Icon. SVG, EPS, JPG, PNG. Download Plant Icon.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23257" r="22477" b="24065"/>
          <a:stretch/>
        </p:blipFill>
        <p:spPr bwMode="auto">
          <a:xfrm>
            <a:off x="1529112" y="2401664"/>
            <a:ext cx="1410789" cy="139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3981341" y="2296364"/>
            <a:ext cx="1432427" cy="1562409"/>
            <a:chOff x="3915268" y="4412660"/>
            <a:chExt cx="1432427" cy="1562409"/>
          </a:xfrm>
        </p:grpSpPr>
        <p:pic>
          <p:nvPicPr>
            <p:cNvPr id="15" name="Picture 10" descr="world map icon - Free PNG images - Find &amp;amp; Download Free Vector Art Graphic  resources for design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9">
              <a:off x="3915268" y="4571011"/>
              <a:ext cx="1400548" cy="140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Map, place, pin, location icon - Download on Iconfinder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026" y="4412660"/>
              <a:ext cx="397669" cy="39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ruz 17"/>
          <p:cNvSpPr/>
          <p:nvPr/>
        </p:nvSpPr>
        <p:spPr>
          <a:xfrm>
            <a:off x="3247355" y="2960801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ruz 18"/>
          <p:cNvSpPr/>
          <p:nvPr/>
        </p:nvSpPr>
        <p:spPr>
          <a:xfrm>
            <a:off x="5733695" y="2965155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ruz 19"/>
          <p:cNvSpPr/>
          <p:nvPr/>
        </p:nvSpPr>
        <p:spPr>
          <a:xfrm>
            <a:off x="8643311" y="2960801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Marcador de contenido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39" y="4251950"/>
            <a:ext cx="4327177" cy="1729406"/>
          </a:xfrm>
          <a:prstGeom prst="rect">
            <a:avLst/>
          </a:prstGeom>
        </p:spPr>
      </p:pic>
      <p:sp>
        <p:nvSpPr>
          <p:cNvPr id="22" name="Rectángulo redondeado 21"/>
          <p:cNvSpPr/>
          <p:nvPr/>
        </p:nvSpPr>
        <p:spPr>
          <a:xfrm>
            <a:off x="1279242" y="2157575"/>
            <a:ext cx="1767840" cy="199833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19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10" name="Picture 2" descr="Data Scientist Icons - Download Free Vector Icons | Noun Projec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58" y="209599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340473" y="2521018"/>
            <a:ext cx="1436914" cy="127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Plant Icon. SVG, EPS, JPG, PNG. Download Plant Icon.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23257" r="22477" b="24065"/>
          <a:stretch/>
        </p:blipFill>
        <p:spPr bwMode="auto">
          <a:xfrm>
            <a:off x="1529112" y="2401664"/>
            <a:ext cx="1410789" cy="139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3981341" y="2296364"/>
            <a:ext cx="1432427" cy="1562409"/>
            <a:chOff x="3915268" y="4412660"/>
            <a:chExt cx="1432427" cy="1562409"/>
          </a:xfrm>
        </p:grpSpPr>
        <p:pic>
          <p:nvPicPr>
            <p:cNvPr id="15" name="Picture 10" descr="world map icon - Free PNG images - Find &amp;amp; Download Free Vector Art Graphic  resources for design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9">
              <a:off x="3915268" y="4571011"/>
              <a:ext cx="1400548" cy="140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Map, place, pin, location icon - Download on Iconfinder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026" y="4412660"/>
              <a:ext cx="397669" cy="39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ruz 17"/>
          <p:cNvSpPr/>
          <p:nvPr/>
        </p:nvSpPr>
        <p:spPr>
          <a:xfrm>
            <a:off x="3247355" y="2960801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ruz 18"/>
          <p:cNvSpPr/>
          <p:nvPr/>
        </p:nvSpPr>
        <p:spPr>
          <a:xfrm>
            <a:off x="5733695" y="2965155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ruz 19"/>
          <p:cNvSpPr/>
          <p:nvPr/>
        </p:nvSpPr>
        <p:spPr>
          <a:xfrm>
            <a:off x="8643311" y="2960801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59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10" name="Picture 2" descr="Data Scientist Icons - Download Free Vector Icons | Noun Projec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58" y="209599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340473" y="2521018"/>
            <a:ext cx="1436914" cy="127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Plant Icon. SVG, EPS, JPG, PNG. Download Plant Icon.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23257" r="22477" b="24065"/>
          <a:stretch/>
        </p:blipFill>
        <p:spPr bwMode="auto">
          <a:xfrm>
            <a:off x="1529112" y="2401664"/>
            <a:ext cx="1410789" cy="139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3981341" y="2296364"/>
            <a:ext cx="1432427" cy="1562409"/>
            <a:chOff x="3915268" y="4412660"/>
            <a:chExt cx="1432427" cy="1562409"/>
          </a:xfrm>
        </p:grpSpPr>
        <p:pic>
          <p:nvPicPr>
            <p:cNvPr id="15" name="Picture 10" descr="world map icon - Free PNG images - Find &amp;amp; Download Free Vector Art Graphic  resources for design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9">
              <a:off x="3915268" y="4571011"/>
              <a:ext cx="1400548" cy="140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Map, place, pin, location icon - Download on Iconfinder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026" y="4412660"/>
              <a:ext cx="397669" cy="39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ruz 17"/>
          <p:cNvSpPr/>
          <p:nvPr/>
        </p:nvSpPr>
        <p:spPr>
          <a:xfrm>
            <a:off x="3247355" y="2960801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ruz 18"/>
          <p:cNvSpPr/>
          <p:nvPr/>
        </p:nvSpPr>
        <p:spPr>
          <a:xfrm>
            <a:off x="5733695" y="2965155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ruz 19"/>
          <p:cNvSpPr/>
          <p:nvPr/>
        </p:nvSpPr>
        <p:spPr>
          <a:xfrm>
            <a:off x="8643311" y="2960801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ángulo redondeado 20"/>
          <p:cNvSpPr/>
          <p:nvPr/>
        </p:nvSpPr>
        <p:spPr>
          <a:xfrm>
            <a:off x="3845160" y="2049321"/>
            <a:ext cx="1767840" cy="199833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99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10" name="Picture 2" descr="Data Scientist Icons - Download Free Vector Icons | Noun Projec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25" y="86274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330640" y="1287775"/>
            <a:ext cx="1436914" cy="127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Plant Icon. SVG, EPS, JPG, PNG. Download Plant Icon.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23257" r="22477" b="24065"/>
          <a:stretch/>
        </p:blipFill>
        <p:spPr bwMode="auto">
          <a:xfrm>
            <a:off x="1519279" y="1168421"/>
            <a:ext cx="1410789" cy="139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3971508" y="1063121"/>
            <a:ext cx="1432427" cy="1562409"/>
            <a:chOff x="3915268" y="4412660"/>
            <a:chExt cx="1432427" cy="1562409"/>
          </a:xfrm>
        </p:grpSpPr>
        <p:pic>
          <p:nvPicPr>
            <p:cNvPr id="15" name="Picture 10" descr="world map icon - Free PNG images - Find &amp;amp; Download Free Vector Art Graphic  resources for design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9">
              <a:off x="3915268" y="4571011"/>
              <a:ext cx="1400548" cy="140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Map, place, pin, location icon - Download on Iconfinder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026" y="4412660"/>
              <a:ext cx="397669" cy="39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ruz 17"/>
          <p:cNvSpPr/>
          <p:nvPr/>
        </p:nvSpPr>
        <p:spPr>
          <a:xfrm>
            <a:off x="3237522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ruz 18"/>
          <p:cNvSpPr/>
          <p:nvPr/>
        </p:nvSpPr>
        <p:spPr>
          <a:xfrm>
            <a:off x="5723862" y="1731912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ruz 19"/>
          <p:cNvSpPr/>
          <p:nvPr/>
        </p:nvSpPr>
        <p:spPr>
          <a:xfrm>
            <a:off x="8633478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ángulo redondeado 20"/>
          <p:cNvSpPr/>
          <p:nvPr/>
        </p:nvSpPr>
        <p:spPr>
          <a:xfrm>
            <a:off x="3835327" y="816078"/>
            <a:ext cx="1767840" cy="199833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9"/>
          <a:srcRect l="9716" r="17741"/>
          <a:stretch/>
        </p:blipFill>
        <p:spPr>
          <a:xfrm>
            <a:off x="884623" y="3081496"/>
            <a:ext cx="5011595" cy="3249928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2677565" y="3940600"/>
            <a:ext cx="832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X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X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X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X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4604272" y="4036070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X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X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X</a:t>
            </a:r>
            <a:endParaRPr lang="en-GB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9"/>
          <a:srcRect l="9716" r="17741"/>
          <a:stretch/>
        </p:blipFill>
        <p:spPr>
          <a:xfrm>
            <a:off x="6932611" y="3101126"/>
            <a:ext cx="5011595" cy="3249928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8921783" y="4067200"/>
            <a:ext cx="83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X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10790538" y="4067200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X</a:t>
            </a:r>
            <a:endParaRPr lang="en-GB" dirty="0"/>
          </a:p>
        </p:txBody>
      </p:sp>
      <p:sp>
        <p:nvSpPr>
          <p:cNvPr id="28" name="Cerrar llave 27"/>
          <p:cNvSpPr/>
          <p:nvPr/>
        </p:nvSpPr>
        <p:spPr>
          <a:xfrm>
            <a:off x="6071513" y="3614962"/>
            <a:ext cx="349197" cy="2435318"/>
          </a:xfrm>
          <a:prstGeom prst="rightBrace">
            <a:avLst>
              <a:gd name="adj1" fmla="val 88230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3963653" y="2897765"/>
            <a:ext cx="467506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sz="3200" b="1" dirty="0" smtClean="0">
                <a:latin typeface="Bodoni MT" panose="02070603080606020203" pitchFamily="18" charset="0"/>
              </a:rPr>
              <a:t>1. Registros por cuadrícula</a:t>
            </a:r>
            <a:endParaRPr lang="en-GB" sz="32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85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873" y="1528864"/>
            <a:ext cx="7471759" cy="478635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133"/>
          <a:stretch/>
        </p:blipFill>
        <p:spPr>
          <a:xfrm>
            <a:off x="10475403" y="255291"/>
            <a:ext cx="1310855" cy="1432684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3758469" y="996941"/>
            <a:ext cx="467506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sz="3200" b="1" dirty="0" smtClean="0">
                <a:latin typeface="Bodoni MT" panose="02070603080606020203" pitchFamily="18" charset="0"/>
              </a:rPr>
              <a:t>1. Registros por cuadrícula</a:t>
            </a:r>
            <a:endParaRPr lang="en-GB" sz="32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1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133"/>
          <a:stretch/>
        </p:blipFill>
        <p:spPr>
          <a:xfrm>
            <a:off x="10475403" y="255291"/>
            <a:ext cx="1310855" cy="1432684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3758469" y="996941"/>
            <a:ext cx="467506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sz="3200" b="1" dirty="0" smtClean="0">
                <a:latin typeface="Bodoni MT" panose="02070603080606020203" pitchFamily="18" charset="0"/>
              </a:rPr>
              <a:t>1. Registros por cuadrícula</a:t>
            </a:r>
            <a:endParaRPr lang="en-GB" sz="3200" dirty="0">
              <a:latin typeface="Bodoni MT" panose="02070603080606020203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/>
          <a:srcRect r="59195"/>
          <a:stretch/>
        </p:blipFill>
        <p:spPr>
          <a:xfrm>
            <a:off x="1091835" y="1791104"/>
            <a:ext cx="2890229" cy="454542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9455" y="2641675"/>
            <a:ext cx="4355046" cy="3619696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 flipH="1" flipV="1">
            <a:off x="4598732" y="3146519"/>
            <a:ext cx="2918053" cy="3727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ipse 14"/>
          <p:cNvSpPr/>
          <p:nvPr/>
        </p:nvSpPr>
        <p:spPr>
          <a:xfrm flipH="1" flipV="1">
            <a:off x="4605045" y="4466697"/>
            <a:ext cx="2918053" cy="3727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ipse 15"/>
          <p:cNvSpPr/>
          <p:nvPr/>
        </p:nvSpPr>
        <p:spPr>
          <a:xfrm flipH="1" flipV="1">
            <a:off x="4598731" y="5269607"/>
            <a:ext cx="2918053" cy="3727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4864" y="3776382"/>
            <a:ext cx="3099073" cy="2613444"/>
          </a:xfrm>
          <a:prstGeom prst="rect">
            <a:avLst/>
          </a:prstGeom>
        </p:spPr>
      </p:pic>
      <p:sp>
        <p:nvSpPr>
          <p:cNvPr id="19" name="Elipse 18"/>
          <p:cNvSpPr/>
          <p:nvPr/>
        </p:nvSpPr>
        <p:spPr>
          <a:xfrm flipH="1" flipV="1">
            <a:off x="7796130" y="4280323"/>
            <a:ext cx="1503829" cy="3727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8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10" name="Picture 2" descr="Data Scientist Icons - Download Free Vector Icons | Noun Projec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25" y="86274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330640" y="1287775"/>
            <a:ext cx="1436914" cy="127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Plant Icon. SVG, EPS, JPG, PNG. Download Plant Icon.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23257" r="22477" b="24065"/>
          <a:stretch/>
        </p:blipFill>
        <p:spPr bwMode="auto">
          <a:xfrm>
            <a:off x="1519279" y="1168421"/>
            <a:ext cx="1410789" cy="139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3971508" y="1063121"/>
            <a:ext cx="1432427" cy="1562409"/>
            <a:chOff x="3915268" y="4412660"/>
            <a:chExt cx="1432427" cy="1562409"/>
          </a:xfrm>
        </p:grpSpPr>
        <p:pic>
          <p:nvPicPr>
            <p:cNvPr id="15" name="Picture 10" descr="world map icon - Free PNG images - Find &amp;amp; Download Free Vector Art Graphic  resources for design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9">
              <a:off x="3915268" y="4571011"/>
              <a:ext cx="1400548" cy="140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Map, place, pin, location icon - Download on Iconfinder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026" y="4412660"/>
              <a:ext cx="397669" cy="39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ruz 17"/>
          <p:cNvSpPr/>
          <p:nvPr/>
        </p:nvSpPr>
        <p:spPr>
          <a:xfrm>
            <a:off x="3237522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ruz 18"/>
          <p:cNvSpPr/>
          <p:nvPr/>
        </p:nvSpPr>
        <p:spPr>
          <a:xfrm>
            <a:off x="5723862" y="1731912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ruz 19"/>
          <p:cNvSpPr/>
          <p:nvPr/>
        </p:nvSpPr>
        <p:spPr>
          <a:xfrm>
            <a:off x="8633478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ángulo redondeado 20"/>
          <p:cNvSpPr/>
          <p:nvPr/>
        </p:nvSpPr>
        <p:spPr>
          <a:xfrm>
            <a:off x="3835327" y="816078"/>
            <a:ext cx="1767840" cy="199833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ángulo 28"/>
          <p:cNvSpPr/>
          <p:nvPr/>
        </p:nvSpPr>
        <p:spPr>
          <a:xfrm>
            <a:off x="4886991" y="3039631"/>
            <a:ext cx="2063450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sz="3200" b="1" dirty="0">
                <a:latin typeface="Bodoni MT" panose="02070603080606020203" pitchFamily="18" charset="0"/>
              </a:rPr>
              <a:t>2. ‘</a:t>
            </a:r>
            <a:r>
              <a:rPr lang="es-ES" sz="3200" b="1" dirty="0" smtClean="0">
                <a:latin typeface="Bodoni MT" panose="02070603080606020203" pitchFamily="18" charset="0"/>
              </a:rPr>
              <a:t>Buffers’</a:t>
            </a:r>
            <a:endParaRPr lang="en-GB" sz="3200" dirty="0">
              <a:latin typeface="Bodoni MT" panose="02070603080606020203" pitchFamily="18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8921783" y="4067200"/>
            <a:ext cx="83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X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10790538" y="4067200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X</a:t>
            </a:r>
            <a:endParaRPr lang="en-GB" dirty="0"/>
          </a:p>
        </p:txBody>
      </p:sp>
      <p:sp>
        <p:nvSpPr>
          <p:cNvPr id="32" name="Cerrar llave 31"/>
          <p:cNvSpPr/>
          <p:nvPr/>
        </p:nvSpPr>
        <p:spPr>
          <a:xfrm>
            <a:off x="5947653" y="3687758"/>
            <a:ext cx="349197" cy="2435318"/>
          </a:xfrm>
          <a:prstGeom prst="rightBrace">
            <a:avLst>
              <a:gd name="adj1" fmla="val 88230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9"/>
          <a:srcRect r="31765" b="66512"/>
          <a:stretch/>
        </p:blipFill>
        <p:spPr>
          <a:xfrm>
            <a:off x="645279" y="3790110"/>
            <a:ext cx="4897758" cy="2120381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9"/>
          <a:srcRect r="31765" b="66512"/>
          <a:stretch/>
        </p:blipFill>
        <p:spPr>
          <a:xfrm>
            <a:off x="6508990" y="3691248"/>
            <a:ext cx="4897758" cy="2120381"/>
          </a:xfrm>
          <a:prstGeom prst="rect">
            <a:avLst/>
          </a:prstGeom>
        </p:spPr>
      </p:pic>
      <p:sp>
        <p:nvSpPr>
          <p:cNvPr id="35" name="CuadroTexto 34"/>
          <p:cNvSpPr txBox="1"/>
          <p:nvPr/>
        </p:nvSpPr>
        <p:spPr>
          <a:xfrm>
            <a:off x="2011055" y="4472689"/>
            <a:ext cx="1873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X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smtClean="0">
                <a:solidFill>
                  <a:schemeClr val="bg1"/>
                </a:solidFill>
              </a:rPr>
              <a:t>     </a:t>
            </a:r>
            <a:r>
              <a:rPr lang="es-ES" b="1" dirty="0" err="1" smtClean="0">
                <a:solidFill>
                  <a:schemeClr val="bg1"/>
                </a:solidFill>
              </a:rPr>
              <a:t>X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X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smtClean="0">
                <a:solidFill>
                  <a:schemeClr val="bg1"/>
                </a:solidFill>
              </a:rPr>
              <a:t>            			X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6" name="Elipse 35"/>
          <p:cNvSpPr/>
          <p:nvPr/>
        </p:nvSpPr>
        <p:spPr>
          <a:xfrm>
            <a:off x="2866084" y="5237799"/>
            <a:ext cx="456236" cy="50606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Elipse 36"/>
          <p:cNvSpPr/>
          <p:nvPr/>
        </p:nvSpPr>
        <p:spPr>
          <a:xfrm>
            <a:off x="1981260" y="4401840"/>
            <a:ext cx="351920" cy="44846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Elipse 37"/>
          <p:cNvSpPr/>
          <p:nvPr/>
        </p:nvSpPr>
        <p:spPr>
          <a:xfrm>
            <a:off x="2421460" y="4401840"/>
            <a:ext cx="389484" cy="44846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Elipse 38"/>
          <p:cNvSpPr/>
          <p:nvPr/>
        </p:nvSpPr>
        <p:spPr>
          <a:xfrm>
            <a:off x="2559790" y="4401840"/>
            <a:ext cx="376023" cy="44846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CuadroTexto 39"/>
          <p:cNvSpPr txBox="1"/>
          <p:nvPr/>
        </p:nvSpPr>
        <p:spPr>
          <a:xfrm>
            <a:off x="7886801" y="4366440"/>
            <a:ext cx="1873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X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smtClean="0">
                <a:solidFill>
                  <a:schemeClr val="bg1"/>
                </a:solidFill>
              </a:rPr>
              <a:t>      </a:t>
            </a:r>
            <a:r>
              <a:rPr lang="es-ES" b="1" dirty="0" err="1" smtClean="0">
                <a:solidFill>
                  <a:schemeClr val="bg1"/>
                </a:solidFill>
              </a:rPr>
              <a:t>X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smtClean="0">
                <a:solidFill>
                  <a:schemeClr val="bg1"/>
                </a:solidFill>
              </a:rPr>
              <a:t>            			X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3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33379B7B-0197-32C2-FB97-AE40AD3E3777}"/>
              </a:ext>
            </a:extLst>
          </p:cNvPr>
          <p:cNvSpPr/>
          <p:nvPr/>
        </p:nvSpPr>
        <p:spPr>
          <a:xfrm>
            <a:off x="0" y="6496085"/>
            <a:ext cx="12192000" cy="369332"/>
          </a:xfrm>
          <a:prstGeom prst="rect">
            <a:avLst/>
          </a:prstGeom>
          <a:solidFill>
            <a:srgbClr val="F2FFE6"/>
          </a:solidFill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s-ES" b="1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rPr>
              <a:t>III Taller GBIF.ES: Mejora de la calidad de datos de biodiversidad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odoni MT" panose="02070603080606020203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97339" y="75483"/>
            <a:ext cx="787564" cy="74059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4000">
                <a:schemeClr val="accent6">
                  <a:lumMod val="60000"/>
                  <a:lumOff val="40000"/>
                </a:schemeClr>
              </a:gs>
              <a:gs pos="77000">
                <a:srgbClr val="D8BFEB"/>
              </a:gs>
              <a:gs pos="100000">
                <a:srgbClr val="B889D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Imagen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9" r="34778"/>
          <a:stretch/>
        </p:blipFill>
        <p:spPr>
          <a:xfrm>
            <a:off x="4469362" y="816078"/>
            <a:ext cx="2685348" cy="4748085"/>
          </a:xfrm>
          <a:prstGeom prst="rect">
            <a:avLst/>
          </a:prstGeom>
        </p:spPr>
      </p:pic>
      <p:pic>
        <p:nvPicPr>
          <p:cNvPr id="9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7185787" y="3776795"/>
            <a:ext cx="764584" cy="67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Plant Icon. SVG, EPS, JPG, PNG. Download Plant Icon.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23257" r="22477" b="24065"/>
          <a:stretch/>
        </p:blipFill>
        <p:spPr bwMode="auto">
          <a:xfrm>
            <a:off x="7316780" y="4800001"/>
            <a:ext cx="682546" cy="67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8084582" y="4800001"/>
            <a:ext cx="642290" cy="663624"/>
            <a:chOff x="3915268" y="4412660"/>
            <a:chExt cx="1432427" cy="1562409"/>
          </a:xfrm>
        </p:grpSpPr>
        <p:pic>
          <p:nvPicPr>
            <p:cNvPr id="15" name="Picture 10" descr="world map icon - Free PNG images - Find &amp;amp; Download Free Vector Art Graphic  resources for desig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9">
              <a:off x="3915268" y="4571011"/>
              <a:ext cx="1400548" cy="140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Map, place, pin, location icon - Download on Iconfinder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026" y="4412660"/>
              <a:ext cx="397669" cy="39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8832822" y="4869727"/>
            <a:ext cx="695187" cy="6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ata Scientist Icons - Download Free Vector Icons | Noun Projec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789" y="4727604"/>
            <a:ext cx="921647" cy="92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Best Eye Symbol Royalty-Free Images, Stock Photos &amp; Pictures ...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28324" r="12174" b="31536"/>
          <a:stretch/>
        </p:blipFill>
        <p:spPr bwMode="auto">
          <a:xfrm>
            <a:off x="3364445" y="970208"/>
            <a:ext cx="1069832" cy="61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3364445" y="4613314"/>
            <a:ext cx="1005768" cy="928639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686" y="175763"/>
            <a:ext cx="1387489" cy="110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3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4906656" y="1135202"/>
            <a:ext cx="2063450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sz="3200" b="1" dirty="0">
                <a:latin typeface="Bodoni MT" panose="02070603080606020203" pitchFamily="18" charset="0"/>
              </a:rPr>
              <a:t>2. ‘</a:t>
            </a:r>
            <a:r>
              <a:rPr lang="es-ES" sz="3200" b="1" dirty="0" smtClean="0">
                <a:latin typeface="Bodoni MT" panose="02070603080606020203" pitchFamily="18" charset="0"/>
              </a:rPr>
              <a:t>Buffers’</a:t>
            </a:r>
            <a:endParaRPr lang="en-GB" sz="3200" dirty="0">
              <a:latin typeface="Bodoni MT" panose="02070603080606020203" pitchFamily="18" charset="0"/>
            </a:endParaRPr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17" y="1972742"/>
            <a:ext cx="5655205" cy="3320983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768" y="2689838"/>
            <a:ext cx="5910081" cy="348712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507306" y="5658525"/>
            <a:ext cx="1757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Bodoni MT" panose="02070603080606020203" pitchFamily="18" charset="0"/>
              </a:rPr>
              <a:t>DISOLVER ‘ON’</a:t>
            </a:r>
            <a:endParaRPr lang="en-GB" dirty="0"/>
          </a:p>
        </p:txBody>
      </p:sp>
      <p:sp>
        <p:nvSpPr>
          <p:cNvPr id="43" name="Rectángulo 42"/>
          <p:cNvSpPr/>
          <p:nvPr/>
        </p:nvSpPr>
        <p:spPr>
          <a:xfrm>
            <a:off x="963259" y="4715954"/>
            <a:ext cx="1882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Bodoni MT" panose="02070603080606020203" pitchFamily="18" charset="0"/>
              </a:rPr>
              <a:t>DISOLVER ‘OFF’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754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10" name="Picture 2" descr="Data Scientist Icons - Download Free Vector Icons | Noun Projec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25" y="86274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330640" y="1287775"/>
            <a:ext cx="1436914" cy="127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Plant Icon. SVG, EPS, JPG, PNG. Download Plant Icon.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23257" r="22477" b="24065"/>
          <a:stretch/>
        </p:blipFill>
        <p:spPr bwMode="auto">
          <a:xfrm>
            <a:off x="1519279" y="1168421"/>
            <a:ext cx="1410789" cy="139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3971508" y="1063121"/>
            <a:ext cx="1432427" cy="1562409"/>
            <a:chOff x="3915268" y="4412660"/>
            <a:chExt cx="1432427" cy="1562409"/>
          </a:xfrm>
        </p:grpSpPr>
        <p:pic>
          <p:nvPicPr>
            <p:cNvPr id="15" name="Picture 10" descr="world map icon - Free PNG images - Find &amp;amp; Download Free Vector Art Graphic  resources for design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9">
              <a:off x="3915268" y="4571011"/>
              <a:ext cx="1400548" cy="140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Map, place, pin, location icon - Download on Iconfinder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026" y="4412660"/>
              <a:ext cx="397669" cy="39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ruz 17"/>
          <p:cNvSpPr/>
          <p:nvPr/>
        </p:nvSpPr>
        <p:spPr>
          <a:xfrm>
            <a:off x="3237522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ruz 18"/>
          <p:cNvSpPr/>
          <p:nvPr/>
        </p:nvSpPr>
        <p:spPr>
          <a:xfrm>
            <a:off x="5723862" y="1731912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ruz 19"/>
          <p:cNvSpPr/>
          <p:nvPr/>
        </p:nvSpPr>
        <p:spPr>
          <a:xfrm>
            <a:off x="8633478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ángulo redondeado 20"/>
          <p:cNvSpPr/>
          <p:nvPr/>
        </p:nvSpPr>
        <p:spPr>
          <a:xfrm>
            <a:off x="3835327" y="816078"/>
            <a:ext cx="1767840" cy="199833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ángulo 28"/>
          <p:cNvSpPr/>
          <p:nvPr/>
        </p:nvSpPr>
        <p:spPr>
          <a:xfrm>
            <a:off x="3627231" y="2992715"/>
            <a:ext cx="507081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sz="3200" b="1">
                <a:latin typeface="Bodoni MT" panose="02070603080606020203" pitchFamily="18" charset="0"/>
              </a:rPr>
              <a:t>3. Valores de las coordenadas</a:t>
            </a:r>
            <a:endParaRPr lang="es-ES" sz="3200" b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7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10" name="Picture 2" descr="Data Scientist Icons - Download Free Vector Icons | Noun Projec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25" y="86274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330640" y="1287775"/>
            <a:ext cx="1436914" cy="127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Plant Icon. SVG, EPS, JPG, PNG. Download Plant Icon.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23257" r="22477" b="24065"/>
          <a:stretch/>
        </p:blipFill>
        <p:spPr bwMode="auto">
          <a:xfrm>
            <a:off x="1519279" y="1168421"/>
            <a:ext cx="1410789" cy="139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3971508" y="1063121"/>
            <a:ext cx="1432427" cy="1562409"/>
            <a:chOff x="3915268" y="4412660"/>
            <a:chExt cx="1432427" cy="1562409"/>
          </a:xfrm>
        </p:grpSpPr>
        <p:pic>
          <p:nvPicPr>
            <p:cNvPr id="15" name="Picture 10" descr="world map icon - Free PNG images - Find &amp;amp; Download Free Vector Art Graphic  resources for design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9">
              <a:off x="3915268" y="4571011"/>
              <a:ext cx="1400548" cy="140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Map, place, pin, location icon - Download on Iconfinder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026" y="4412660"/>
              <a:ext cx="397669" cy="39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ruz 17"/>
          <p:cNvSpPr/>
          <p:nvPr/>
        </p:nvSpPr>
        <p:spPr>
          <a:xfrm>
            <a:off x="3237522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ruz 18"/>
          <p:cNvSpPr/>
          <p:nvPr/>
        </p:nvSpPr>
        <p:spPr>
          <a:xfrm>
            <a:off x="5723862" y="1731912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ruz 19"/>
          <p:cNvSpPr/>
          <p:nvPr/>
        </p:nvSpPr>
        <p:spPr>
          <a:xfrm>
            <a:off x="8633478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ángulo redondeado 20"/>
          <p:cNvSpPr/>
          <p:nvPr/>
        </p:nvSpPr>
        <p:spPr>
          <a:xfrm>
            <a:off x="3835327" y="816078"/>
            <a:ext cx="1767840" cy="199833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ángulo 28"/>
          <p:cNvSpPr/>
          <p:nvPr/>
        </p:nvSpPr>
        <p:spPr>
          <a:xfrm>
            <a:off x="3627231" y="2992715"/>
            <a:ext cx="507081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sz="3200" b="1">
                <a:latin typeface="Bodoni MT" panose="02070603080606020203" pitchFamily="18" charset="0"/>
              </a:rPr>
              <a:t>3. Valores de las coordenadas</a:t>
            </a:r>
            <a:endParaRPr lang="es-ES" sz="3200" b="1" dirty="0">
              <a:latin typeface="Bodoni MT" panose="02070603080606020203" pitchFamily="18" charset="0"/>
            </a:endParaRPr>
          </a:p>
        </p:txBody>
      </p:sp>
      <p:graphicFrame>
        <p:nvGraphicFramePr>
          <p:cNvPr id="26" name="Tabl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527158"/>
              </p:ext>
            </p:extLst>
          </p:nvPr>
        </p:nvGraphicFramePr>
        <p:xfrm>
          <a:off x="2609177" y="4210323"/>
          <a:ext cx="6414010" cy="14681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73589">
                  <a:extLst>
                    <a:ext uri="{9D8B030D-6E8A-4147-A177-3AD203B41FA5}">
                      <a16:colId xmlns:a16="http://schemas.microsoft.com/office/drawing/2014/main" val="3367267974"/>
                    </a:ext>
                  </a:extLst>
                </a:gridCol>
                <a:gridCol w="1179714">
                  <a:extLst>
                    <a:ext uri="{9D8B030D-6E8A-4147-A177-3AD203B41FA5}">
                      <a16:colId xmlns:a16="http://schemas.microsoft.com/office/drawing/2014/main" val="1283146511"/>
                    </a:ext>
                  </a:extLst>
                </a:gridCol>
                <a:gridCol w="1576651">
                  <a:extLst>
                    <a:ext uri="{9D8B030D-6E8A-4147-A177-3AD203B41FA5}">
                      <a16:colId xmlns:a16="http://schemas.microsoft.com/office/drawing/2014/main" val="3593938724"/>
                    </a:ext>
                  </a:extLst>
                </a:gridCol>
                <a:gridCol w="1684056">
                  <a:extLst>
                    <a:ext uri="{9D8B030D-6E8A-4147-A177-3AD203B41FA5}">
                      <a16:colId xmlns:a16="http://schemas.microsoft.com/office/drawing/2014/main" val="3016655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ES" dirty="0" smtClean="0"/>
                        <a:t>Especie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Localidad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Latitud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Longitud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604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Narnia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43.1533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884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Narnia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43.1533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907393"/>
                  </a:ext>
                </a:extLst>
              </a:tr>
              <a:tr h="2566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Narnia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43.15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466068"/>
                  </a:ext>
                </a:extLst>
              </a:tr>
            </a:tbl>
          </a:graphicData>
        </a:graphic>
      </p:graphicFrame>
      <p:sp>
        <p:nvSpPr>
          <p:cNvPr id="27" name="Cerrar llave 26"/>
          <p:cNvSpPr/>
          <p:nvPr/>
        </p:nvSpPr>
        <p:spPr>
          <a:xfrm>
            <a:off x="9396722" y="4229233"/>
            <a:ext cx="396781" cy="1400326"/>
          </a:xfrm>
          <a:prstGeom prst="rightBrace">
            <a:avLst>
              <a:gd name="adj1" fmla="val 88230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10340280" y="4637009"/>
            <a:ext cx="34738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3200" dirty="0" smtClean="0"/>
              <a:t>2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57525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10" name="Picture 2" descr="Data Scientist Icons - Download Free Vector Icons | Noun Projec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25" y="86274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330640" y="1287775"/>
            <a:ext cx="1436914" cy="127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Plant Icon. SVG, EPS, JPG, PNG. Download Plant Icon.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23257" r="22477" b="24065"/>
          <a:stretch/>
        </p:blipFill>
        <p:spPr bwMode="auto">
          <a:xfrm>
            <a:off x="1519279" y="1168421"/>
            <a:ext cx="1410789" cy="139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3971508" y="1063121"/>
            <a:ext cx="1432427" cy="1562409"/>
            <a:chOff x="3915268" y="4412660"/>
            <a:chExt cx="1432427" cy="1562409"/>
          </a:xfrm>
        </p:grpSpPr>
        <p:pic>
          <p:nvPicPr>
            <p:cNvPr id="15" name="Picture 10" descr="world map icon - Free PNG images - Find &amp;amp; Download Free Vector Art Graphic  resources for design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9">
              <a:off x="3915268" y="4571011"/>
              <a:ext cx="1400548" cy="140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Map, place, pin, location icon - Download on Iconfinder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026" y="4412660"/>
              <a:ext cx="397669" cy="39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ruz 17"/>
          <p:cNvSpPr/>
          <p:nvPr/>
        </p:nvSpPr>
        <p:spPr>
          <a:xfrm>
            <a:off x="3237522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ruz 18"/>
          <p:cNvSpPr/>
          <p:nvPr/>
        </p:nvSpPr>
        <p:spPr>
          <a:xfrm>
            <a:off x="5723862" y="1731912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ruz 19"/>
          <p:cNvSpPr/>
          <p:nvPr/>
        </p:nvSpPr>
        <p:spPr>
          <a:xfrm>
            <a:off x="8633478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ángulo redondeado 20"/>
          <p:cNvSpPr/>
          <p:nvPr/>
        </p:nvSpPr>
        <p:spPr>
          <a:xfrm>
            <a:off x="3835327" y="816078"/>
            <a:ext cx="1767840" cy="199833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ángulo 28"/>
          <p:cNvSpPr/>
          <p:nvPr/>
        </p:nvSpPr>
        <p:spPr>
          <a:xfrm>
            <a:off x="2464140" y="3168715"/>
            <a:ext cx="7263720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sz="3200" b="1" dirty="0">
                <a:latin typeface="Bodoni MT" panose="02070603080606020203" pitchFamily="18" charset="0"/>
              </a:rPr>
              <a:t>4. Valores de las coordenadas redondeados</a:t>
            </a:r>
          </a:p>
        </p:txBody>
      </p:sp>
      <p:graphicFrame>
        <p:nvGraphicFramePr>
          <p:cNvPr id="22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547375"/>
              </p:ext>
            </p:extLst>
          </p:nvPr>
        </p:nvGraphicFramePr>
        <p:xfrm>
          <a:off x="1257519" y="4101246"/>
          <a:ext cx="8465223" cy="14833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335310">
                  <a:extLst>
                    <a:ext uri="{9D8B030D-6E8A-4147-A177-3AD203B41FA5}">
                      <a16:colId xmlns:a16="http://schemas.microsoft.com/office/drawing/2014/main" val="3367267974"/>
                    </a:ext>
                  </a:extLst>
                </a:gridCol>
                <a:gridCol w="1393486">
                  <a:extLst>
                    <a:ext uri="{9D8B030D-6E8A-4147-A177-3AD203B41FA5}">
                      <a16:colId xmlns:a16="http://schemas.microsoft.com/office/drawing/2014/main" val="1283146511"/>
                    </a:ext>
                  </a:extLst>
                </a:gridCol>
                <a:gridCol w="1364398">
                  <a:extLst>
                    <a:ext uri="{9D8B030D-6E8A-4147-A177-3AD203B41FA5}">
                      <a16:colId xmlns:a16="http://schemas.microsoft.com/office/drawing/2014/main" val="3593938724"/>
                    </a:ext>
                  </a:extLst>
                </a:gridCol>
                <a:gridCol w="1457343">
                  <a:extLst>
                    <a:ext uri="{9D8B030D-6E8A-4147-A177-3AD203B41FA5}">
                      <a16:colId xmlns:a16="http://schemas.microsoft.com/office/drawing/2014/main" val="3016655322"/>
                    </a:ext>
                  </a:extLst>
                </a:gridCol>
                <a:gridCol w="1457343">
                  <a:extLst>
                    <a:ext uri="{9D8B030D-6E8A-4147-A177-3AD203B41FA5}">
                      <a16:colId xmlns:a16="http://schemas.microsoft.com/office/drawing/2014/main" val="2140159"/>
                    </a:ext>
                  </a:extLst>
                </a:gridCol>
                <a:gridCol w="1457343">
                  <a:extLst>
                    <a:ext uri="{9D8B030D-6E8A-4147-A177-3AD203B41FA5}">
                      <a16:colId xmlns:a16="http://schemas.microsoft.com/office/drawing/2014/main" val="3356720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Especie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Localidad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Latitud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Longitud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Lat</a:t>
                      </a:r>
                      <a:r>
                        <a:rPr lang="es-ES" dirty="0" smtClean="0"/>
                        <a:t> Round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Long Round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604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Narnia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23.1533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23.15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884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Narnia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23.1533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23.15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907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Narnia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23.15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23.15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466068"/>
                  </a:ext>
                </a:extLst>
              </a:tr>
            </a:tbl>
          </a:graphicData>
        </a:graphic>
      </p:graphicFrame>
      <p:sp>
        <p:nvSpPr>
          <p:cNvPr id="23" name="Cerrar llave 22"/>
          <p:cNvSpPr/>
          <p:nvPr/>
        </p:nvSpPr>
        <p:spPr>
          <a:xfrm>
            <a:off x="10144114" y="4193883"/>
            <a:ext cx="396781" cy="1400326"/>
          </a:xfrm>
          <a:prstGeom prst="rightBrace">
            <a:avLst>
              <a:gd name="adj1" fmla="val 88230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10912405" y="4601658"/>
            <a:ext cx="39824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3200" dirty="0" smtClean="0"/>
              <a:t>1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56820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10" name="Picture 2" descr="Data Scientist Icons - Download Free Vector Icons | Noun Projec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25" y="86274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330640" y="1287775"/>
            <a:ext cx="1436914" cy="127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Plant Icon. SVG, EPS, JPG, PNG. Download Plant Icon.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23257" r="22477" b="24065"/>
          <a:stretch/>
        </p:blipFill>
        <p:spPr bwMode="auto">
          <a:xfrm>
            <a:off x="1519279" y="1168421"/>
            <a:ext cx="1410789" cy="139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3971508" y="1063121"/>
            <a:ext cx="1432427" cy="1562409"/>
            <a:chOff x="3915268" y="4412660"/>
            <a:chExt cx="1432427" cy="1562409"/>
          </a:xfrm>
        </p:grpSpPr>
        <p:pic>
          <p:nvPicPr>
            <p:cNvPr id="15" name="Picture 10" descr="world map icon - Free PNG images - Find &amp;amp; Download Free Vector Art Graphic  resources for design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9">
              <a:off x="3915268" y="4571011"/>
              <a:ext cx="1400548" cy="140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Map, place, pin, location icon - Download on Iconfinder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026" y="4412660"/>
              <a:ext cx="397669" cy="39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ruz 17"/>
          <p:cNvSpPr/>
          <p:nvPr/>
        </p:nvSpPr>
        <p:spPr>
          <a:xfrm>
            <a:off x="3237522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ruz 18"/>
          <p:cNvSpPr/>
          <p:nvPr/>
        </p:nvSpPr>
        <p:spPr>
          <a:xfrm>
            <a:off x="5723862" y="1731912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ruz 19"/>
          <p:cNvSpPr/>
          <p:nvPr/>
        </p:nvSpPr>
        <p:spPr>
          <a:xfrm>
            <a:off x="8633478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ángulo redondeado 20"/>
          <p:cNvSpPr/>
          <p:nvPr/>
        </p:nvSpPr>
        <p:spPr>
          <a:xfrm>
            <a:off x="9165177" y="924332"/>
            <a:ext cx="1767840" cy="199833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ángulo 24"/>
          <p:cNvSpPr/>
          <p:nvPr/>
        </p:nvSpPr>
        <p:spPr>
          <a:xfrm>
            <a:off x="4049051" y="2840271"/>
            <a:ext cx="335463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Bodoni MT" panose="02070603080606020203" pitchFamily="18" charset="0"/>
              </a:rPr>
              <a:t>Fecha de colección</a:t>
            </a:r>
            <a:endParaRPr lang="en-GB" sz="3200" dirty="0">
              <a:latin typeface="Bodoni MT" panose="02070603080606020203" pitchFamily="18" charset="0"/>
            </a:endParaRPr>
          </a:p>
        </p:txBody>
      </p:sp>
      <p:graphicFrame>
        <p:nvGraphicFramePr>
          <p:cNvPr id="26" name="Tabl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519854"/>
              </p:ext>
            </p:extLst>
          </p:nvPr>
        </p:nvGraphicFramePr>
        <p:xfrm>
          <a:off x="1485775" y="3890348"/>
          <a:ext cx="7275410" cy="18338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86025">
                  <a:extLst>
                    <a:ext uri="{9D8B030D-6E8A-4147-A177-3AD203B41FA5}">
                      <a16:colId xmlns:a16="http://schemas.microsoft.com/office/drawing/2014/main" val="3367267974"/>
                    </a:ext>
                  </a:extLst>
                </a:gridCol>
                <a:gridCol w="1346945">
                  <a:extLst>
                    <a:ext uri="{9D8B030D-6E8A-4147-A177-3AD203B41FA5}">
                      <a16:colId xmlns:a16="http://schemas.microsoft.com/office/drawing/2014/main" val="1283146511"/>
                    </a:ext>
                  </a:extLst>
                </a:gridCol>
                <a:gridCol w="1416484">
                  <a:extLst>
                    <a:ext uri="{9D8B030D-6E8A-4147-A177-3AD203B41FA5}">
                      <a16:colId xmlns:a16="http://schemas.microsoft.com/office/drawing/2014/main" val="3593938724"/>
                    </a:ext>
                  </a:extLst>
                </a:gridCol>
                <a:gridCol w="1512978">
                  <a:extLst>
                    <a:ext uri="{9D8B030D-6E8A-4147-A177-3AD203B41FA5}">
                      <a16:colId xmlns:a16="http://schemas.microsoft.com/office/drawing/2014/main" val="3016655322"/>
                    </a:ext>
                  </a:extLst>
                </a:gridCol>
                <a:gridCol w="1512978">
                  <a:extLst>
                    <a:ext uri="{9D8B030D-6E8A-4147-A177-3AD203B41FA5}">
                      <a16:colId xmlns:a16="http://schemas.microsoft.com/office/drawing/2014/main" val="774174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ES" dirty="0" smtClean="0"/>
                        <a:t>Especie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Localidad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Latitud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Longitud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Fecha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604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Narnia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43.1533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19/11/2011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884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Narnia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43.1533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11/2011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907393"/>
                  </a:ext>
                </a:extLst>
              </a:tr>
              <a:tr h="2566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Narnia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43.15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11/2011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466068"/>
                  </a:ext>
                </a:extLst>
              </a:tr>
              <a:tr h="2566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Narnia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43.15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2011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164748"/>
                  </a:ext>
                </a:extLst>
              </a:tr>
            </a:tbl>
          </a:graphicData>
        </a:graphic>
      </p:graphicFrame>
      <p:sp>
        <p:nvSpPr>
          <p:cNvPr id="27" name="Cerrar llave 26"/>
          <p:cNvSpPr/>
          <p:nvPr/>
        </p:nvSpPr>
        <p:spPr>
          <a:xfrm>
            <a:off x="9219023" y="4009668"/>
            <a:ext cx="396781" cy="1400326"/>
          </a:xfrm>
          <a:prstGeom prst="rightBrace">
            <a:avLst>
              <a:gd name="adj1" fmla="val 88230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10053408" y="4423600"/>
            <a:ext cx="41794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3200" dirty="0" smtClean="0"/>
              <a:t>4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8548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10" name="Picture 2" descr="Data Scientist Icons - Download Free Vector Icons | Noun Projec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25" y="86274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330640" y="1287775"/>
            <a:ext cx="1436914" cy="127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Plant Icon. SVG, EPS, JPG, PNG. Download Plant Icon.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23257" r="22477" b="24065"/>
          <a:stretch/>
        </p:blipFill>
        <p:spPr bwMode="auto">
          <a:xfrm>
            <a:off x="1519279" y="1168421"/>
            <a:ext cx="1410789" cy="139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3971508" y="1063121"/>
            <a:ext cx="1432427" cy="1562409"/>
            <a:chOff x="3915268" y="4412660"/>
            <a:chExt cx="1432427" cy="1562409"/>
          </a:xfrm>
        </p:grpSpPr>
        <p:pic>
          <p:nvPicPr>
            <p:cNvPr id="15" name="Picture 10" descr="world map icon - Free PNG images - Find &amp;amp; Download Free Vector Art Graphic  resources for design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9">
              <a:off x="3915268" y="4571011"/>
              <a:ext cx="1400548" cy="140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Map, place, pin, location icon - Download on Iconfinder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026" y="4412660"/>
              <a:ext cx="397669" cy="39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ruz 17"/>
          <p:cNvSpPr/>
          <p:nvPr/>
        </p:nvSpPr>
        <p:spPr>
          <a:xfrm>
            <a:off x="3237522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ruz 18"/>
          <p:cNvSpPr/>
          <p:nvPr/>
        </p:nvSpPr>
        <p:spPr>
          <a:xfrm>
            <a:off x="5723862" y="1731912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ruz 19"/>
          <p:cNvSpPr/>
          <p:nvPr/>
        </p:nvSpPr>
        <p:spPr>
          <a:xfrm>
            <a:off x="8633478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ángulo redondeado 20"/>
          <p:cNvSpPr/>
          <p:nvPr/>
        </p:nvSpPr>
        <p:spPr>
          <a:xfrm>
            <a:off x="9165177" y="924332"/>
            <a:ext cx="1767840" cy="199833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ángulo 24"/>
          <p:cNvSpPr/>
          <p:nvPr/>
        </p:nvSpPr>
        <p:spPr>
          <a:xfrm>
            <a:off x="4049051" y="2840271"/>
            <a:ext cx="335463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Bodoni MT" panose="02070603080606020203" pitchFamily="18" charset="0"/>
              </a:rPr>
              <a:t>Fecha de colección</a:t>
            </a:r>
            <a:endParaRPr lang="en-GB" sz="3200" dirty="0">
              <a:latin typeface="Bodoni MT" panose="02070603080606020203" pitchFamily="18" charset="0"/>
            </a:endParaRPr>
          </a:p>
        </p:txBody>
      </p:sp>
      <p:graphicFrame>
        <p:nvGraphicFramePr>
          <p:cNvPr id="22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230834"/>
              </p:ext>
            </p:extLst>
          </p:nvPr>
        </p:nvGraphicFramePr>
        <p:xfrm>
          <a:off x="1485775" y="3890348"/>
          <a:ext cx="9645057" cy="18338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391349">
                  <a:extLst>
                    <a:ext uri="{9D8B030D-6E8A-4147-A177-3AD203B41FA5}">
                      <a16:colId xmlns:a16="http://schemas.microsoft.com/office/drawing/2014/main" val="3367267974"/>
                    </a:ext>
                  </a:extLst>
                </a:gridCol>
                <a:gridCol w="1261130">
                  <a:extLst>
                    <a:ext uri="{9D8B030D-6E8A-4147-A177-3AD203B41FA5}">
                      <a16:colId xmlns:a16="http://schemas.microsoft.com/office/drawing/2014/main" val="1283146511"/>
                    </a:ext>
                  </a:extLst>
                </a:gridCol>
                <a:gridCol w="1326238">
                  <a:extLst>
                    <a:ext uri="{9D8B030D-6E8A-4147-A177-3AD203B41FA5}">
                      <a16:colId xmlns:a16="http://schemas.microsoft.com/office/drawing/2014/main" val="3593938724"/>
                    </a:ext>
                  </a:extLst>
                </a:gridCol>
                <a:gridCol w="1416585">
                  <a:extLst>
                    <a:ext uri="{9D8B030D-6E8A-4147-A177-3AD203B41FA5}">
                      <a16:colId xmlns:a16="http://schemas.microsoft.com/office/drawing/2014/main" val="3016655322"/>
                    </a:ext>
                  </a:extLst>
                </a:gridCol>
                <a:gridCol w="1416585">
                  <a:extLst>
                    <a:ext uri="{9D8B030D-6E8A-4147-A177-3AD203B41FA5}">
                      <a16:colId xmlns:a16="http://schemas.microsoft.com/office/drawing/2014/main" val="77417446"/>
                    </a:ext>
                  </a:extLst>
                </a:gridCol>
                <a:gridCol w="1416585">
                  <a:extLst>
                    <a:ext uri="{9D8B030D-6E8A-4147-A177-3AD203B41FA5}">
                      <a16:colId xmlns:a16="http://schemas.microsoft.com/office/drawing/2014/main" val="668481418"/>
                    </a:ext>
                  </a:extLst>
                </a:gridCol>
                <a:gridCol w="1416585">
                  <a:extLst>
                    <a:ext uri="{9D8B030D-6E8A-4147-A177-3AD203B41FA5}">
                      <a16:colId xmlns:a16="http://schemas.microsoft.com/office/drawing/2014/main" val="40604810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ES" dirty="0" smtClean="0"/>
                        <a:t>Especie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Localidad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Latitud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Longitud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Fecha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Año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Mes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604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Narnia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43.1566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19/11/2011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2011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884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Narnia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43.1566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11/2011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2011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9073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Narnia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43.15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11/2011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2011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466068"/>
                  </a:ext>
                </a:extLst>
              </a:tr>
              <a:tr h="2566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Narnia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43.15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2011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2011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164748"/>
                  </a:ext>
                </a:extLst>
              </a:tr>
            </a:tbl>
          </a:graphicData>
        </a:graphic>
      </p:graphicFrame>
      <p:sp>
        <p:nvSpPr>
          <p:cNvPr id="23" name="Rectángulo redondeado 22"/>
          <p:cNvSpPr/>
          <p:nvPr/>
        </p:nvSpPr>
        <p:spPr>
          <a:xfrm>
            <a:off x="8190271" y="3890349"/>
            <a:ext cx="832916" cy="183388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05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10" name="Picture 2" descr="Data Scientist Icons - Download Free Vector Icons | Noun Projec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25" y="86274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330640" y="1287775"/>
            <a:ext cx="1436914" cy="127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Plant Icon. SVG, EPS, JPG, PNG. Download Plant Icon.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23257" r="22477" b="24065"/>
          <a:stretch/>
        </p:blipFill>
        <p:spPr bwMode="auto">
          <a:xfrm>
            <a:off x="1519279" y="1168421"/>
            <a:ext cx="1410789" cy="139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3971508" y="1063121"/>
            <a:ext cx="1432427" cy="1562409"/>
            <a:chOff x="3915268" y="4412660"/>
            <a:chExt cx="1432427" cy="1562409"/>
          </a:xfrm>
        </p:grpSpPr>
        <p:pic>
          <p:nvPicPr>
            <p:cNvPr id="15" name="Picture 10" descr="world map icon - Free PNG images - Find &amp;amp; Download Free Vector Art Graphic  resources for design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9">
              <a:off x="3915268" y="4571011"/>
              <a:ext cx="1400548" cy="140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Map, place, pin, location icon - Download on Iconfinder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026" y="4412660"/>
              <a:ext cx="397669" cy="39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ruz 17"/>
          <p:cNvSpPr/>
          <p:nvPr/>
        </p:nvSpPr>
        <p:spPr>
          <a:xfrm>
            <a:off x="3237522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ruz 18"/>
          <p:cNvSpPr/>
          <p:nvPr/>
        </p:nvSpPr>
        <p:spPr>
          <a:xfrm>
            <a:off x="5723862" y="1731912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ruz 19"/>
          <p:cNvSpPr/>
          <p:nvPr/>
        </p:nvSpPr>
        <p:spPr>
          <a:xfrm>
            <a:off x="8633478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ángulo redondeado 20"/>
          <p:cNvSpPr/>
          <p:nvPr/>
        </p:nvSpPr>
        <p:spPr>
          <a:xfrm>
            <a:off x="6479281" y="865235"/>
            <a:ext cx="1767840" cy="199833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ángulo 24"/>
          <p:cNvSpPr/>
          <p:nvPr/>
        </p:nvSpPr>
        <p:spPr>
          <a:xfrm>
            <a:off x="3627231" y="2840271"/>
            <a:ext cx="442451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atin typeface="Bodoni MT" panose="02070603080606020203" pitchFamily="18" charset="0"/>
              </a:rPr>
              <a:t>Nombre de los colectores</a:t>
            </a:r>
          </a:p>
        </p:txBody>
      </p:sp>
    </p:spTree>
    <p:extLst>
      <p:ext uri="{BB962C8B-B14F-4D97-AF65-F5344CB8AC3E}">
        <p14:creationId xmlns:p14="http://schemas.microsoft.com/office/powerpoint/2010/main" val="296593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10" name="Picture 2" descr="Data Scientist Icons - Download Free Vector Icons | Noun Projec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25" y="86274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330640" y="1287775"/>
            <a:ext cx="1436914" cy="127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Plant Icon. SVG, EPS, JPG, PNG. Download Plant Icon.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23257" r="22477" b="24065"/>
          <a:stretch/>
        </p:blipFill>
        <p:spPr bwMode="auto">
          <a:xfrm>
            <a:off x="1519279" y="1168421"/>
            <a:ext cx="1410789" cy="139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3971508" y="1063121"/>
            <a:ext cx="1432427" cy="1562409"/>
            <a:chOff x="3915268" y="4412660"/>
            <a:chExt cx="1432427" cy="1562409"/>
          </a:xfrm>
        </p:grpSpPr>
        <p:pic>
          <p:nvPicPr>
            <p:cNvPr id="15" name="Picture 10" descr="world map icon - Free PNG images - Find &amp;amp; Download Free Vector Art Graphic  resources for design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9">
              <a:off x="3915268" y="4571011"/>
              <a:ext cx="1400548" cy="140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Map, place, pin, location icon - Download on Iconfinder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026" y="4412660"/>
              <a:ext cx="397669" cy="39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ruz 17"/>
          <p:cNvSpPr/>
          <p:nvPr/>
        </p:nvSpPr>
        <p:spPr>
          <a:xfrm>
            <a:off x="3237522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ruz 18"/>
          <p:cNvSpPr/>
          <p:nvPr/>
        </p:nvSpPr>
        <p:spPr>
          <a:xfrm>
            <a:off x="5723862" y="1731912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ruz 19"/>
          <p:cNvSpPr/>
          <p:nvPr/>
        </p:nvSpPr>
        <p:spPr>
          <a:xfrm>
            <a:off x="8633478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ángulo redondeado 20"/>
          <p:cNvSpPr/>
          <p:nvPr/>
        </p:nvSpPr>
        <p:spPr>
          <a:xfrm>
            <a:off x="6479281" y="865235"/>
            <a:ext cx="1767840" cy="199833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ángulo 24"/>
          <p:cNvSpPr/>
          <p:nvPr/>
        </p:nvSpPr>
        <p:spPr>
          <a:xfrm>
            <a:off x="3627231" y="2840271"/>
            <a:ext cx="442451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atin typeface="Bodoni MT" panose="02070603080606020203" pitchFamily="18" charset="0"/>
              </a:rPr>
              <a:t>Nombre de los colectores</a:t>
            </a:r>
          </a:p>
        </p:txBody>
      </p:sp>
      <p:graphicFrame>
        <p:nvGraphicFramePr>
          <p:cNvPr id="22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098589"/>
              </p:ext>
            </p:extLst>
          </p:nvPr>
        </p:nvGraphicFramePr>
        <p:xfrm>
          <a:off x="1316513" y="4050259"/>
          <a:ext cx="8465223" cy="14833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335310">
                  <a:extLst>
                    <a:ext uri="{9D8B030D-6E8A-4147-A177-3AD203B41FA5}">
                      <a16:colId xmlns:a16="http://schemas.microsoft.com/office/drawing/2014/main" val="3367267974"/>
                    </a:ext>
                  </a:extLst>
                </a:gridCol>
                <a:gridCol w="1393486">
                  <a:extLst>
                    <a:ext uri="{9D8B030D-6E8A-4147-A177-3AD203B41FA5}">
                      <a16:colId xmlns:a16="http://schemas.microsoft.com/office/drawing/2014/main" val="1283146511"/>
                    </a:ext>
                  </a:extLst>
                </a:gridCol>
                <a:gridCol w="1364398">
                  <a:extLst>
                    <a:ext uri="{9D8B030D-6E8A-4147-A177-3AD203B41FA5}">
                      <a16:colId xmlns:a16="http://schemas.microsoft.com/office/drawing/2014/main" val="3593938724"/>
                    </a:ext>
                  </a:extLst>
                </a:gridCol>
                <a:gridCol w="1457343">
                  <a:extLst>
                    <a:ext uri="{9D8B030D-6E8A-4147-A177-3AD203B41FA5}">
                      <a16:colId xmlns:a16="http://schemas.microsoft.com/office/drawing/2014/main" val="3016655322"/>
                    </a:ext>
                  </a:extLst>
                </a:gridCol>
                <a:gridCol w="1457343">
                  <a:extLst>
                    <a:ext uri="{9D8B030D-6E8A-4147-A177-3AD203B41FA5}">
                      <a16:colId xmlns:a16="http://schemas.microsoft.com/office/drawing/2014/main" val="2140159"/>
                    </a:ext>
                  </a:extLst>
                </a:gridCol>
                <a:gridCol w="1457343">
                  <a:extLst>
                    <a:ext uri="{9D8B030D-6E8A-4147-A177-3AD203B41FA5}">
                      <a16:colId xmlns:a16="http://schemas.microsoft.com/office/drawing/2014/main" val="3356720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Especie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Localidad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Latitud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Longitud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Colector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604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Narnia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23.1566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M.R.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884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Narnia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23.1566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M. </a:t>
                      </a:r>
                      <a:r>
                        <a:rPr lang="es-ES" dirty="0" smtClean="0"/>
                        <a:t>Rajoy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907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Narnia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23.15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M.R.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466068"/>
                  </a:ext>
                </a:extLst>
              </a:tr>
            </a:tbl>
          </a:graphicData>
        </a:graphic>
      </p:graphicFrame>
      <p:sp>
        <p:nvSpPr>
          <p:cNvPr id="23" name="Cerrar llave 22"/>
          <p:cNvSpPr/>
          <p:nvPr/>
        </p:nvSpPr>
        <p:spPr>
          <a:xfrm>
            <a:off x="10203108" y="4142896"/>
            <a:ext cx="396781" cy="1400326"/>
          </a:xfrm>
          <a:prstGeom prst="rightBrace">
            <a:avLst>
              <a:gd name="adj1" fmla="val 88230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10827054" y="4550671"/>
            <a:ext cx="38841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3200" dirty="0" smtClean="0"/>
              <a:t>2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27205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10" name="Picture 2" descr="Data Scientist Icons - Download Free Vector Icons | Noun Projec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25" y="86274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330640" y="1287775"/>
            <a:ext cx="1436914" cy="127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Plant Icon. SVG, EPS, JPG, PNG. Download Plant Icon.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23257" r="22477" b="24065"/>
          <a:stretch/>
        </p:blipFill>
        <p:spPr bwMode="auto">
          <a:xfrm>
            <a:off x="1519279" y="1168421"/>
            <a:ext cx="1410789" cy="139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3971508" y="1063121"/>
            <a:ext cx="1432427" cy="1562409"/>
            <a:chOff x="3915268" y="4412660"/>
            <a:chExt cx="1432427" cy="1562409"/>
          </a:xfrm>
        </p:grpSpPr>
        <p:pic>
          <p:nvPicPr>
            <p:cNvPr id="15" name="Picture 10" descr="world map icon - Free PNG images - Find &amp;amp; Download Free Vector Art Graphic  resources for design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9">
              <a:off x="3915268" y="4571011"/>
              <a:ext cx="1400548" cy="140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Map, place, pin, location icon - Download on Iconfinder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026" y="4412660"/>
              <a:ext cx="397669" cy="39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ruz 17"/>
          <p:cNvSpPr/>
          <p:nvPr/>
        </p:nvSpPr>
        <p:spPr>
          <a:xfrm>
            <a:off x="3237522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ruz 18"/>
          <p:cNvSpPr/>
          <p:nvPr/>
        </p:nvSpPr>
        <p:spPr>
          <a:xfrm>
            <a:off x="5723862" y="1731912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ruz 19"/>
          <p:cNvSpPr/>
          <p:nvPr/>
        </p:nvSpPr>
        <p:spPr>
          <a:xfrm>
            <a:off x="8633478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ángulo redondeado 20"/>
          <p:cNvSpPr/>
          <p:nvPr/>
        </p:nvSpPr>
        <p:spPr>
          <a:xfrm>
            <a:off x="6479281" y="865235"/>
            <a:ext cx="1767840" cy="199833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ángulo 24"/>
          <p:cNvSpPr/>
          <p:nvPr/>
        </p:nvSpPr>
        <p:spPr>
          <a:xfrm>
            <a:off x="3627231" y="2840271"/>
            <a:ext cx="442451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atin typeface="Bodoni MT" panose="02070603080606020203" pitchFamily="18" charset="0"/>
              </a:rPr>
              <a:t>Nombre de los colectores</a:t>
            </a:r>
          </a:p>
        </p:txBody>
      </p:sp>
      <p:graphicFrame>
        <p:nvGraphicFramePr>
          <p:cNvPr id="22" name="Tabla 21"/>
          <p:cNvGraphicFramePr>
            <a:graphicFrameLocks noGrp="1"/>
          </p:cNvGraphicFramePr>
          <p:nvPr>
            <p:extLst/>
          </p:nvPr>
        </p:nvGraphicFramePr>
        <p:xfrm>
          <a:off x="1316513" y="4050259"/>
          <a:ext cx="8465223" cy="14833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335310">
                  <a:extLst>
                    <a:ext uri="{9D8B030D-6E8A-4147-A177-3AD203B41FA5}">
                      <a16:colId xmlns:a16="http://schemas.microsoft.com/office/drawing/2014/main" val="3367267974"/>
                    </a:ext>
                  </a:extLst>
                </a:gridCol>
                <a:gridCol w="1393486">
                  <a:extLst>
                    <a:ext uri="{9D8B030D-6E8A-4147-A177-3AD203B41FA5}">
                      <a16:colId xmlns:a16="http://schemas.microsoft.com/office/drawing/2014/main" val="1283146511"/>
                    </a:ext>
                  </a:extLst>
                </a:gridCol>
                <a:gridCol w="1364398">
                  <a:extLst>
                    <a:ext uri="{9D8B030D-6E8A-4147-A177-3AD203B41FA5}">
                      <a16:colId xmlns:a16="http://schemas.microsoft.com/office/drawing/2014/main" val="3593938724"/>
                    </a:ext>
                  </a:extLst>
                </a:gridCol>
                <a:gridCol w="1457343">
                  <a:extLst>
                    <a:ext uri="{9D8B030D-6E8A-4147-A177-3AD203B41FA5}">
                      <a16:colId xmlns:a16="http://schemas.microsoft.com/office/drawing/2014/main" val="3016655322"/>
                    </a:ext>
                  </a:extLst>
                </a:gridCol>
                <a:gridCol w="1457343">
                  <a:extLst>
                    <a:ext uri="{9D8B030D-6E8A-4147-A177-3AD203B41FA5}">
                      <a16:colId xmlns:a16="http://schemas.microsoft.com/office/drawing/2014/main" val="2140159"/>
                    </a:ext>
                  </a:extLst>
                </a:gridCol>
                <a:gridCol w="1457343">
                  <a:extLst>
                    <a:ext uri="{9D8B030D-6E8A-4147-A177-3AD203B41FA5}">
                      <a16:colId xmlns:a16="http://schemas.microsoft.com/office/drawing/2014/main" val="3356720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Especie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Localidad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Latitud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Longitud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Colector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604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Narnia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23.1566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M.R.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884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Narnia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23.1566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M. </a:t>
                      </a:r>
                      <a:r>
                        <a:rPr lang="es-ES" dirty="0" smtClean="0"/>
                        <a:t>Rajoy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907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Ursus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arctos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Narnia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23.15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M.R.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466068"/>
                  </a:ext>
                </a:extLst>
              </a:tr>
            </a:tbl>
          </a:graphicData>
        </a:graphic>
      </p:graphicFrame>
      <p:sp>
        <p:nvSpPr>
          <p:cNvPr id="23" name="Cerrar llave 22"/>
          <p:cNvSpPr/>
          <p:nvPr/>
        </p:nvSpPr>
        <p:spPr>
          <a:xfrm>
            <a:off x="10203108" y="4142896"/>
            <a:ext cx="396781" cy="1400326"/>
          </a:xfrm>
          <a:prstGeom prst="rightBrace">
            <a:avLst>
              <a:gd name="adj1" fmla="val 88230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10827054" y="4550671"/>
            <a:ext cx="38841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3200" dirty="0" smtClean="0"/>
              <a:t>2</a:t>
            </a:r>
            <a:endParaRPr lang="en-GB" sz="3200" dirty="0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212" y="2559227"/>
            <a:ext cx="3809066" cy="380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0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10" name="Picture 2" descr="Data Scientist Icons - Download Free Vector Icons | Noun Projec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25" y="86274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9330640" y="1287775"/>
            <a:ext cx="1436914" cy="127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Plant Icon. SVG, EPS, JPG, PNG. Download Plant Icon.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23257" r="22477" b="24065"/>
          <a:stretch/>
        </p:blipFill>
        <p:spPr bwMode="auto">
          <a:xfrm>
            <a:off x="1519279" y="1168421"/>
            <a:ext cx="1410789" cy="139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3971508" y="1063121"/>
            <a:ext cx="1432427" cy="1562409"/>
            <a:chOff x="3915268" y="4412660"/>
            <a:chExt cx="1432427" cy="1562409"/>
          </a:xfrm>
        </p:grpSpPr>
        <p:pic>
          <p:nvPicPr>
            <p:cNvPr id="15" name="Picture 10" descr="world map icon - Free PNG images - Find &amp;amp; Download Free Vector Art Graphic  resources for design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9">
              <a:off x="3915268" y="4571011"/>
              <a:ext cx="1400548" cy="140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Map, place, pin, location icon - Download on Iconfinder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026" y="4412660"/>
              <a:ext cx="397669" cy="39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ruz 17"/>
          <p:cNvSpPr/>
          <p:nvPr/>
        </p:nvSpPr>
        <p:spPr>
          <a:xfrm>
            <a:off x="3237522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ruz 18"/>
          <p:cNvSpPr/>
          <p:nvPr/>
        </p:nvSpPr>
        <p:spPr>
          <a:xfrm>
            <a:off x="5723862" y="1731912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ruz 19"/>
          <p:cNvSpPr/>
          <p:nvPr/>
        </p:nvSpPr>
        <p:spPr>
          <a:xfrm>
            <a:off x="8633478" y="1727558"/>
            <a:ext cx="389709" cy="391886"/>
          </a:xfrm>
          <a:prstGeom prst="plus">
            <a:avLst>
              <a:gd name="adj" fmla="val 3617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ángulo redondeado 20"/>
          <p:cNvSpPr/>
          <p:nvPr/>
        </p:nvSpPr>
        <p:spPr>
          <a:xfrm>
            <a:off x="6479281" y="865235"/>
            <a:ext cx="1767840" cy="199833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ángulo 24"/>
          <p:cNvSpPr/>
          <p:nvPr/>
        </p:nvSpPr>
        <p:spPr>
          <a:xfrm>
            <a:off x="3627231" y="2840271"/>
            <a:ext cx="442451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atin typeface="Bodoni MT" panose="02070603080606020203" pitchFamily="18" charset="0"/>
              </a:rPr>
              <a:t>Nombre de los colectores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4629864" y="3985517"/>
            <a:ext cx="184941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3200" b="1" dirty="0" smtClean="0"/>
              <a:t>¡Ausente</a:t>
            </a:r>
            <a:r>
              <a:rPr lang="es-ES" sz="3200" b="1" dirty="0" smtClean="0"/>
              <a:t>!</a:t>
            </a:r>
            <a:endParaRPr lang="en-GB" sz="3200" dirty="0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2586" y="4690203"/>
            <a:ext cx="3820058" cy="132416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6113" y="4725291"/>
            <a:ext cx="5009709" cy="135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6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33379B7B-0197-32C2-FB97-AE40AD3E3777}"/>
              </a:ext>
            </a:extLst>
          </p:cNvPr>
          <p:cNvSpPr/>
          <p:nvPr/>
        </p:nvSpPr>
        <p:spPr>
          <a:xfrm>
            <a:off x="0" y="6496085"/>
            <a:ext cx="12192000" cy="369332"/>
          </a:xfrm>
          <a:prstGeom prst="rect">
            <a:avLst/>
          </a:prstGeom>
          <a:solidFill>
            <a:srgbClr val="F2FFE6"/>
          </a:solidFill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s-ES" b="1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rPr>
              <a:t>III Taller GBIF.ES: Mejora de la calidad de datos de biodiversidad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odoni MT" panose="02070603080606020203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97339" y="75483"/>
            <a:ext cx="787564" cy="74059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4000">
                <a:schemeClr val="accent6">
                  <a:lumMod val="60000"/>
                  <a:lumOff val="40000"/>
                </a:schemeClr>
              </a:gs>
              <a:gs pos="77000">
                <a:srgbClr val="D8BFEB"/>
              </a:gs>
              <a:gs pos="100000">
                <a:srgbClr val="B889D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Imagen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9" r="34778"/>
          <a:stretch/>
        </p:blipFill>
        <p:spPr>
          <a:xfrm>
            <a:off x="4469362" y="816078"/>
            <a:ext cx="2685348" cy="4748085"/>
          </a:xfrm>
          <a:prstGeom prst="rect">
            <a:avLst/>
          </a:prstGeom>
        </p:spPr>
      </p:pic>
      <p:pic>
        <p:nvPicPr>
          <p:cNvPr id="9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7185787" y="3776795"/>
            <a:ext cx="764584" cy="67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Plant Icon. SVG, EPS, JPG, PNG. Download Plant Icon.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23257" r="22477" b="24065"/>
          <a:stretch/>
        </p:blipFill>
        <p:spPr bwMode="auto">
          <a:xfrm>
            <a:off x="7316780" y="4800001"/>
            <a:ext cx="682546" cy="67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8084582" y="4800001"/>
            <a:ext cx="642290" cy="663624"/>
            <a:chOff x="3915268" y="4412660"/>
            <a:chExt cx="1432427" cy="1562409"/>
          </a:xfrm>
        </p:grpSpPr>
        <p:pic>
          <p:nvPicPr>
            <p:cNvPr id="15" name="Picture 10" descr="world map icon - Free PNG images - Find &amp;amp; Download Free Vector Art Graphic  resources for desig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9">
              <a:off x="3915268" y="4571011"/>
              <a:ext cx="1400548" cy="140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Map, place, pin, location icon - Download on Iconfinder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026" y="4412660"/>
              <a:ext cx="397669" cy="39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4" descr="schedule Free Photos, Icons, Vectors &amp;amp; Videos | Freestock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22898" r="20956" b="23707"/>
          <a:stretch/>
        </p:blipFill>
        <p:spPr bwMode="auto">
          <a:xfrm>
            <a:off x="8832822" y="4869727"/>
            <a:ext cx="695187" cy="6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ata Scientist Icons - Download Free Vector Icons | Noun Projec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789" y="4727604"/>
            <a:ext cx="921647" cy="92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Best Eye Symbol Royalty-Free Images, Stock Photos &amp; Pictures ...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28324" r="12174" b="31536"/>
          <a:stretch/>
        </p:blipFill>
        <p:spPr bwMode="auto">
          <a:xfrm>
            <a:off x="3364445" y="970208"/>
            <a:ext cx="1069832" cy="61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3364445" y="4613314"/>
            <a:ext cx="1005768" cy="928639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686" y="175763"/>
            <a:ext cx="1387489" cy="110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22" name="Picture 2" descr="RStudio Logo Usage Guidelines - RStudi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10" y="3359608"/>
            <a:ext cx="2892388" cy="101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older - Free interface ic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5" y="1052572"/>
            <a:ext cx="2181206" cy="218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ángulo 23"/>
          <p:cNvSpPr/>
          <p:nvPr/>
        </p:nvSpPr>
        <p:spPr>
          <a:xfrm>
            <a:off x="1483978" y="2237502"/>
            <a:ext cx="1216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practica5</a:t>
            </a:r>
            <a:endParaRPr lang="es-ES" b="1" dirty="0">
              <a:latin typeface="Bodoni MT" panose="02070603080606020203" pitchFamily="18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37" y="4616768"/>
            <a:ext cx="3682300" cy="14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2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</a:t>
            </a:r>
            <a:r>
              <a:rPr lang="es-ES" b="1" dirty="0" smtClean="0">
                <a:latin typeface="Bodoni MT" panose="02070603080606020203" pitchFamily="18" charset="0"/>
              </a:rPr>
              <a:t>5</a:t>
            </a:r>
            <a:r>
              <a:rPr lang="es-ES" b="1" dirty="0" smtClean="0">
                <a:latin typeface="Bodoni MT" panose="02070603080606020203" pitchFamily="18" charset="0"/>
              </a:rPr>
              <a:t>: </a:t>
            </a:r>
            <a:r>
              <a:rPr lang="es-ES" b="1" dirty="0">
                <a:latin typeface="Bodoni MT" panose="02070603080606020203" pitchFamily="18" charset="0"/>
              </a:rPr>
              <a:t>Duplicados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rgbClr val="D8B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556" b="3827"/>
          <a:stretch/>
        </p:blipFill>
        <p:spPr>
          <a:xfrm>
            <a:off x="133925" y="120646"/>
            <a:ext cx="704275" cy="650267"/>
          </a:xfrm>
          <a:prstGeom prst="rect">
            <a:avLst/>
          </a:prstGeom>
        </p:spPr>
      </p:pic>
      <p:pic>
        <p:nvPicPr>
          <p:cNvPr id="22" name="Picture 2" descr="RStudio Logo Usage Guidelines - RStudi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10" y="3359608"/>
            <a:ext cx="2892388" cy="101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older - Free interface ic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5" y="1052572"/>
            <a:ext cx="2181206" cy="218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ángulo 23"/>
          <p:cNvSpPr/>
          <p:nvPr/>
        </p:nvSpPr>
        <p:spPr>
          <a:xfrm>
            <a:off x="1483978" y="2237502"/>
            <a:ext cx="1216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practica5</a:t>
            </a:r>
            <a:endParaRPr lang="es-ES" b="1" dirty="0">
              <a:latin typeface="Bodoni MT" panose="02070603080606020203" pitchFamily="18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37" y="4616768"/>
            <a:ext cx="3682300" cy="147559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8970" y="2119111"/>
            <a:ext cx="4701947" cy="97544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8037" y="3403940"/>
            <a:ext cx="7744906" cy="2638793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>
          <a:blip r:embed="rId9"/>
          <a:stretch>
            <a:fillRect/>
          </a:stretch>
        </p:blipFill>
        <p:spPr>
          <a:xfrm>
            <a:off x="9878904" y="3431930"/>
            <a:ext cx="2338086" cy="242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7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/>
          <p:cNvSpPr txBox="1">
            <a:spLocks/>
          </p:cNvSpPr>
          <p:nvPr/>
        </p:nvSpPr>
        <p:spPr>
          <a:xfrm>
            <a:off x="-159750" y="-245764"/>
            <a:ext cx="12511500" cy="1567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 smtClean="0">
                <a:latin typeface="Bodoni MT" panose="02070603080606020203" pitchFamily="18" charset="0"/>
              </a:rPr>
              <a:t>Ya sabéis lo necesario para evaluar calidad de registros…</a:t>
            </a:r>
          </a:p>
        </p:txBody>
      </p:sp>
      <p:pic>
        <p:nvPicPr>
          <p:cNvPr id="12292" name="Picture 4" descr="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240" y="743526"/>
            <a:ext cx="6411520" cy="57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3379B7B-0197-32C2-FB97-AE40AD3E3777}"/>
              </a:ext>
            </a:extLst>
          </p:cNvPr>
          <p:cNvSpPr/>
          <p:nvPr/>
        </p:nvSpPr>
        <p:spPr>
          <a:xfrm>
            <a:off x="0" y="6496085"/>
            <a:ext cx="12192000" cy="369332"/>
          </a:xfrm>
          <a:prstGeom prst="rect">
            <a:avLst/>
          </a:prstGeom>
          <a:solidFill>
            <a:srgbClr val="F2FFE6"/>
          </a:solidFill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s-ES" b="1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rPr>
              <a:t>III Taller GBIF.ES: Mejora de la calidad de datos de biodiversidad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77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an you imagine a world without lawyers?&quot; : r/TheSimps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282" y="777557"/>
            <a:ext cx="67437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-319500" y="5424998"/>
            <a:ext cx="12511500" cy="1567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 smtClean="0">
                <a:latin typeface="Bodoni MT" panose="02070603080606020203" pitchFamily="18" charset="0"/>
              </a:rPr>
              <a:t>… Hora de ponerlo en práctica con vuestros casos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3379B7B-0197-32C2-FB97-AE40AD3E3777}"/>
              </a:ext>
            </a:extLst>
          </p:cNvPr>
          <p:cNvSpPr/>
          <p:nvPr/>
        </p:nvSpPr>
        <p:spPr>
          <a:xfrm>
            <a:off x="0" y="6496085"/>
            <a:ext cx="12192000" cy="369332"/>
          </a:xfrm>
          <a:prstGeom prst="rect">
            <a:avLst/>
          </a:prstGeom>
          <a:solidFill>
            <a:srgbClr val="F2FFE6"/>
          </a:solidFill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s-ES" b="1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rPr>
              <a:t>III Taller GBIF.ES: Mejora de la calidad de datos de biodiversidad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82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1: </a:t>
            </a:r>
            <a:r>
              <a:rPr lang="es-ES" b="1" dirty="0" err="1" smtClean="0">
                <a:latin typeface="Bodoni MT" panose="02070603080606020203" pitchFamily="18" charset="0"/>
              </a:rPr>
              <a:t>DwC</a:t>
            </a:r>
            <a:r>
              <a:rPr lang="es-ES" b="1" dirty="0" smtClean="0">
                <a:latin typeface="Bodoni MT" panose="02070603080606020203" pitchFamily="18" charset="0"/>
              </a:rPr>
              <a:t>::</a:t>
            </a:r>
            <a:r>
              <a:rPr lang="es-ES" b="1" dirty="0" err="1" smtClean="0">
                <a:latin typeface="Bodoni MT" panose="02070603080606020203" pitchFamily="18" charset="0"/>
              </a:rPr>
              <a:t>basisOfRecord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2" descr="Best Eye Symbol Royalty-Free Images, Stock Photos &amp; Pictur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0" t="28324" r="12174" b="31536"/>
            <a:stretch/>
          </p:blipFill>
          <p:spPr bwMode="auto">
            <a:xfrm>
              <a:off x="175543" y="263277"/>
              <a:ext cx="631155" cy="365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653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1: </a:t>
            </a:r>
            <a:r>
              <a:rPr lang="es-ES" b="1" dirty="0" err="1" smtClean="0">
                <a:latin typeface="Bodoni MT" panose="02070603080606020203" pitchFamily="18" charset="0"/>
              </a:rPr>
              <a:t>DwC</a:t>
            </a:r>
            <a:r>
              <a:rPr lang="es-ES" b="1" dirty="0" smtClean="0">
                <a:latin typeface="Bodoni MT" panose="02070603080606020203" pitchFamily="18" charset="0"/>
              </a:rPr>
              <a:t>::</a:t>
            </a:r>
            <a:r>
              <a:rPr lang="es-ES" b="1" dirty="0" err="1" smtClean="0">
                <a:latin typeface="Bodoni MT" panose="02070603080606020203" pitchFamily="18" charset="0"/>
              </a:rPr>
              <a:t>basisOfRecord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2" descr="Best Eye Symbol Royalty-Free Images, Stock Photos &amp; Pictur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0" t="28324" r="12174" b="31536"/>
            <a:stretch/>
          </p:blipFill>
          <p:spPr bwMode="auto">
            <a:xfrm>
              <a:off x="175543" y="263277"/>
              <a:ext cx="631155" cy="365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o 8"/>
          <p:cNvGrpSpPr/>
          <p:nvPr/>
        </p:nvGrpSpPr>
        <p:grpSpPr>
          <a:xfrm>
            <a:off x="820396" y="1080141"/>
            <a:ext cx="2273181" cy="4700187"/>
            <a:chOff x="820396" y="803304"/>
            <a:chExt cx="2273181" cy="4700187"/>
          </a:xfrm>
        </p:grpSpPr>
        <p:pic>
          <p:nvPicPr>
            <p:cNvPr id="10" name="Imagen 9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7" r="34860"/>
            <a:stretch/>
          </p:blipFill>
          <p:spPr>
            <a:xfrm>
              <a:off x="820396" y="803304"/>
              <a:ext cx="2273181" cy="4700187"/>
            </a:xfrm>
            <a:prstGeom prst="rect">
              <a:avLst/>
            </a:prstGeom>
          </p:spPr>
        </p:pic>
        <p:pic>
          <p:nvPicPr>
            <p:cNvPr id="11" name="Imagen 10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24" r="37213" b="78738"/>
            <a:stretch/>
          </p:blipFill>
          <p:spPr>
            <a:xfrm>
              <a:off x="934949" y="803304"/>
              <a:ext cx="1977581" cy="1020189"/>
            </a:xfrm>
            <a:prstGeom prst="rect">
              <a:avLst/>
            </a:prstGeom>
          </p:spPr>
        </p:pic>
      </p:grpSp>
      <p:pic>
        <p:nvPicPr>
          <p:cNvPr id="12" name="Imagen 11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272356" y="1951813"/>
            <a:ext cx="8725939" cy="352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7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1: </a:t>
            </a:r>
            <a:r>
              <a:rPr lang="es-ES" b="1" dirty="0" err="1" smtClean="0">
                <a:latin typeface="Bodoni MT" panose="02070603080606020203" pitchFamily="18" charset="0"/>
              </a:rPr>
              <a:t>DwC</a:t>
            </a:r>
            <a:r>
              <a:rPr lang="es-ES" b="1" dirty="0" smtClean="0">
                <a:latin typeface="Bodoni MT" panose="02070603080606020203" pitchFamily="18" charset="0"/>
              </a:rPr>
              <a:t>::</a:t>
            </a:r>
            <a:r>
              <a:rPr lang="es-ES" b="1" dirty="0" err="1" smtClean="0">
                <a:latin typeface="Bodoni MT" panose="02070603080606020203" pitchFamily="18" charset="0"/>
              </a:rPr>
              <a:t>basisOfRecord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2" descr="Best Eye Symbol Royalty-Free Images, Stock Photos &amp; Pictur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0" t="28324" r="12174" b="31536"/>
            <a:stretch/>
          </p:blipFill>
          <p:spPr bwMode="auto">
            <a:xfrm>
              <a:off x="175543" y="263277"/>
              <a:ext cx="631155" cy="365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Imagen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00" y="1289787"/>
            <a:ext cx="6120992" cy="48305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ángulo 9"/>
          <p:cNvSpPr/>
          <p:nvPr/>
        </p:nvSpPr>
        <p:spPr>
          <a:xfrm>
            <a:off x="6411577" y="5853796"/>
            <a:ext cx="5715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Boakes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, et al (2010)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PLoS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Biol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endParaRPr lang="en-GB" dirty="0" smtClean="0">
              <a:solidFill>
                <a:schemeClr val="bg2">
                  <a:lumMod val="50000"/>
                </a:schemeClr>
              </a:solidFill>
              <a:latin typeface="Agency FB" panose="020B0503020202020204" pitchFamily="34" charset="0"/>
            </a:endParaRPr>
          </a:p>
          <a:p>
            <a:pPr algn="r"/>
            <a:r>
              <a:rPr lang="en-GB" dirty="0" smtClean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10.1371/journal.pbio.1000385</a:t>
            </a:r>
            <a:endParaRPr lang="en-GB" dirty="0">
              <a:solidFill>
                <a:schemeClr val="bg2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190271" y="2802194"/>
            <a:ext cx="2674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Bodoni MT" panose="02070603080606020203" pitchFamily="18" charset="0"/>
              </a:rPr>
              <a:t>Pregunta:</a:t>
            </a:r>
          </a:p>
          <a:p>
            <a:pPr algn="ctr"/>
            <a:r>
              <a:rPr lang="es-ES" sz="2000" dirty="0" smtClean="0">
                <a:latin typeface="Bodoni MT" panose="02070603080606020203" pitchFamily="18" charset="0"/>
              </a:rPr>
              <a:t>¿A qué tipo de dato corresponde cada mapa?</a:t>
            </a:r>
            <a:endParaRPr lang="en-GB" sz="20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02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88493"/>
            <a:ext cx="1003922" cy="288469"/>
          </a:xfrm>
        </p:spPr>
        <p:txBody>
          <a:bodyPr>
            <a:normAutofit fontScale="62500" lnSpcReduction="20000"/>
          </a:bodyPr>
          <a:lstStyle/>
          <a:p>
            <a:endParaRPr lang="es-ES" i="1" dirty="0" smtClean="0"/>
          </a:p>
          <a:p>
            <a:endParaRPr lang="en-GB" i="1" dirty="0" smtClean="0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" y="1"/>
            <a:ext cx="12192000" cy="81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 smtClean="0">
                <a:latin typeface="Bodoni MT" panose="02070603080606020203" pitchFamily="18" charset="0"/>
              </a:rPr>
              <a:t>Módulo 1: </a:t>
            </a:r>
            <a:r>
              <a:rPr lang="es-ES" b="1" dirty="0" err="1" smtClean="0">
                <a:latin typeface="Bodoni MT" panose="02070603080606020203" pitchFamily="18" charset="0"/>
              </a:rPr>
              <a:t>DwC</a:t>
            </a:r>
            <a:r>
              <a:rPr lang="es-ES" b="1" dirty="0" smtClean="0">
                <a:latin typeface="Bodoni MT" panose="02070603080606020203" pitchFamily="18" charset="0"/>
              </a:rPr>
              <a:t>::</a:t>
            </a:r>
            <a:r>
              <a:rPr lang="es-ES" b="1" dirty="0" err="1" smtClean="0">
                <a:latin typeface="Bodoni MT" panose="02070603080606020203" pitchFamily="18" charset="0"/>
              </a:rPr>
              <a:t>basisOfRecord</a:t>
            </a:r>
            <a:endParaRPr lang="es-ES" b="1" dirty="0" smtClean="0">
              <a:latin typeface="Bodoni MT" panose="02070603080606020203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0" y="75483"/>
            <a:ext cx="12192000" cy="6789934"/>
            <a:chOff x="0" y="75483"/>
            <a:chExt cx="12192000" cy="678993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7339" y="75483"/>
              <a:ext cx="787564" cy="74059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2" descr="Best Eye Symbol Royalty-Free Images, Stock Photos &amp; Pictur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0" t="28324" r="12174" b="31536"/>
            <a:stretch/>
          </p:blipFill>
          <p:spPr bwMode="auto">
            <a:xfrm>
              <a:off x="175543" y="263277"/>
              <a:ext cx="631155" cy="365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Imagen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00" y="1289787"/>
            <a:ext cx="6120992" cy="48305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ángulo 9"/>
          <p:cNvSpPr/>
          <p:nvPr/>
        </p:nvSpPr>
        <p:spPr>
          <a:xfrm>
            <a:off x="6411577" y="5853796"/>
            <a:ext cx="5715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Boakes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, et al (2010)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PLoS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Biol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endParaRPr lang="en-GB" dirty="0" smtClean="0">
              <a:solidFill>
                <a:schemeClr val="bg2">
                  <a:lumMod val="50000"/>
                </a:schemeClr>
              </a:solidFill>
              <a:latin typeface="Agency FB" panose="020B0503020202020204" pitchFamily="34" charset="0"/>
            </a:endParaRPr>
          </a:p>
          <a:p>
            <a:pPr algn="r"/>
            <a:r>
              <a:rPr lang="en-GB" dirty="0" smtClean="0">
                <a:solidFill>
                  <a:schemeClr val="bg2">
                    <a:lumMod val="50000"/>
                  </a:schemeClr>
                </a:solidFill>
                <a:latin typeface="Agency FB" panose="020B0503020202020204" pitchFamily="34" charset="0"/>
              </a:rPr>
              <a:t>10.1371/journal.pbio.1000385</a:t>
            </a:r>
            <a:endParaRPr lang="en-GB" dirty="0">
              <a:solidFill>
                <a:schemeClr val="bg2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190271" y="2802194"/>
            <a:ext cx="2674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Bodoni MT" panose="02070603080606020203" pitchFamily="18" charset="0"/>
              </a:rPr>
              <a:t>Pregunta:</a:t>
            </a:r>
          </a:p>
          <a:p>
            <a:pPr algn="ctr"/>
            <a:r>
              <a:rPr lang="es-ES" sz="2000" dirty="0" smtClean="0">
                <a:latin typeface="Bodoni MT" panose="02070603080606020203" pitchFamily="18" charset="0"/>
              </a:rPr>
              <a:t>¿A qué tipo de dato corresponde cada mapa?</a:t>
            </a:r>
            <a:endParaRPr lang="en-GB" sz="2000" dirty="0">
              <a:latin typeface="Bodoni MT" panose="02070603080606020203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972232" y="4996425"/>
            <a:ext cx="35039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Bodoni MT" panose="02070603080606020203" pitchFamily="18" charset="0"/>
              </a:rPr>
              <a:t>Figure 2. The spatial distribution of records from different sources. A) museums, B) literature, C) ringing, D) atlas, and E) website trip reports.</a:t>
            </a:r>
          </a:p>
        </p:txBody>
      </p:sp>
    </p:spTree>
    <p:extLst>
      <p:ext uri="{BB962C8B-B14F-4D97-AF65-F5344CB8AC3E}">
        <p14:creationId xmlns:p14="http://schemas.microsoft.com/office/powerpoint/2010/main" val="47360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1845</Words>
  <Application>Microsoft Office PowerPoint</Application>
  <PresentationFormat>Panorámica</PresentationFormat>
  <Paragraphs>457</Paragraphs>
  <Slides>53</Slides>
  <Notes>51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64" baseType="lpstr">
      <vt:lpstr>Agency FB</vt:lpstr>
      <vt:lpstr>Arial</vt:lpstr>
      <vt:lpstr>Bodoni MT</vt:lpstr>
      <vt:lpstr>Calibri</vt:lpstr>
      <vt:lpstr>Calibri Light</vt:lpstr>
      <vt:lpstr>Cascadia Code</vt:lpstr>
      <vt:lpstr>Lato-Bold</vt:lpstr>
      <vt:lpstr>Lato-Regular</vt:lpstr>
      <vt:lpstr>Myriad Pro</vt:lpstr>
      <vt:lpstr>Wingdings</vt:lpstr>
      <vt:lpstr>Tema de Office</vt:lpstr>
      <vt:lpstr>Presentación de PowerPoint</vt:lpstr>
      <vt:lpstr>Presentación de PowerPoint</vt:lpstr>
      <vt:lpstr>Objetivos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¿Qué tengo que mirar?</dc:title>
  <dc:creator>Cristina Ronquillo Ferrero</dc:creator>
  <cp:lastModifiedBy>Cristina Ronquillo Ferrero</cp:lastModifiedBy>
  <cp:revision>58</cp:revision>
  <dcterms:created xsi:type="dcterms:W3CDTF">2024-08-19T13:53:02Z</dcterms:created>
  <dcterms:modified xsi:type="dcterms:W3CDTF">2026-04-01T14:54:38Z</dcterms:modified>
</cp:coreProperties>
</file>